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296" r:id="rId2"/>
    <p:sldId id="307" r:id="rId3"/>
    <p:sldId id="297" r:id="rId4"/>
    <p:sldId id="281" r:id="rId5"/>
    <p:sldId id="279" r:id="rId6"/>
    <p:sldId id="280" r:id="rId7"/>
    <p:sldId id="282" r:id="rId8"/>
    <p:sldId id="283" r:id="rId9"/>
    <p:sldId id="263" r:id="rId10"/>
    <p:sldId id="262" r:id="rId11"/>
    <p:sldId id="287" r:id="rId12"/>
    <p:sldId id="260" r:id="rId13"/>
    <p:sldId id="256" r:id="rId14"/>
    <p:sldId id="310" r:id="rId15"/>
    <p:sldId id="309" r:id="rId16"/>
    <p:sldId id="259" r:id="rId17"/>
    <p:sldId id="265" r:id="rId18"/>
    <p:sldId id="266" r:id="rId19"/>
    <p:sldId id="267" r:id="rId20"/>
    <p:sldId id="268" r:id="rId21"/>
    <p:sldId id="276" r:id="rId22"/>
    <p:sldId id="312" r:id="rId23"/>
    <p:sldId id="270" r:id="rId24"/>
    <p:sldId id="271" r:id="rId25"/>
    <p:sldId id="308" r:id="rId26"/>
    <p:sldId id="298" r:id="rId27"/>
    <p:sldId id="299" r:id="rId28"/>
    <p:sldId id="300" r:id="rId29"/>
    <p:sldId id="286" r:id="rId30"/>
    <p:sldId id="294" r:id="rId31"/>
    <p:sldId id="284" r:id="rId32"/>
    <p:sldId id="311" r:id="rId33"/>
    <p:sldId id="289" r:id="rId34"/>
    <p:sldId id="290" r:id="rId35"/>
    <p:sldId id="291" r:id="rId36"/>
    <p:sldId id="292" r:id="rId37"/>
    <p:sldId id="269" r:id="rId38"/>
    <p:sldId id="295" r:id="rId39"/>
    <p:sldId id="277" r:id="rId40"/>
    <p:sldId id="278" r:id="rId41"/>
    <p:sldId id="306" r:id="rId42"/>
    <p:sldId id="304" r:id="rId43"/>
    <p:sldId id="302" r:id="rId44"/>
    <p:sldId id="303" r:id="rId45"/>
    <p:sldId id="305" r:id="rId46"/>
    <p:sldId id="261" r:id="rId47"/>
    <p:sldId id="274" r:id="rId48"/>
    <p:sldId id="273" r:id="rId49"/>
    <p:sldId id="275" r:id="rId50"/>
    <p:sldId id="272" r:id="rId51"/>
    <p:sldId id="455" r:id="rId52"/>
    <p:sldId id="456" r:id="rId53"/>
    <p:sldId id="457" r:id="rId54"/>
    <p:sldId id="458" r:id="rId55"/>
    <p:sldId id="313" r:id="rId56"/>
    <p:sldId id="344" r:id="rId57"/>
    <p:sldId id="329" r:id="rId58"/>
    <p:sldId id="317" r:id="rId59"/>
    <p:sldId id="318" r:id="rId60"/>
    <p:sldId id="319" r:id="rId61"/>
    <p:sldId id="320" r:id="rId62"/>
    <p:sldId id="321" r:id="rId63"/>
    <p:sldId id="322" r:id="rId64"/>
    <p:sldId id="346" r:id="rId65"/>
    <p:sldId id="324" r:id="rId66"/>
    <p:sldId id="325" r:id="rId67"/>
    <p:sldId id="326" r:id="rId68"/>
    <p:sldId id="327" r:id="rId69"/>
    <p:sldId id="330" r:id="rId70"/>
    <p:sldId id="331" r:id="rId71"/>
    <p:sldId id="332" r:id="rId72"/>
    <p:sldId id="333" r:id="rId73"/>
    <p:sldId id="335" r:id="rId74"/>
    <p:sldId id="347"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48" r:id="rId90"/>
    <p:sldId id="363" r:id="rId91"/>
    <p:sldId id="364" r:id="rId92"/>
    <p:sldId id="365" r:id="rId93"/>
    <p:sldId id="366" r:id="rId94"/>
    <p:sldId id="367" r:id="rId95"/>
    <p:sldId id="368" r:id="rId96"/>
    <p:sldId id="369" r:id="rId97"/>
    <p:sldId id="370" r:id="rId98"/>
    <p:sldId id="373" r:id="rId99"/>
    <p:sldId id="374" r:id="rId100"/>
    <p:sldId id="375" r:id="rId101"/>
    <p:sldId id="376" r:id="rId102"/>
    <p:sldId id="377" r:id="rId103"/>
    <p:sldId id="378" r:id="rId104"/>
    <p:sldId id="379" r:id="rId105"/>
    <p:sldId id="380" r:id="rId106"/>
    <p:sldId id="381" r:id="rId107"/>
    <p:sldId id="382" r:id="rId108"/>
    <p:sldId id="383" r:id="rId109"/>
    <p:sldId id="384" r:id="rId110"/>
    <p:sldId id="343" r:id="rId111"/>
    <p:sldId id="293" r:id="rId1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94688" autoAdjust="0"/>
  </p:normalViewPr>
  <p:slideViewPr>
    <p:cSldViewPr snapToGrid="0">
      <p:cViewPr>
        <p:scale>
          <a:sx n="50" d="100"/>
          <a:sy n="50" d="100"/>
        </p:scale>
        <p:origin x="-1086" y="-1242"/>
      </p:cViewPr>
      <p:guideLst>
        <p:guide orient="horz" pos="2160"/>
        <p:guide pos="3840"/>
      </p:guideLst>
    </p:cSldViewPr>
  </p:slideViewPr>
  <p:notesTextViewPr>
    <p:cViewPr>
      <p:scale>
        <a:sx n="1" d="1"/>
        <a:sy n="1" d="1"/>
      </p:scale>
      <p:origin x="0" y="0"/>
    </p:cViewPr>
  </p:notesTextViewPr>
  <p:sorterViewPr>
    <p:cViewPr>
      <p:scale>
        <a:sx n="70" d="100"/>
        <a:sy n="70" d="100"/>
      </p:scale>
      <p:origin x="0" y="-168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F23959-E227-4488-A108-44F86773ADA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2F3FFD8F-E28C-49B0-81CE-3B8C70CADB4D}">
      <dgm:prSet phldrT="[Tekst]"/>
      <dgm:spPr/>
      <dgm:t>
        <a:bodyPr/>
        <a:lstStyle/>
        <a:p>
          <a:r>
            <a:rPr lang="nb-NO" dirty="0" err="1"/>
            <a:t>Hazards</a:t>
          </a:r>
          <a:endParaRPr lang="nb-NO" dirty="0"/>
        </a:p>
      </dgm:t>
    </dgm:pt>
    <dgm:pt modelId="{31BF7FE9-12C9-424A-8FBF-7F8008D8E465}" type="parTrans" cxnId="{993FD38A-547E-4818-A5F7-C1937402FC75}">
      <dgm:prSet/>
      <dgm:spPr/>
      <dgm:t>
        <a:bodyPr/>
        <a:lstStyle/>
        <a:p>
          <a:endParaRPr lang="nb-NO"/>
        </a:p>
      </dgm:t>
    </dgm:pt>
    <dgm:pt modelId="{3E8FA86D-093B-4791-ABC9-628FE5596733}" type="sibTrans" cxnId="{993FD38A-547E-4818-A5F7-C1937402FC75}">
      <dgm:prSet/>
      <dgm:spPr/>
      <dgm:t>
        <a:bodyPr/>
        <a:lstStyle/>
        <a:p>
          <a:endParaRPr lang="nb-NO"/>
        </a:p>
      </dgm:t>
    </dgm:pt>
    <dgm:pt modelId="{F3537D98-96A7-491F-B2F5-4778F29C60DC}">
      <dgm:prSet phldrT="[Tekst]"/>
      <dgm:spPr/>
      <dgm:t>
        <a:bodyPr/>
        <a:lstStyle/>
        <a:p>
          <a:r>
            <a:rPr lang="nb-NO" dirty="0" err="1"/>
            <a:t>Mechanical</a:t>
          </a:r>
          <a:endParaRPr lang="nb-NO" dirty="0"/>
        </a:p>
      </dgm:t>
    </dgm:pt>
    <dgm:pt modelId="{9F9A630E-8662-403E-80FF-C8E2FFBD376F}" type="parTrans" cxnId="{3453E496-95AE-4AB6-8610-C3A1A6A73761}">
      <dgm:prSet/>
      <dgm:spPr/>
      <dgm:t>
        <a:bodyPr/>
        <a:lstStyle/>
        <a:p>
          <a:endParaRPr lang="nb-NO"/>
        </a:p>
      </dgm:t>
    </dgm:pt>
    <dgm:pt modelId="{A7BEEE16-159A-49A7-8D7B-078B883862DC}" type="sibTrans" cxnId="{3453E496-95AE-4AB6-8610-C3A1A6A73761}">
      <dgm:prSet/>
      <dgm:spPr/>
      <dgm:t>
        <a:bodyPr/>
        <a:lstStyle/>
        <a:p>
          <a:endParaRPr lang="nb-NO"/>
        </a:p>
      </dgm:t>
    </dgm:pt>
    <dgm:pt modelId="{A32AD7A7-B060-4615-B146-FEE271B920DF}">
      <dgm:prSet phldrT="[Tekst]"/>
      <dgm:spPr/>
      <dgm:t>
        <a:bodyPr/>
        <a:lstStyle/>
        <a:p>
          <a:r>
            <a:rPr lang="nb-NO" dirty="0" err="1"/>
            <a:t>Psychosocial</a:t>
          </a:r>
          <a:endParaRPr lang="nb-NO" dirty="0"/>
        </a:p>
      </dgm:t>
    </dgm:pt>
    <dgm:pt modelId="{55FDA097-0E03-4117-97E7-85382B959705}" type="parTrans" cxnId="{66997521-E3DA-4AC8-994A-70D630EAD577}">
      <dgm:prSet/>
      <dgm:spPr/>
      <dgm:t>
        <a:bodyPr/>
        <a:lstStyle/>
        <a:p>
          <a:endParaRPr lang="nb-NO"/>
        </a:p>
      </dgm:t>
    </dgm:pt>
    <dgm:pt modelId="{E519279A-6994-4439-B94B-BD39C6A82B19}" type="sibTrans" cxnId="{66997521-E3DA-4AC8-994A-70D630EAD577}">
      <dgm:prSet/>
      <dgm:spPr/>
      <dgm:t>
        <a:bodyPr/>
        <a:lstStyle/>
        <a:p>
          <a:endParaRPr lang="nb-NO"/>
        </a:p>
      </dgm:t>
    </dgm:pt>
    <dgm:pt modelId="{A4F1485B-9C5D-4E88-B36A-4F4E94EE224A}">
      <dgm:prSet phldrT="[Tekst]"/>
      <dgm:spPr/>
      <dgm:t>
        <a:bodyPr/>
        <a:lstStyle/>
        <a:p>
          <a:r>
            <a:rPr lang="nb-NO" dirty="0"/>
            <a:t>Natural</a:t>
          </a:r>
        </a:p>
      </dgm:t>
    </dgm:pt>
    <dgm:pt modelId="{0060AE57-0348-4BD2-AE52-4B188B1CE3EF}" type="parTrans" cxnId="{2F737B85-A485-40CF-B31A-289515ECCEA1}">
      <dgm:prSet/>
      <dgm:spPr/>
      <dgm:t>
        <a:bodyPr/>
        <a:lstStyle/>
        <a:p>
          <a:endParaRPr lang="nb-NO"/>
        </a:p>
      </dgm:t>
    </dgm:pt>
    <dgm:pt modelId="{E301C9D2-594A-4D9D-8DCD-9C052C07318B}" type="sibTrans" cxnId="{2F737B85-A485-40CF-B31A-289515ECCEA1}">
      <dgm:prSet/>
      <dgm:spPr/>
      <dgm:t>
        <a:bodyPr/>
        <a:lstStyle/>
        <a:p>
          <a:endParaRPr lang="nb-NO"/>
        </a:p>
      </dgm:t>
    </dgm:pt>
    <dgm:pt modelId="{701B4710-069C-4FA3-A8AB-E600525F26D3}">
      <dgm:prSet/>
      <dgm:spPr/>
      <dgm:t>
        <a:bodyPr/>
        <a:lstStyle/>
        <a:p>
          <a:r>
            <a:rPr lang="nb-NO" dirty="0" err="1"/>
            <a:t>Physical</a:t>
          </a:r>
          <a:endParaRPr lang="nb-NO" dirty="0"/>
        </a:p>
      </dgm:t>
    </dgm:pt>
    <dgm:pt modelId="{039A6DD0-9C97-41C4-B5F2-E0E6C9BC9FE8}" type="parTrans" cxnId="{0926789D-2F65-4776-8BA3-800EF71A1954}">
      <dgm:prSet/>
      <dgm:spPr/>
      <dgm:t>
        <a:bodyPr/>
        <a:lstStyle/>
        <a:p>
          <a:endParaRPr lang="nb-NO"/>
        </a:p>
      </dgm:t>
    </dgm:pt>
    <dgm:pt modelId="{6AB1BF7B-6439-4F0F-97C1-5FBA7114D432}" type="sibTrans" cxnId="{0926789D-2F65-4776-8BA3-800EF71A1954}">
      <dgm:prSet/>
      <dgm:spPr/>
      <dgm:t>
        <a:bodyPr/>
        <a:lstStyle/>
        <a:p>
          <a:endParaRPr lang="nb-NO"/>
        </a:p>
      </dgm:t>
    </dgm:pt>
    <dgm:pt modelId="{CE341DBD-7EE5-44BD-912C-7C3F479E381A}">
      <dgm:prSet/>
      <dgm:spPr/>
      <dgm:t>
        <a:bodyPr/>
        <a:lstStyle/>
        <a:p>
          <a:r>
            <a:rPr lang="nb-NO" dirty="0"/>
            <a:t>Chemical</a:t>
          </a:r>
        </a:p>
      </dgm:t>
    </dgm:pt>
    <dgm:pt modelId="{E6419566-E2F4-439F-9982-80EFC2E1F706}" type="parTrans" cxnId="{C8C59265-5D9C-4E97-84AC-63D94CC4ED13}">
      <dgm:prSet/>
      <dgm:spPr/>
      <dgm:t>
        <a:bodyPr/>
        <a:lstStyle/>
        <a:p>
          <a:endParaRPr lang="nb-NO"/>
        </a:p>
      </dgm:t>
    </dgm:pt>
    <dgm:pt modelId="{62D00FAB-C9EE-4D6B-AD2C-C76E58DE1AC3}" type="sibTrans" cxnId="{C8C59265-5D9C-4E97-84AC-63D94CC4ED13}">
      <dgm:prSet/>
      <dgm:spPr/>
      <dgm:t>
        <a:bodyPr/>
        <a:lstStyle/>
        <a:p>
          <a:endParaRPr lang="nb-NO"/>
        </a:p>
      </dgm:t>
    </dgm:pt>
    <dgm:pt modelId="{E1979119-201B-4E6D-89B7-333C823E90B4}">
      <dgm:prSet/>
      <dgm:spPr/>
      <dgm:t>
        <a:bodyPr/>
        <a:lstStyle/>
        <a:p>
          <a:r>
            <a:rPr lang="nb-NO" dirty="0" err="1"/>
            <a:t>Biological</a:t>
          </a:r>
          <a:endParaRPr lang="nb-NO" dirty="0"/>
        </a:p>
      </dgm:t>
    </dgm:pt>
    <dgm:pt modelId="{1F2F8B47-E0C9-455B-8C9C-96580DB8EA1D}" type="parTrans" cxnId="{B8EB866A-3617-4CF7-90CB-93B3E2CC0093}">
      <dgm:prSet/>
      <dgm:spPr/>
      <dgm:t>
        <a:bodyPr/>
        <a:lstStyle/>
        <a:p>
          <a:endParaRPr lang="nb-NO"/>
        </a:p>
      </dgm:t>
    </dgm:pt>
    <dgm:pt modelId="{9524DC8E-3445-4E2E-93BF-477963B518AF}" type="sibTrans" cxnId="{B8EB866A-3617-4CF7-90CB-93B3E2CC0093}">
      <dgm:prSet/>
      <dgm:spPr/>
      <dgm:t>
        <a:bodyPr/>
        <a:lstStyle/>
        <a:p>
          <a:endParaRPr lang="nb-NO"/>
        </a:p>
      </dgm:t>
    </dgm:pt>
    <dgm:pt modelId="{2B80C28B-B367-4CD4-8749-DCB61F22D7CB}" type="pres">
      <dgm:prSet presAssocID="{2BF23959-E227-4488-A108-44F86773ADAE}" presName="hierChild1" presStyleCnt="0">
        <dgm:presLayoutVars>
          <dgm:orgChart val="1"/>
          <dgm:chPref val="1"/>
          <dgm:dir/>
          <dgm:animOne val="branch"/>
          <dgm:animLvl val="lvl"/>
          <dgm:resizeHandles/>
        </dgm:presLayoutVars>
      </dgm:prSet>
      <dgm:spPr/>
      <dgm:t>
        <a:bodyPr/>
        <a:lstStyle/>
        <a:p>
          <a:endParaRPr lang="ru-RU"/>
        </a:p>
      </dgm:t>
    </dgm:pt>
    <dgm:pt modelId="{3E024F55-51B9-42AB-9063-0FBDD6715AC0}" type="pres">
      <dgm:prSet presAssocID="{2F3FFD8F-E28C-49B0-81CE-3B8C70CADB4D}" presName="hierRoot1" presStyleCnt="0">
        <dgm:presLayoutVars>
          <dgm:hierBranch val="init"/>
        </dgm:presLayoutVars>
      </dgm:prSet>
      <dgm:spPr/>
    </dgm:pt>
    <dgm:pt modelId="{449CD092-4368-432F-8173-A9E28DC9180D}" type="pres">
      <dgm:prSet presAssocID="{2F3FFD8F-E28C-49B0-81CE-3B8C70CADB4D}" presName="rootComposite1" presStyleCnt="0"/>
      <dgm:spPr/>
    </dgm:pt>
    <dgm:pt modelId="{9E5E1A6A-DE40-49FB-A19F-C3E5BA031EF9}" type="pres">
      <dgm:prSet presAssocID="{2F3FFD8F-E28C-49B0-81CE-3B8C70CADB4D}" presName="rootText1" presStyleLbl="node0" presStyleIdx="0" presStyleCnt="1">
        <dgm:presLayoutVars>
          <dgm:chPref val="3"/>
        </dgm:presLayoutVars>
      </dgm:prSet>
      <dgm:spPr/>
      <dgm:t>
        <a:bodyPr/>
        <a:lstStyle/>
        <a:p>
          <a:endParaRPr lang="ru-RU"/>
        </a:p>
      </dgm:t>
    </dgm:pt>
    <dgm:pt modelId="{2D254EA7-D474-4FA1-AF5F-F14DC05BC092}" type="pres">
      <dgm:prSet presAssocID="{2F3FFD8F-E28C-49B0-81CE-3B8C70CADB4D}" presName="rootConnector1" presStyleLbl="node1" presStyleIdx="0" presStyleCnt="0"/>
      <dgm:spPr/>
      <dgm:t>
        <a:bodyPr/>
        <a:lstStyle/>
        <a:p>
          <a:endParaRPr lang="ru-RU"/>
        </a:p>
      </dgm:t>
    </dgm:pt>
    <dgm:pt modelId="{740E92BD-325E-482A-86DD-66C338426339}" type="pres">
      <dgm:prSet presAssocID="{2F3FFD8F-E28C-49B0-81CE-3B8C70CADB4D}" presName="hierChild2" presStyleCnt="0"/>
      <dgm:spPr/>
    </dgm:pt>
    <dgm:pt modelId="{270847B1-25CD-41B4-9967-0EC8619A922D}" type="pres">
      <dgm:prSet presAssocID="{1F2F8B47-E0C9-455B-8C9C-96580DB8EA1D}" presName="Name37" presStyleLbl="parChTrans1D2" presStyleIdx="0" presStyleCnt="6"/>
      <dgm:spPr/>
      <dgm:t>
        <a:bodyPr/>
        <a:lstStyle/>
        <a:p>
          <a:endParaRPr lang="ru-RU"/>
        </a:p>
      </dgm:t>
    </dgm:pt>
    <dgm:pt modelId="{CD87DD1B-E7D9-4F0D-A613-A2410F53EFAE}" type="pres">
      <dgm:prSet presAssocID="{E1979119-201B-4E6D-89B7-333C823E90B4}" presName="hierRoot2" presStyleCnt="0">
        <dgm:presLayoutVars>
          <dgm:hierBranch val="init"/>
        </dgm:presLayoutVars>
      </dgm:prSet>
      <dgm:spPr/>
    </dgm:pt>
    <dgm:pt modelId="{4844C822-9BE4-44B6-ADF6-D0B363CFEA41}" type="pres">
      <dgm:prSet presAssocID="{E1979119-201B-4E6D-89B7-333C823E90B4}" presName="rootComposite" presStyleCnt="0"/>
      <dgm:spPr/>
    </dgm:pt>
    <dgm:pt modelId="{F76E1D7A-2273-4F7B-B3EB-5F0C1A1A0BBC}" type="pres">
      <dgm:prSet presAssocID="{E1979119-201B-4E6D-89B7-333C823E90B4}" presName="rootText" presStyleLbl="node2" presStyleIdx="0" presStyleCnt="6">
        <dgm:presLayoutVars>
          <dgm:chPref val="3"/>
        </dgm:presLayoutVars>
      </dgm:prSet>
      <dgm:spPr/>
      <dgm:t>
        <a:bodyPr/>
        <a:lstStyle/>
        <a:p>
          <a:endParaRPr lang="ru-RU"/>
        </a:p>
      </dgm:t>
    </dgm:pt>
    <dgm:pt modelId="{111B62FF-7F94-464F-83F5-B38ECF08BBA6}" type="pres">
      <dgm:prSet presAssocID="{E1979119-201B-4E6D-89B7-333C823E90B4}" presName="rootConnector" presStyleLbl="node2" presStyleIdx="0" presStyleCnt="6"/>
      <dgm:spPr/>
      <dgm:t>
        <a:bodyPr/>
        <a:lstStyle/>
        <a:p>
          <a:endParaRPr lang="ru-RU"/>
        </a:p>
      </dgm:t>
    </dgm:pt>
    <dgm:pt modelId="{BBF2DBF1-D768-42C5-97CA-23426A7B58EB}" type="pres">
      <dgm:prSet presAssocID="{E1979119-201B-4E6D-89B7-333C823E90B4}" presName="hierChild4" presStyleCnt="0"/>
      <dgm:spPr/>
    </dgm:pt>
    <dgm:pt modelId="{3CE74076-C743-4C62-8861-4096A5C108D1}" type="pres">
      <dgm:prSet presAssocID="{E1979119-201B-4E6D-89B7-333C823E90B4}" presName="hierChild5" presStyleCnt="0"/>
      <dgm:spPr/>
    </dgm:pt>
    <dgm:pt modelId="{33CB989F-2C7A-408D-9B5C-95C0EF3E8573}" type="pres">
      <dgm:prSet presAssocID="{E6419566-E2F4-439F-9982-80EFC2E1F706}" presName="Name37" presStyleLbl="parChTrans1D2" presStyleIdx="1" presStyleCnt="6"/>
      <dgm:spPr/>
      <dgm:t>
        <a:bodyPr/>
        <a:lstStyle/>
        <a:p>
          <a:endParaRPr lang="ru-RU"/>
        </a:p>
      </dgm:t>
    </dgm:pt>
    <dgm:pt modelId="{81D2968D-8596-4BAE-9443-71D83BA5B147}" type="pres">
      <dgm:prSet presAssocID="{CE341DBD-7EE5-44BD-912C-7C3F479E381A}" presName="hierRoot2" presStyleCnt="0">
        <dgm:presLayoutVars>
          <dgm:hierBranch val="init"/>
        </dgm:presLayoutVars>
      </dgm:prSet>
      <dgm:spPr/>
    </dgm:pt>
    <dgm:pt modelId="{0975446E-1C88-45C6-9505-658EACBBA88B}" type="pres">
      <dgm:prSet presAssocID="{CE341DBD-7EE5-44BD-912C-7C3F479E381A}" presName="rootComposite" presStyleCnt="0"/>
      <dgm:spPr/>
    </dgm:pt>
    <dgm:pt modelId="{96CA7750-EE6B-41C0-8AC3-6F88B5285B0E}" type="pres">
      <dgm:prSet presAssocID="{CE341DBD-7EE5-44BD-912C-7C3F479E381A}" presName="rootText" presStyleLbl="node2" presStyleIdx="1" presStyleCnt="6">
        <dgm:presLayoutVars>
          <dgm:chPref val="3"/>
        </dgm:presLayoutVars>
      </dgm:prSet>
      <dgm:spPr/>
      <dgm:t>
        <a:bodyPr/>
        <a:lstStyle/>
        <a:p>
          <a:endParaRPr lang="ru-RU"/>
        </a:p>
      </dgm:t>
    </dgm:pt>
    <dgm:pt modelId="{2242E44C-11AB-473C-9F50-43F1E7BF13FB}" type="pres">
      <dgm:prSet presAssocID="{CE341DBD-7EE5-44BD-912C-7C3F479E381A}" presName="rootConnector" presStyleLbl="node2" presStyleIdx="1" presStyleCnt="6"/>
      <dgm:spPr/>
      <dgm:t>
        <a:bodyPr/>
        <a:lstStyle/>
        <a:p>
          <a:endParaRPr lang="ru-RU"/>
        </a:p>
      </dgm:t>
    </dgm:pt>
    <dgm:pt modelId="{AF7623B2-2793-4797-AFB5-3A64A4A941AE}" type="pres">
      <dgm:prSet presAssocID="{CE341DBD-7EE5-44BD-912C-7C3F479E381A}" presName="hierChild4" presStyleCnt="0"/>
      <dgm:spPr/>
    </dgm:pt>
    <dgm:pt modelId="{7CFC1FD8-0940-4914-97AC-741220C4F291}" type="pres">
      <dgm:prSet presAssocID="{CE341DBD-7EE5-44BD-912C-7C3F479E381A}" presName="hierChild5" presStyleCnt="0"/>
      <dgm:spPr/>
    </dgm:pt>
    <dgm:pt modelId="{E8E8BB97-887D-4EDC-A000-E139944D8CB0}" type="pres">
      <dgm:prSet presAssocID="{039A6DD0-9C97-41C4-B5F2-E0E6C9BC9FE8}" presName="Name37" presStyleLbl="parChTrans1D2" presStyleIdx="2" presStyleCnt="6"/>
      <dgm:spPr/>
      <dgm:t>
        <a:bodyPr/>
        <a:lstStyle/>
        <a:p>
          <a:endParaRPr lang="ru-RU"/>
        </a:p>
      </dgm:t>
    </dgm:pt>
    <dgm:pt modelId="{B2437485-5F95-460A-86DB-B14A5123E61D}" type="pres">
      <dgm:prSet presAssocID="{701B4710-069C-4FA3-A8AB-E600525F26D3}" presName="hierRoot2" presStyleCnt="0">
        <dgm:presLayoutVars>
          <dgm:hierBranch val="init"/>
        </dgm:presLayoutVars>
      </dgm:prSet>
      <dgm:spPr/>
    </dgm:pt>
    <dgm:pt modelId="{B56B2613-C8B9-4988-9346-BCF90626E094}" type="pres">
      <dgm:prSet presAssocID="{701B4710-069C-4FA3-A8AB-E600525F26D3}" presName="rootComposite" presStyleCnt="0"/>
      <dgm:spPr/>
    </dgm:pt>
    <dgm:pt modelId="{4B863D30-FF5F-4742-AF05-34AC5F69A711}" type="pres">
      <dgm:prSet presAssocID="{701B4710-069C-4FA3-A8AB-E600525F26D3}" presName="rootText" presStyleLbl="node2" presStyleIdx="2" presStyleCnt="6">
        <dgm:presLayoutVars>
          <dgm:chPref val="3"/>
        </dgm:presLayoutVars>
      </dgm:prSet>
      <dgm:spPr/>
      <dgm:t>
        <a:bodyPr/>
        <a:lstStyle/>
        <a:p>
          <a:endParaRPr lang="ru-RU"/>
        </a:p>
      </dgm:t>
    </dgm:pt>
    <dgm:pt modelId="{047AF3D2-C8AD-49DB-A977-11FB00367083}" type="pres">
      <dgm:prSet presAssocID="{701B4710-069C-4FA3-A8AB-E600525F26D3}" presName="rootConnector" presStyleLbl="node2" presStyleIdx="2" presStyleCnt="6"/>
      <dgm:spPr/>
      <dgm:t>
        <a:bodyPr/>
        <a:lstStyle/>
        <a:p>
          <a:endParaRPr lang="ru-RU"/>
        </a:p>
      </dgm:t>
    </dgm:pt>
    <dgm:pt modelId="{A6ACE21F-63F6-451B-A796-2C20BC4D8CCB}" type="pres">
      <dgm:prSet presAssocID="{701B4710-069C-4FA3-A8AB-E600525F26D3}" presName="hierChild4" presStyleCnt="0"/>
      <dgm:spPr/>
    </dgm:pt>
    <dgm:pt modelId="{4EC785A3-1B14-4002-B24A-9D7CF56B400E}" type="pres">
      <dgm:prSet presAssocID="{701B4710-069C-4FA3-A8AB-E600525F26D3}" presName="hierChild5" presStyleCnt="0"/>
      <dgm:spPr/>
    </dgm:pt>
    <dgm:pt modelId="{36AAFC42-412A-49ED-B78F-9D81D0A0A928}" type="pres">
      <dgm:prSet presAssocID="{9F9A630E-8662-403E-80FF-C8E2FFBD376F}" presName="Name37" presStyleLbl="parChTrans1D2" presStyleIdx="3" presStyleCnt="6"/>
      <dgm:spPr/>
      <dgm:t>
        <a:bodyPr/>
        <a:lstStyle/>
        <a:p>
          <a:endParaRPr lang="ru-RU"/>
        </a:p>
      </dgm:t>
    </dgm:pt>
    <dgm:pt modelId="{08FF5213-8CDD-4E35-888A-782B6FA6BD55}" type="pres">
      <dgm:prSet presAssocID="{F3537D98-96A7-491F-B2F5-4778F29C60DC}" presName="hierRoot2" presStyleCnt="0">
        <dgm:presLayoutVars>
          <dgm:hierBranch val="init"/>
        </dgm:presLayoutVars>
      </dgm:prSet>
      <dgm:spPr/>
    </dgm:pt>
    <dgm:pt modelId="{5FC646E5-93B0-4B7F-A812-529E98E73B9D}" type="pres">
      <dgm:prSet presAssocID="{F3537D98-96A7-491F-B2F5-4778F29C60DC}" presName="rootComposite" presStyleCnt="0"/>
      <dgm:spPr/>
    </dgm:pt>
    <dgm:pt modelId="{E15D32F2-B28E-47DF-85A9-6C108CDBF9BD}" type="pres">
      <dgm:prSet presAssocID="{F3537D98-96A7-491F-B2F5-4778F29C60DC}" presName="rootText" presStyleLbl="node2" presStyleIdx="3" presStyleCnt="6">
        <dgm:presLayoutVars>
          <dgm:chPref val="3"/>
        </dgm:presLayoutVars>
      </dgm:prSet>
      <dgm:spPr/>
      <dgm:t>
        <a:bodyPr/>
        <a:lstStyle/>
        <a:p>
          <a:endParaRPr lang="ru-RU"/>
        </a:p>
      </dgm:t>
    </dgm:pt>
    <dgm:pt modelId="{EF737830-04CB-4C35-8E87-A57F80B5736D}" type="pres">
      <dgm:prSet presAssocID="{F3537D98-96A7-491F-B2F5-4778F29C60DC}" presName="rootConnector" presStyleLbl="node2" presStyleIdx="3" presStyleCnt="6"/>
      <dgm:spPr/>
      <dgm:t>
        <a:bodyPr/>
        <a:lstStyle/>
        <a:p>
          <a:endParaRPr lang="ru-RU"/>
        </a:p>
      </dgm:t>
    </dgm:pt>
    <dgm:pt modelId="{6FB800E7-8116-4A23-99EB-4900B257470F}" type="pres">
      <dgm:prSet presAssocID="{F3537D98-96A7-491F-B2F5-4778F29C60DC}" presName="hierChild4" presStyleCnt="0"/>
      <dgm:spPr/>
    </dgm:pt>
    <dgm:pt modelId="{2EE56312-ED32-4D42-BDC0-1021F6FF4A62}" type="pres">
      <dgm:prSet presAssocID="{F3537D98-96A7-491F-B2F5-4778F29C60DC}" presName="hierChild5" presStyleCnt="0"/>
      <dgm:spPr/>
    </dgm:pt>
    <dgm:pt modelId="{6CE5474D-8378-4103-834F-E42AFD00FA22}" type="pres">
      <dgm:prSet presAssocID="{55FDA097-0E03-4117-97E7-85382B959705}" presName="Name37" presStyleLbl="parChTrans1D2" presStyleIdx="4" presStyleCnt="6"/>
      <dgm:spPr/>
      <dgm:t>
        <a:bodyPr/>
        <a:lstStyle/>
        <a:p>
          <a:endParaRPr lang="ru-RU"/>
        </a:p>
      </dgm:t>
    </dgm:pt>
    <dgm:pt modelId="{3525DC48-CDD1-4A9F-BC91-88EE1607E6EA}" type="pres">
      <dgm:prSet presAssocID="{A32AD7A7-B060-4615-B146-FEE271B920DF}" presName="hierRoot2" presStyleCnt="0">
        <dgm:presLayoutVars>
          <dgm:hierBranch val="init"/>
        </dgm:presLayoutVars>
      </dgm:prSet>
      <dgm:spPr/>
    </dgm:pt>
    <dgm:pt modelId="{946A96FE-149D-4DC3-AA14-9B9BF17820F0}" type="pres">
      <dgm:prSet presAssocID="{A32AD7A7-B060-4615-B146-FEE271B920DF}" presName="rootComposite" presStyleCnt="0"/>
      <dgm:spPr/>
    </dgm:pt>
    <dgm:pt modelId="{6EFBC3C6-A6BE-47EF-8A5F-EA97ED7108C8}" type="pres">
      <dgm:prSet presAssocID="{A32AD7A7-B060-4615-B146-FEE271B920DF}" presName="rootText" presStyleLbl="node2" presStyleIdx="4" presStyleCnt="6">
        <dgm:presLayoutVars>
          <dgm:chPref val="3"/>
        </dgm:presLayoutVars>
      </dgm:prSet>
      <dgm:spPr/>
      <dgm:t>
        <a:bodyPr/>
        <a:lstStyle/>
        <a:p>
          <a:endParaRPr lang="ru-RU"/>
        </a:p>
      </dgm:t>
    </dgm:pt>
    <dgm:pt modelId="{881A107F-4A2D-4684-BA7B-7BF9F701718A}" type="pres">
      <dgm:prSet presAssocID="{A32AD7A7-B060-4615-B146-FEE271B920DF}" presName="rootConnector" presStyleLbl="node2" presStyleIdx="4" presStyleCnt="6"/>
      <dgm:spPr/>
      <dgm:t>
        <a:bodyPr/>
        <a:lstStyle/>
        <a:p>
          <a:endParaRPr lang="ru-RU"/>
        </a:p>
      </dgm:t>
    </dgm:pt>
    <dgm:pt modelId="{2572F72C-D628-47F2-81AD-5A8ED49B8CE1}" type="pres">
      <dgm:prSet presAssocID="{A32AD7A7-B060-4615-B146-FEE271B920DF}" presName="hierChild4" presStyleCnt="0"/>
      <dgm:spPr/>
    </dgm:pt>
    <dgm:pt modelId="{9B8E5BC1-5DE0-4AB2-8CB9-FEABA667EF1B}" type="pres">
      <dgm:prSet presAssocID="{A32AD7A7-B060-4615-B146-FEE271B920DF}" presName="hierChild5" presStyleCnt="0"/>
      <dgm:spPr/>
    </dgm:pt>
    <dgm:pt modelId="{3AF9BDF3-96CC-44E2-A982-5A720E1D3377}" type="pres">
      <dgm:prSet presAssocID="{0060AE57-0348-4BD2-AE52-4B188B1CE3EF}" presName="Name37" presStyleLbl="parChTrans1D2" presStyleIdx="5" presStyleCnt="6"/>
      <dgm:spPr/>
      <dgm:t>
        <a:bodyPr/>
        <a:lstStyle/>
        <a:p>
          <a:endParaRPr lang="ru-RU"/>
        </a:p>
      </dgm:t>
    </dgm:pt>
    <dgm:pt modelId="{23FAADB2-4290-46FD-9FD1-39A7BA85E670}" type="pres">
      <dgm:prSet presAssocID="{A4F1485B-9C5D-4E88-B36A-4F4E94EE224A}" presName="hierRoot2" presStyleCnt="0">
        <dgm:presLayoutVars>
          <dgm:hierBranch val="init"/>
        </dgm:presLayoutVars>
      </dgm:prSet>
      <dgm:spPr/>
    </dgm:pt>
    <dgm:pt modelId="{8839FD7A-3A08-4413-A15F-986635280261}" type="pres">
      <dgm:prSet presAssocID="{A4F1485B-9C5D-4E88-B36A-4F4E94EE224A}" presName="rootComposite" presStyleCnt="0"/>
      <dgm:spPr/>
    </dgm:pt>
    <dgm:pt modelId="{3D84F5EF-91AE-4477-8DB8-B9FCD081BB1E}" type="pres">
      <dgm:prSet presAssocID="{A4F1485B-9C5D-4E88-B36A-4F4E94EE224A}" presName="rootText" presStyleLbl="node2" presStyleIdx="5" presStyleCnt="6">
        <dgm:presLayoutVars>
          <dgm:chPref val="3"/>
        </dgm:presLayoutVars>
      </dgm:prSet>
      <dgm:spPr/>
      <dgm:t>
        <a:bodyPr/>
        <a:lstStyle/>
        <a:p>
          <a:endParaRPr lang="ru-RU"/>
        </a:p>
      </dgm:t>
    </dgm:pt>
    <dgm:pt modelId="{432737B9-C8CB-4BB2-B947-98F9719F1EA9}" type="pres">
      <dgm:prSet presAssocID="{A4F1485B-9C5D-4E88-B36A-4F4E94EE224A}" presName="rootConnector" presStyleLbl="node2" presStyleIdx="5" presStyleCnt="6"/>
      <dgm:spPr/>
      <dgm:t>
        <a:bodyPr/>
        <a:lstStyle/>
        <a:p>
          <a:endParaRPr lang="ru-RU"/>
        </a:p>
      </dgm:t>
    </dgm:pt>
    <dgm:pt modelId="{A107DE4C-46AB-4FFD-B641-340FE579E30D}" type="pres">
      <dgm:prSet presAssocID="{A4F1485B-9C5D-4E88-B36A-4F4E94EE224A}" presName="hierChild4" presStyleCnt="0"/>
      <dgm:spPr/>
    </dgm:pt>
    <dgm:pt modelId="{F5BB498F-068B-4BF6-9C23-43FA91341AD5}" type="pres">
      <dgm:prSet presAssocID="{A4F1485B-9C5D-4E88-B36A-4F4E94EE224A}" presName="hierChild5" presStyleCnt="0"/>
      <dgm:spPr/>
    </dgm:pt>
    <dgm:pt modelId="{91008044-673C-44AD-899A-EE7A17AFBBB2}" type="pres">
      <dgm:prSet presAssocID="{2F3FFD8F-E28C-49B0-81CE-3B8C70CADB4D}" presName="hierChild3" presStyleCnt="0"/>
      <dgm:spPr/>
    </dgm:pt>
  </dgm:ptLst>
  <dgm:cxnLst>
    <dgm:cxn modelId="{9928D358-57E9-48E5-B4D0-0633106B071E}" type="presOf" srcId="{E1979119-201B-4E6D-89B7-333C823E90B4}" destId="{111B62FF-7F94-464F-83F5-B38ECF08BBA6}" srcOrd="1" destOrd="0" presId="urn:microsoft.com/office/officeart/2005/8/layout/orgChart1"/>
    <dgm:cxn modelId="{4ED49A36-9F38-41EA-9A8F-8E5973E3DE8A}" type="presOf" srcId="{2F3FFD8F-E28C-49B0-81CE-3B8C70CADB4D}" destId="{9E5E1A6A-DE40-49FB-A19F-C3E5BA031EF9}" srcOrd="0" destOrd="0" presId="urn:microsoft.com/office/officeart/2005/8/layout/orgChart1"/>
    <dgm:cxn modelId="{BB804DC8-01AD-4437-BE49-F93B5A52A95A}" type="presOf" srcId="{2BF23959-E227-4488-A108-44F86773ADAE}" destId="{2B80C28B-B367-4CD4-8749-DCB61F22D7CB}" srcOrd="0" destOrd="0" presId="urn:microsoft.com/office/officeart/2005/8/layout/orgChart1"/>
    <dgm:cxn modelId="{C8C59265-5D9C-4E97-84AC-63D94CC4ED13}" srcId="{2F3FFD8F-E28C-49B0-81CE-3B8C70CADB4D}" destId="{CE341DBD-7EE5-44BD-912C-7C3F479E381A}" srcOrd="1" destOrd="0" parTransId="{E6419566-E2F4-439F-9982-80EFC2E1F706}" sibTransId="{62D00FAB-C9EE-4D6B-AD2C-C76E58DE1AC3}"/>
    <dgm:cxn modelId="{F948F2D0-1334-4285-B072-CEC20A7DEDB0}" type="presOf" srcId="{F3537D98-96A7-491F-B2F5-4778F29C60DC}" destId="{E15D32F2-B28E-47DF-85A9-6C108CDBF9BD}" srcOrd="0" destOrd="0" presId="urn:microsoft.com/office/officeart/2005/8/layout/orgChart1"/>
    <dgm:cxn modelId="{F366D584-1F3C-478B-B2AE-52366C3B6B0B}" type="presOf" srcId="{A32AD7A7-B060-4615-B146-FEE271B920DF}" destId="{881A107F-4A2D-4684-BA7B-7BF9F701718A}" srcOrd="1" destOrd="0" presId="urn:microsoft.com/office/officeart/2005/8/layout/orgChart1"/>
    <dgm:cxn modelId="{CFDFF54E-89E2-4745-88D9-86CB6E101721}" type="presOf" srcId="{701B4710-069C-4FA3-A8AB-E600525F26D3}" destId="{4B863D30-FF5F-4742-AF05-34AC5F69A711}" srcOrd="0" destOrd="0" presId="urn:microsoft.com/office/officeart/2005/8/layout/orgChart1"/>
    <dgm:cxn modelId="{40441054-6C04-48CA-9D2C-56281A2D0E31}" type="presOf" srcId="{F3537D98-96A7-491F-B2F5-4778F29C60DC}" destId="{EF737830-04CB-4C35-8E87-A57F80B5736D}" srcOrd="1" destOrd="0" presId="urn:microsoft.com/office/officeart/2005/8/layout/orgChart1"/>
    <dgm:cxn modelId="{DBD1CFA6-0B22-42F6-A64D-37304C0B2416}" type="presOf" srcId="{701B4710-069C-4FA3-A8AB-E600525F26D3}" destId="{047AF3D2-C8AD-49DB-A977-11FB00367083}" srcOrd="1" destOrd="0" presId="urn:microsoft.com/office/officeart/2005/8/layout/orgChart1"/>
    <dgm:cxn modelId="{BF5347B6-33E5-4C8A-B688-F8B2731556EF}" type="presOf" srcId="{55FDA097-0E03-4117-97E7-85382B959705}" destId="{6CE5474D-8378-4103-834F-E42AFD00FA22}" srcOrd="0" destOrd="0" presId="urn:microsoft.com/office/officeart/2005/8/layout/orgChart1"/>
    <dgm:cxn modelId="{B8EB866A-3617-4CF7-90CB-93B3E2CC0093}" srcId="{2F3FFD8F-E28C-49B0-81CE-3B8C70CADB4D}" destId="{E1979119-201B-4E6D-89B7-333C823E90B4}" srcOrd="0" destOrd="0" parTransId="{1F2F8B47-E0C9-455B-8C9C-96580DB8EA1D}" sibTransId="{9524DC8E-3445-4E2E-93BF-477963B518AF}"/>
    <dgm:cxn modelId="{50DFAB75-3F8F-4242-AD4E-23E9D5FC495A}" type="presOf" srcId="{9F9A630E-8662-403E-80FF-C8E2FFBD376F}" destId="{36AAFC42-412A-49ED-B78F-9D81D0A0A928}" srcOrd="0" destOrd="0" presId="urn:microsoft.com/office/officeart/2005/8/layout/orgChart1"/>
    <dgm:cxn modelId="{73884B48-F653-4C0B-8D23-0145B00EA845}" type="presOf" srcId="{E6419566-E2F4-439F-9982-80EFC2E1F706}" destId="{33CB989F-2C7A-408D-9B5C-95C0EF3E8573}" srcOrd="0" destOrd="0" presId="urn:microsoft.com/office/officeart/2005/8/layout/orgChart1"/>
    <dgm:cxn modelId="{7D4DA134-BD2B-42A4-BE54-C7CDEAAF9BE1}" type="presOf" srcId="{A4F1485B-9C5D-4E88-B36A-4F4E94EE224A}" destId="{3D84F5EF-91AE-4477-8DB8-B9FCD081BB1E}" srcOrd="0" destOrd="0" presId="urn:microsoft.com/office/officeart/2005/8/layout/orgChart1"/>
    <dgm:cxn modelId="{AB7E4D4F-31AD-4497-8A9C-E36B4981701D}" type="presOf" srcId="{039A6DD0-9C97-41C4-B5F2-E0E6C9BC9FE8}" destId="{E8E8BB97-887D-4EDC-A000-E139944D8CB0}" srcOrd="0" destOrd="0" presId="urn:microsoft.com/office/officeart/2005/8/layout/orgChart1"/>
    <dgm:cxn modelId="{66997521-E3DA-4AC8-994A-70D630EAD577}" srcId="{2F3FFD8F-E28C-49B0-81CE-3B8C70CADB4D}" destId="{A32AD7A7-B060-4615-B146-FEE271B920DF}" srcOrd="4" destOrd="0" parTransId="{55FDA097-0E03-4117-97E7-85382B959705}" sibTransId="{E519279A-6994-4439-B94B-BD39C6A82B19}"/>
    <dgm:cxn modelId="{B7B175FF-8852-477C-B70E-88302E2ABBD3}" type="presOf" srcId="{1F2F8B47-E0C9-455B-8C9C-96580DB8EA1D}" destId="{270847B1-25CD-41B4-9967-0EC8619A922D}" srcOrd="0" destOrd="0" presId="urn:microsoft.com/office/officeart/2005/8/layout/orgChart1"/>
    <dgm:cxn modelId="{3453E496-95AE-4AB6-8610-C3A1A6A73761}" srcId="{2F3FFD8F-E28C-49B0-81CE-3B8C70CADB4D}" destId="{F3537D98-96A7-491F-B2F5-4778F29C60DC}" srcOrd="3" destOrd="0" parTransId="{9F9A630E-8662-403E-80FF-C8E2FFBD376F}" sibTransId="{A7BEEE16-159A-49A7-8D7B-078B883862DC}"/>
    <dgm:cxn modelId="{993FD38A-547E-4818-A5F7-C1937402FC75}" srcId="{2BF23959-E227-4488-A108-44F86773ADAE}" destId="{2F3FFD8F-E28C-49B0-81CE-3B8C70CADB4D}" srcOrd="0" destOrd="0" parTransId="{31BF7FE9-12C9-424A-8FBF-7F8008D8E465}" sibTransId="{3E8FA86D-093B-4791-ABC9-628FE5596733}"/>
    <dgm:cxn modelId="{1563CAB1-8295-4B7E-952B-EA53F60EDC78}" type="presOf" srcId="{A32AD7A7-B060-4615-B146-FEE271B920DF}" destId="{6EFBC3C6-A6BE-47EF-8A5F-EA97ED7108C8}" srcOrd="0" destOrd="0" presId="urn:microsoft.com/office/officeart/2005/8/layout/orgChart1"/>
    <dgm:cxn modelId="{3CA8DE19-8492-4554-913F-3527BAD7C68A}" type="presOf" srcId="{2F3FFD8F-E28C-49B0-81CE-3B8C70CADB4D}" destId="{2D254EA7-D474-4FA1-AF5F-F14DC05BC092}" srcOrd="1" destOrd="0" presId="urn:microsoft.com/office/officeart/2005/8/layout/orgChart1"/>
    <dgm:cxn modelId="{9E6D4D3A-EB2D-443F-A8E6-99A79325EFDF}" type="presOf" srcId="{0060AE57-0348-4BD2-AE52-4B188B1CE3EF}" destId="{3AF9BDF3-96CC-44E2-A982-5A720E1D3377}" srcOrd="0" destOrd="0" presId="urn:microsoft.com/office/officeart/2005/8/layout/orgChart1"/>
    <dgm:cxn modelId="{2F737B85-A485-40CF-B31A-289515ECCEA1}" srcId="{2F3FFD8F-E28C-49B0-81CE-3B8C70CADB4D}" destId="{A4F1485B-9C5D-4E88-B36A-4F4E94EE224A}" srcOrd="5" destOrd="0" parTransId="{0060AE57-0348-4BD2-AE52-4B188B1CE3EF}" sibTransId="{E301C9D2-594A-4D9D-8DCD-9C052C07318B}"/>
    <dgm:cxn modelId="{0926789D-2F65-4776-8BA3-800EF71A1954}" srcId="{2F3FFD8F-E28C-49B0-81CE-3B8C70CADB4D}" destId="{701B4710-069C-4FA3-A8AB-E600525F26D3}" srcOrd="2" destOrd="0" parTransId="{039A6DD0-9C97-41C4-B5F2-E0E6C9BC9FE8}" sibTransId="{6AB1BF7B-6439-4F0F-97C1-5FBA7114D432}"/>
    <dgm:cxn modelId="{E0935707-C2A9-4E16-B051-7240EA2DE30C}" type="presOf" srcId="{CE341DBD-7EE5-44BD-912C-7C3F479E381A}" destId="{96CA7750-EE6B-41C0-8AC3-6F88B5285B0E}" srcOrd="0" destOrd="0" presId="urn:microsoft.com/office/officeart/2005/8/layout/orgChart1"/>
    <dgm:cxn modelId="{6A35165B-59DB-45CD-B06F-8342F8F69200}" type="presOf" srcId="{E1979119-201B-4E6D-89B7-333C823E90B4}" destId="{F76E1D7A-2273-4F7B-B3EB-5F0C1A1A0BBC}" srcOrd="0" destOrd="0" presId="urn:microsoft.com/office/officeart/2005/8/layout/orgChart1"/>
    <dgm:cxn modelId="{BAE4F3E8-AF0F-4899-B3A1-B7497B3E95C2}" type="presOf" srcId="{A4F1485B-9C5D-4E88-B36A-4F4E94EE224A}" destId="{432737B9-C8CB-4BB2-B947-98F9719F1EA9}" srcOrd="1" destOrd="0" presId="urn:microsoft.com/office/officeart/2005/8/layout/orgChart1"/>
    <dgm:cxn modelId="{FC6B689F-E0B6-4DDC-A4D2-CA87DC9F9008}" type="presOf" srcId="{CE341DBD-7EE5-44BD-912C-7C3F479E381A}" destId="{2242E44C-11AB-473C-9F50-43F1E7BF13FB}" srcOrd="1" destOrd="0" presId="urn:microsoft.com/office/officeart/2005/8/layout/orgChart1"/>
    <dgm:cxn modelId="{D173397E-26F8-437B-ABF6-0AA628E0D3F9}" type="presParOf" srcId="{2B80C28B-B367-4CD4-8749-DCB61F22D7CB}" destId="{3E024F55-51B9-42AB-9063-0FBDD6715AC0}" srcOrd="0" destOrd="0" presId="urn:microsoft.com/office/officeart/2005/8/layout/orgChart1"/>
    <dgm:cxn modelId="{CBA31B10-348D-435F-A4C4-A04A37A9336C}" type="presParOf" srcId="{3E024F55-51B9-42AB-9063-0FBDD6715AC0}" destId="{449CD092-4368-432F-8173-A9E28DC9180D}" srcOrd="0" destOrd="0" presId="urn:microsoft.com/office/officeart/2005/8/layout/orgChart1"/>
    <dgm:cxn modelId="{B288517F-6410-4A9D-99B8-85345BF0B49E}" type="presParOf" srcId="{449CD092-4368-432F-8173-A9E28DC9180D}" destId="{9E5E1A6A-DE40-49FB-A19F-C3E5BA031EF9}" srcOrd="0" destOrd="0" presId="urn:microsoft.com/office/officeart/2005/8/layout/orgChart1"/>
    <dgm:cxn modelId="{55D23649-26F6-435F-AA44-2F3D07F27981}" type="presParOf" srcId="{449CD092-4368-432F-8173-A9E28DC9180D}" destId="{2D254EA7-D474-4FA1-AF5F-F14DC05BC092}" srcOrd="1" destOrd="0" presId="urn:microsoft.com/office/officeart/2005/8/layout/orgChart1"/>
    <dgm:cxn modelId="{52B88232-66A4-413B-9441-B7C3050CEEDD}" type="presParOf" srcId="{3E024F55-51B9-42AB-9063-0FBDD6715AC0}" destId="{740E92BD-325E-482A-86DD-66C338426339}" srcOrd="1" destOrd="0" presId="urn:microsoft.com/office/officeart/2005/8/layout/orgChart1"/>
    <dgm:cxn modelId="{D79C5154-6B67-4BBF-9ED3-A4CBA355A191}" type="presParOf" srcId="{740E92BD-325E-482A-86DD-66C338426339}" destId="{270847B1-25CD-41B4-9967-0EC8619A922D}" srcOrd="0" destOrd="0" presId="urn:microsoft.com/office/officeart/2005/8/layout/orgChart1"/>
    <dgm:cxn modelId="{BACDD69A-6D03-45A3-BB63-F2DE10B1E47D}" type="presParOf" srcId="{740E92BD-325E-482A-86DD-66C338426339}" destId="{CD87DD1B-E7D9-4F0D-A613-A2410F53EFAE}" srcOrd="1" destOrd="0" presId="urn:microsoft.com/office/officeart/2005/8/layout/orgChart1"/>
    <dgm:cxn modelId="{FC29CAC8-F61B-4F5C-8212-D901907329ED}" type="presParOf" srcId="{CD87DD1B-E7D9-4F0D-A613-A2410F53EFAE}" destId="{4844C822-9BE4-44B6-ADF6-D0B363CFEA41}" srcOrd="0" destOrd="0" presId="urn:microsoft.com/office/officeart/2005/8/layout/orgChart1"/>
    <dgm:cxn modelId="{91E0D97A-7BE0-46E2-8CCC-9C7D22E3095B}" type="presParOf" srcId="{4844C822-9BE4-44B6-ADF6-D0B363CFEA41}" destId="{F76E1D7A-2273-4F7B-B3EB-5F0C1A1A0BBC}" srcOrd="0" destOrd="0" presId="urn:microsoft.com/office/officeart/2005/8/layout/orgChart1"/>
    <dgm:cxn modelId="{8E5D3E9F-9632-4114-87B0-B6FE11ADA537}" type="presParOf" srcId="{4844C822-9BE4-44B6-ADF6-D0B363CFEA41}" destId="{111B62FF-7F94-464F-83F5-B38ECF08BBA6}" srcOrd="1" destOrd="0" presId="urn:microsoft.com/office/officeart/2005/8/layout/orgChart1"/>
    <dgm:cxn modelId="{71935144-97BD-4504-B42B-3E7F64F9EE97}" type="presParOf" srcId="{CD87DD1B-E7D9-4F0D-A613-A2410F53EFAE}" destId="{BBF2DBF1-D768-42C5-97CA-23426A7B58EB}" srcOrd="1" destOrd="0" presId="urn:microsoft.com/office/officeart/2005/8/layout/orgChart1"/>
    <dgm:cxn modelId="{1A6A531F-CC20-41B7-B043-2BE8F19DD9FE}" type="presParOf" srcId="{CD87DD1B-E7D9-4F0D-A613-A2410F53EFAE}" destId="{3CE74076-C743-4C62-8861-4096A5C108D1}" srcOrd="2" destOrd="0" presId="urn:microsoft.com/office/officeart/2005/8/layout/orgChart1"/>
    <dgm:cxn modelId="{1D64B95C-7D96-4F52-828F-0D72690D8617}" type="presParOf" srcId="{740E92BD-325E-482A-86DD-66C338426339}" destId="{33CB989F-2C7A-408D-9B5C-95C0EF3E8573}" srcOrd="2" destOrd="0" presId="urn:microsoft.com/office/officeart/2005/8/layout/orgChart1"/>
    <dgm:cxn modelId="{5D59492B-3BC0-45BA-9F3E-9BB346AA5D9B}" type="presParOf" srcId="{740E92BD-325E-482A-86DD-66C338426339}" destId="{81D2968D-8596-4BAE-9443-71D83BA5B147}" srcOrd="3" destOrd="0" presId="urn:microsoft.com/office/officeart/2005/8/layout/orgChart1"/>
    <dgm:cxn modelId="{9695D48B-3723-4066-B13F-CD36B33EB0A6}" type="presParOf" srcId="{81D2968D-8596-4BAE-9443-71D83BA5B147}" destId="{0975446E-1C88-45C6-9505-658EACBBA88B}" srcOrd="0" destOrd="0" presId="urn:microsoft.com/office/officeart/2005/8/layout/orgChart1"/>
    <dgm:cxn modelId="{A0667685-85C6-4062-AC43-E86BFA3FD5A4}" type="presParOf" srcId="{0975446E-1C88-45C6-9505-658EACBBA88B}" destId="{96CA7750-EE6B-41C0-8AC3-6F88B5285B0E}" srcOrd="0" destOrd="0" presId="urn:microsoft.com/office/officeart/2005/8/layout/orgChart1"/>
    <dgm:cxn modelId="{0B1F054A-A7FF-4464-9E71-B03B2C5A70BB}" type="presParOf" srcId="{0975446E-1C88-45C6-9505-658EACBBA88B}" destId="{2242E44C-11AB-473C-9F50-43F1E7BF13FB}" srcOrd="1" destOrd="0" presId="urn:microsoft.com/office/officeart/2005/8/layout/orgChart1"/>
    <dgm:cxn modelId="{74D1FEF3-F621-4754-94F3-80EAB44F714F}" type="presParOf" srcId="{81D2968D-8596-4BAE-9443-71D83BA5B147}" destId="{AF7623B2-2793-4797-AFB5-3A64A4A941AE}" srcOrd="1" destOrd="0" presId="urn:microsoft.com/office/officeart/2005/8/layout/orgChart1"/>
    <dgm:cxn modelId="{329E72FE-C16A-49C4-B3BC-8CD784838710}" type="presParOf" srcId="{81D2968D-8596-4BAE-9443-71D83BA5B147}" destId="{7CFC1FD8-0940-4914-97AC-741220C4F291}" srcOrd="2" destOrd="0" presId="urn:microsoft.com/office/officeart/2005/8/layout/orgChart1"/>
    <dgm:cxn modelId="{FAC6E734-2485-4D6F-A5EF-B190FC77926B}" type="presParOf" srcId="{740E92BD-325E-482A-86DD-66C338426339}" destId="{E8E8BB97-887D-4EDC-A000-E139944D8CB0}" srcOrd="4" destOrd="0" presId="urn:microsoft.com/office/officeart/2005/8/layout/orgChart1"/>
    <dgm:cxn modelId="{2EEC8791-E902-4342-BB14-7B3DF8441BF7}" type="presParOf" srcId="{740E92BD-325E-482A-86DD-66C338426339}" destId="{B2437485-5F95-460A-86DB-B14A5123E61D}" srcOrd="5" destOrd="0" presId="urn:microsoft.com/office/officeart/2005/8/layout/orgChart1"/>
    <dgm:cxn modelId="{7217BFBD-16A7-40F6-AB8F-50F4B0D6A9B1}" type="presParOf" srcId="{B2437485-5F95-460A-86DB-B14A5123E61D}" destId="{B56B2613-C8B9-4988-9346-BCF90626E094}" srcOrd="0" destOrd="0" presId="urn:microsoft.com/office/officeart/2005/8/layout/orgChart1"/>
    <dgm:cxn modelId="{D843B8CC-A04D-44CB-BF27-7F779CC54BD9}" type="presParOf" srcId="{B56B2613-C8B9-4988-9346-BCF90626E094}" destId="{4B863D30-FF5F-4742-AF05-34AC5F69A711}" srcOrd="0" destOrd="0" presId="urn:microsoft.com/office/officeart/2005/8/layout/orgChart1"/>
    <dgm:cxn modelId="{C6412561-B168-4AFA-A8DA-D3CA82435C1C}" type="presParOf" srcId="{B56B2613-C8B9-4988-9346-BCF90626E094}" destId="{047AF3D2-C8AD-49DB-A977-11FB00367083}" srcOrd="1" destOrd="0" presId="urn:microsoft.com/office/officeart/2005/8/layout/orgChart1"/>
    <dgm:cxn modelId="{7374454F-9401-473E-BA21-DFFD8559B0BD}" type="presParOf" srcId="{B2437485-5F95-460A-86DB-B14A5123E61D}" destId="{A6ACE21F-63F6-451B-A796-2C20BC4D8CCB}" srcOrd="1" destOrd="0" presId="urn:microsoft.com/office/officeart/2005/8/layout/orgChart1"/>
    <dgm:cxn modelId="{B9978E69-335F-4D1F-821C-FEEB8CA054D6}" type="presParOf" srcId="{B2437485-5F95-460A-86DB-B14A5123E61D}" destId="{4EC785A3-1B14-4002-B24A-9D7CF56B400E}" srcOrd="2" destOrd="0" presId="urn:microsoft.com/office/officeart/2005/8/layout/orgChart1"/>
    <dgm:cxn modelId="{88F9116A-D707-4B6C-ABD3-40E1AB467D74}" type="presParOf" srcId="{740E92BD-325E-482A-86DD-66C338426339}" destId="{36AAFC42-412A-49ED-B78F-9D81D0A0A928}" srcOrd="6" destOrd="0" presId="urn:microsoft.com/office/officeart/2005/8/layout/orgChart1"/>
    <dgm:cxn modelId="{6321A7D6-0888-4E2F-92B7-F90FD6C29039}" type="presParOf" srcId="{740E92BD-325E-482A-86DD-66C338426339}" destId="{08FF5213-8CDD-4E35-888A-782B6FA6BD55}" srcOrd="7" destOrd="0" presId="urn:microsoft.com/office/officeart/2005/8/layout/orgChart1"/>
    <dgm:cxn modelId="{8CEA2CA6-D946-4AAB-BD99-04A848DEA644}" type="presParOf" srcId="{08FF5213-8CDD-4E35-888A-782B6FA6BD55}" destId="{5FC646E5-93B0-4B7F-A812-529E98E73B9D}" srcOrd="0" destOrd="0" presId="urn:microsoft.com/office/officeart/2005/8/layout/orgChart1"/>
    <dgm:cxn modelId="{55928C79-D905-4C27-85FB-84C471D0CDFE}" type="presParOf" srcId="{5FC646E5-93B0-4B7F-A812-529E98E73B9D}" destId="{E15D32F2-B28E-47DF-85A9-6C108CDBF9BD}" srcOrd="0" destOrd="0" presId="urn:microsoft.com/office/officeart/2005/8/layout/orgChart1"/>
    <dgm:cxn modelId="{D9ABC854-0359-4404-B7B0-22FD39891814}" type="presParOf" srcId="{5FC646E5-93B0-4B7F-A812-529E98E73B9D}" destId="{EF737830-04CB-4C35-8E87-A57F80B5736D}" srcOrd="1" destOrd="0" presId="urn:microsoft.com/office/officeart/2005/8/layout/orgChart1"/>
    <dgm:cxn modelId="{C9A0EC96-DF7B-4F06-9DD0-6B2BA19C284F}" type="presParOf" srcId="{08FF5213-8CDD-4E35-888A-782B6FA6BD55}" destId="{6FB800E7-8116-4A23-99EB-4900B257470F}" srcOrd="1" destOrd="0" presId="urn:microsoft.com/office/officeart/2005/8/layout/orgChart1"/>
    <dgm:cxn modelId="{6D11216A-C2BB-41EE-8AD6-3AE915BEA06C}" type="presParOf" srcId="{08FF5213-8CDD-4E35-888A-782B6FA6BD55}" destId="{2EE56312-ED32-4D42-BDC0-1021F6FF4A62}" srcOrd="2" destOrd="0" presId="urn:microsoft.com/office/officeart/2005/8/layout/orgChart1"/>
    <dgm:cxn modelId="{9142C703-D068-4E19-BF15-CC5B15738349}" type="presParOf" srcId="{740E92BD-325E-482A-86DD-66C338426339}" destId="{6CE5474D-8378-4103-834F-E42AFD00FA22}" srcOrd="8" destOrd="0" presId="urn:microsoft.com/office/officeart/2005/8/layout/orgChart1"/>
    <dgm:cxn modelId="{81DD9917-11F2-42F3-B942-DC5EB3810F84}" type="presParOf" srcId="{740E92BD-325E-482A-86DD-66C338426339}" destId="{3525DC48-CDD1-4A9F-BC91-88EE1607E6EA}" srcOrd="9" destOrd="0" presId="urn:microsoft.com/office/officeart/2005/8/layout/orgChart1"/>
    <dgm:cxn modelId="{E7E00E75-F49D-4E8C-8C66-6BFF559DA193}" type="presParOf" srcId="{3525DC48-CDD1-4A9F-BC91-88EE1607E6EA}" destId="{946A96FE-149D-4DC3-AA14-9B9BF17820F0}" srcOrd="0" destOrd="0" presId="urn:microsoft.com/office/officeart/2005/8/layout/orgChart1"/>
    <dgm:cxn modelId="{205AD96D-6A82-4C29-9E41-446D2AF611B6}" type="presParOf" srcId="{946A96FE-149D-4DC3-AA14-9B9BF17820F0}" destId="{6EFBC3C6-A6BE-47EF-8A5F-EA97ED7108C8}" srcOrd="0" destOrd="0" presId="urn:microsoft.com/office/officeart/2005/8/layout/orgChart1"/>
    <dgm:cxn modelId="{07737618-968B-4321-BFF9-DF11ED8EE60F}" type="presParOf" srcId="{946A96FE-149D-4DC3-AA14-9B9BF17820F0}" destId="{881A107F-4A2D-4684-BA7B-7BF9F701718A}" srcOrd="1" destOrd="0" presId="urn:microsoft.com/office/officeart/2005/8/layout/orgChart1"/>
    <dgm:cxn modelId="{FD89782F-D62C-432F-A8FC-028400006330}" type="presParOf" srcId="{3525DC48-CDD1-4A9F-BC91-88EE1607E6EA}" destId="{2572F72C-D628-47F2-81AD-5A8ED49B8CE1}" srcOrd="1" destOrd="0" presId="urn:microsoft.com/office/officeart/2005/8/layout/orgChart1"/>
    <dgm:cxn modelId="{3E19E831-B8C7-4C62-8219-0E305A91A4AB}" type="presParOf" srcId="{3525DC48-CDD1-4A9F-BC91-88EE1607E6EA}" destId="{9B8E5BC1-5DE0-4AB2-8CB9-FEABA667EF1B}" srcOrd="2" destOrd="0" presId="urn:microsoft.com/office/officeart/2005/8/layout/orgChart1"/>
    <dgm:cxn modelId="{B27D1090-80C1-4801-9411-35F858C2F9D2}" type="presParOf" srcId="{740E92BD-325E-482A-86DD-66C338426339}" destId="{3AF9BDF3-96CC-44E2-A982-5A720E1D3377}" srcOrd="10" destOrd="0" presId="urn:microsoft.com/office/officeart/2005/8/layout/orgChart1"/>
    <dgm:cxn modelId="{DEC17C69-8E09-4AEE-9BCF-117BD2714B70}" type="presParOf" srcId="{740E92BD-325E-482A-86DD-66C338426339}" destId="{23FAADB2-4290-46FD-9FD1-39A7BA85E670}" srcOrd="11" destOrd="0" presId="urn:microsoft.com/office/officeart/2005/8/layout/orgChart1"/>
    <dgm:cxn modelId="{22B3960F-7A38-4A37-B251-161E6C698AE2}" type="presParOf" srcId="{23FAADB2-4290-46FD-9FD1-39A7BA85E670}" destId="{8839FD7A-3A08-4413-A15F-986635280261}" srcOrd="0" destOrd="0" presId="urn:microsoft.com/office/officeart/2005/8/layout/orgChart1"/>
    <dgm:cxn modelId="{AEDE7573-53B0-47BB-8384-526DAF7A4DC4}" type="presParOf" srcId="{8839FD7A-3A08-4413-A15F-986635280261}" destId="{3D84F5EF-91AE-4477-8DB8-B9FCD081BB1E}" srcOrd="0" destOrd="0" presId="urn:microsoft.com/office/officeart/2005/8/layout/orgChart1"/>
    <dgm:cxn modelId="{9B828B7E-B81D-4C47-9DB2-C6377AD7FCD2}" type="presParOf" srcId="{8839FD7A-3A08-4413-A15F-986635280261}" destId="{432737B9-C8CB-4BB2-B947-98F9719F1EA9}" srcOrd="1" destOrd="0" presId="urn:microsoft.com/office/officeart/2005/8/layout/orgChart1"/>
    <dgm:cxn modelId="{D3802E44-643A-49D4-BA2A-28F7F568B781}" type="presParOf" srcId="{23FAADB2-4290-46FD-9FD1-39A7BA85E670}" destId="{A107DE4C-46AB-4FFD-B641-340FE579E30D}" srcOrd="1" destOrd="0" presId="urn:microsoft.com/office/officeart/2005/8/layout/orgChart1"/>
    <dgm:cxn modelId="{ABD607A7-86B7-4EC8-81D9-1605EEB4750C}" type="presParOf" srcId="{23FAADB2-4290-46FD-9FD1-39A7BA85E670}" destId="{F5BB498F-068B-4BF6-9C23-43FA91341AD5}" srcOrd="2" destOrd="0" presId="urn:microsoft.com/office/officeart/2005/8/layout/orgChart1"/>
    <dgm:cxn modelId="{0F65C7BF-0867-45EE-A613-DFFABAF6EDDE}" type="presParOf" srcId="{3E024F55-51B9-42AB-9063-0FBDD6715AC0}" destId="{91008044-673C-44AD-899A-EE7A17AFBBB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9BDF3-96CC-44E2-A982-5A720E1D3377}">
      <dsp:nvSpPr>
        <dsp:cNvPr id="0" name=""/>
        <dsp:cNvSpPr/>
      </dsp:nvSpPr>
      <dsp:spPr>
        <a:xfrm>
          <a:off x="5815584" y="3039471"/>
          <a:ext cx="4987518" cy="346240"/>
        </a:xfrm>
        <a:custGeom>
          <a:avLst/>
          <a:gdLst/>
          <a:ahLst/>
          <a:cxnLst/>
          <a:rect l="0" t="0" r="0" b="0"/>
          <a:pathLst>
            <a:path>
              <a:moveTo>
                <a:pt x="0" y="0"/>
              </a:moveTo>
              <a:lnTo>
                <a:pt x="0" y="173120"/>
              </a:lnTo>
              <a:lnTo>
                <a:pt x="4987518" y="173120"/>
              </a:lnTo>
              <a:lnTo>
                <a:pt x="4987518" y="3462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E5474D-8378-4103-834F-E42AFD00FA22}">
      <dsp:nvSpPr>
        <dsp:cNvPr id="0" name=""/>
        <dsp:cNvSpPr/>
      </dsp:nvSpPr>
      <dsp:spPr>
        <a:xfrm>
          <a:off x="5815584" y="3039471"/>
          <a:ext cx="2992510" cy="346240"/>
        </a:xfrm>
        <a:custGeom>
          <a:avLst/>
          <a:gdLst/>
          <a:ahLst/>
          <a:cxnLst/>
          <a:rect l="0" t="0" r="0" b="0"/>
          <a:pathLst>
            <a:path>
              <a:moveTo>
                <a:pt x="0" y="0"/>
              </a:moveTo>
              <a:lnTo>
                <a:pt x="0" y="173120"/>
              </a:lnTo>
              <a:lnTo>
                <a:pt x="2992510" y="173120"/>
              </a:lnTo>
              <a:lnTo>
                <a:pt x="2992510" y="3462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AAFC42-412A-49ED-B78F-9D81D0A0A928}">
      <dsp:nvSpPr>
        <dsp:cNvPr id="0" name=""/>
        <dsp:cNvSpPr/>
      </dsp:nvSpPr>
      <dsp:spPr>
        <a:xfrm>
          <a:off x="5815584" y="3039471"/>
          <a:ext cx="997503" cy="346240"/>
        </a:xfrm>
        <a:custGeom>
          <a:avLst/>
          <a:gdLst/>
          <a:ahLst/>
          <a:cxnLst/>
          <a:rect l="0" t="0" r="0" b="0"/>
          <a:pathLst>
            <a:path>
              <a:moveTo>
                <a:pt x="0" y="0"/>
              </a:moveTo>
              <a:lnTo>
                <a:pt x="0" y="173120"/>
              </a:lnTo>
              <a:lnTo>
                <a:pt x="997503" y="173120"/>
              </a:lnTo>
              <a:lnTo>
                <a:pt x="997503" y="3462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E8BB97-887D-4EDC-A000-E139944D8CB0}">
      <dsp:nvSpPr>
        <dsp:cNvPr id="0" name=""/>
        <dsp:cNvSpPr/>
      </dsp:nvSpPr>
      <dsp:spPr>
        <a:xfrm>
          <a:off x="4818080" y="3039471"/>
          <a:ext cx="997503" cy="346240"/>
        </a:xfrm>
        <a:custGeom>
          <a:avLst/>
          <a:gdLst/>
          <a:ahLst/>
          <a:cxnLst/>
          <a:rect l="0" t="0" r="0" b="0"/>
          <a:pathLst>
            <a:path>
              <a:moveTo>
                <a:pt x="997503" y="0"/>
              </a:moveTo>
              <a:lnTo>
                <a:pt x="997503" y="173120"/>
              </a:lnTo>
              <a:lnTo>
                <a:pt x="0" y="173120"/>
              </a:lnTo>
              <a:lnTo>
                <a:pt x="0" y="3462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B989F-2C7A-408D-9B5C-95C0EF3E8573}">
      <dsp:nvSpPr>
        <dsp:cNvPr id="0" name=""/>
        <dsp:cNvSpPr/>
      </dsp:nvSpPr>
      <dsp:spPr>
        <a:xfrm>
          <a:off x="2823073" y="3039471"/>
          <a:ext cx="2992510" cy="346240"/>
        </a:xfrm>
        <a:custGeom>
          <a:avLst/>
          <a:gdLst/>
          <a:ahLst/>
          <a:cxnLst/>
          <a:rect l="0" t="0" r="0" b="0"/>
          <a:pathLst>
            <a:path>
              <a:moveTo>
                <a:pt x="2992510" y="0"/>
              </a:moveTo>
              <a:lnTo>
                <a:pt x="2992510" y="173120"/>
              </a:lnTo>
              <a:lnTo>
                <a:pt x="0" y="173120"/>
              </a:lnTo>
              <a:lnTo>
                <a:pt x="0" y="3462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847B1-25CD-41B4-9967-0EC8619A922D}">
      <dsp:nvSpPr>
        <dsp:cNvPr id="0" name=""/>
        <dsp:cNvSpPr/>
      </dsp:nvSpPr>
      <dsp:spPr>
        <a:xfrm>
          <a:off x="828065" y="3039471"/>
          <a:ext cx="4987518" cy="346240"/>
        </a:xfrm>
        <a:custGeom>
          <a:avLst/>
          <a:gdLst/>
          <a:ahLst/>
          <a:cxnLst/>
          <a:rect l="0" t="0" r="0" b="0"/>
          <a:pathLst>
            <a:path>
              <a:moveTo>
                <a:pt x="4987518" y="0"/>
              </a:moveTo>
              <a:lnTo>
                <a:pt x="4987518" y="173120"/>
              </a:lnTo>
              <a:lnTo>
                <a:pt x="0" y="173120"/>
              </a:lnTo>
              <a:lnTo>
                <a:pt x="0" y="3462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5E1A6A-DE40-49FB-A19F-C3E5BA031EF9}">
      <dsp:nvSpPr>
        <dsp:cNvPr id="0" name=""/>
        <dsp:cNvSpPr/>
      </dsp:nvSpPr>
      <dsp:spPr>
        <a:xfrm>
          <a:off x="4991200" y="2215088"/>
          <a:ext cx="1648766" cy="824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nb-NO" sz="2500" kern="1200" dirty="0" err="1"/>
            <a:t>Hazards</a:t>
          </a:r>
          <a:endParaRPr lang="nb-NO" sz="2500" kern="1200" dirty="0"/>
        </a:p>
      </dsp:txBody>
      <dsp:txXfrm>
        <a:off x="4991200" y="2215088"/>
        <a:ext cx="1648766" cy="824383"/>
      </dsp:txXfrm>
    </dsp:sp>
    <dsp:sp modelId="{F76E1D7A-2273-4F7B-B3EB-5F0C1A1A0BBC}">
      <dsp:nvSpPr>
        <dsp:cNvPr id="0" name=""/>
        <dsp:cNvSpPr/>
      </dsp:nvSpPr>
      <dsp:spPr>
        <a:xfrm>
          <a:off x="3682" y="3385712"/>
          <a:ext cx="1648766" cy="824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nb-NO" sz="2500" kern="1200" dirty="0" err="1"/>
            <a:t>Biological</a:t>
          </a:r>
          <a:endParaRPr lang="nb-NO" sz="2500" kern="1200" dirty="0"/>
        </a:p>
      </dsp:txBody>
      <dsp:txXfrm>
        <a:off x="3682" y="3385712"/>
        <a:ext cx="1648766" cy="824383"/>
      </dsp:txXfrm>
    </dsp:sp>
    <dsp:sp modelId="{96CA7750-EE6B-41C0-8AC3-6F88B5285B0E}">
      <dsp:nvSpPr>
        <dsp:cNvPr id="0" name=""/>
        <dsp:cNvSpPr/>
      </dsp:nvSpPr>
      <dsp:spPr>
        <a:xfrm>
          <a:off x="1998689" y="3385712"/>
          <a:ext cx="1648766" cy="824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nb-NO" sz="2500" kern="1200" dirty="0"/>
            <a:t>Chemical</a:t>
          </a:r>
        </a:p>
      </dsp:txBody>
      <dsp:txXfrm>
        <a:off x="1998689" y="3385712"/>
        <a:ext cx="1648766" cy="824383"/>
      </dsp:txXfrm>
    </dsp:sp>
    <dsp:sp modelId="{4B863D30-FF5F-4742-AF05-34AC5F69A711}">
      <dsp:nvSpPr>
        <dsp:cNvPr id="0" name=""/>
        <dsp:cNvSpPr/>
      </dsp:nvSpPr>
      <dsp:spPr>
        <a:xfrm>
          <a:off x="3993697" y="3385712"/>
          <a:ext cx="1648766" cy="824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nb-NO" sz="2500" kern="1200" dirty="0" err="1"/>
            <a:t>Physical</a:t>
          </a:r>
          <a:endParaRPr lang="nb-NO" sz="2500" kern="1200" dirty="0"/>
        </a:p>
      </dsp:txBody>
      <dsp:txXfrm>
        <a:off x="3993697" y="3385712"/>
        <a:ext cx="1648766" cy="824383"/>
      </dsp:txXfrm>
    </dsp:sp>
    <dsp:sp modelId="{E15D32F2-B28E-47DF-85A9-6C108CDBF9BD}">
      <dsp:nvSpPr>
        <dsp:cNvPr id="0" name=""/>
        <dsp:cNvSpPr/>
      </dsp:nvSpPr>
      <dsp:spPr>
        <a:xfrm>
          <a:off x="5988704" y="3385712"/>
          <a:ext cx="1648766" cy="824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nb-NO" sz="2500" kern="1200" dirty="0" err="1"/>
            <a:t>Mechanical</a:t>
          </a:r>
          <a:endParaRPr lang="nb-NO" sz="2500" kern="1200" dirty="0"/>
        </a:p>
      </dsp:txBody>
      <dsp:txXfrm>
        <a:off x="5988704" y="3385712"/>
        <a:ext cx="1648766" cy="824383"/>
      </dsp:txXfrm>
    </dsp:sp>
    <dsp:sp modelId="{6EFBC3C6-A6BE-47EF-8A5F-EA97ED7108C8}">
      <dsp:nvSpPr>
        <dsp:cNvPr id="0" name=""/>
        <dsp:cNvSpPr/>
      </dsp:nvSpPr>
      <dsp:spPr>
        <a:xfrm>
          <a:off x="7983711" y="3385712"/>
          <a:ext cx="1648766" cy="824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nb-NO" sz="2500" kern="1200" dirty="0" err="1"/>
            <a:t>Psychosocial</a:t>
          </a:r>
          <a:endParaRPr lang="nb-NO" sz="2500" kern="1200" dirty="0"/>
        </a:p>
      </dsp:txBody>
      <dsp:txXfrm>
        <a:off x="7983711" y="3385712"/>
        <a:ext cx="1648766" cy="824383"/>
      </dsp:txXfrm>
    </dsp:sp>
    <dsp:sp modelId="{3D84F5EF-91AE-4477-8DB8-B9FCD081BB1E}">
      <dsp:nvSpPr>
        <dsp:cNvPr id="0" name=""/>
        <dsp:cNvSpPr/>
      </dsp:nvSpPr>
      <dsp:spPr>
        <a:xfrm>
          <a:off x="9978719" y="3385712"/>
          <a:ext cx="1648766" cy="824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nb-NO" sz="2500" kern="1200" dirty="0"/>
            <a:t>Natural</a:t>
          </a:r>
        </a:p>
      </dsp:txBody>
      <dsp:txXfrm>
        <a:off x="9978719" y="3385712"/>
        <a:ext cx="1648766" cy="82438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F7958-F213-49EB-A461-2BEF15CDF0E8}" type="datetimeFigureOut">
              <a:rPr lang="nb-NO" smtClean="0"/>
              <a:t>19.05.2017</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0165F-50EB-4132-A5EE-14A2BE17C725}" type="slidenum">
              <a:rPr lang="nb-NO" smtClean="0"/>
              <a:t>‹#›</a:t>
            </a:fld>
            <a:endParaRPr lang="nb-NO"/>
          </a:p>
        </p:txBody>
      </p:sp>
    </p:spTree>
    <p:extLst>
      <p:ext uri="{BB962C8B-B14F-4D97-AF65-F5344CB8AC3E}">
        <p14:creationId xmlns:p14="http://schemas.microsoft.com/office/powerpoint/2010/main" val="3925869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dirty="0"/>
          </a:p>
        </p:txBody>
      </p:sp>
      <p:sp>
        <p:nvSpPr>
          <p:cNvPr id="122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F98BDD-834C-4AAC-AEDF-F186477C9B22}" type="slidenum">
              <a:rPr lang="nb-NO" altLang="en-US" smtClean="0"/>
              <a:pPr/>
              <a:t>3</a:t>
            </a:fld>
            <a:endParaRPr lang="nb-NO" altLang="en-US" dirty="0"/>
          </a:p>
        </p:txBody>
      </p:sp>
    </p:spTree>
    <p:extLst>
      <p:ext uri="{BB962C8B-B14F-4D97-AF65-F5344CB8AC3E}">
        <p14:creationId xmlns:p14="http://schemas.microsoft.com/office/powerpoint/2010/main" val="284331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160165F-50EB-4132-A5EE-14A2BE17C725}" type="slidenum">
              <a:rPr lang="nb-NO" smtClean="0"/>
              <a:t>68</a:t>
            </a:fld>
            <a:endParaRPr lang="nb-NO"/>
          </a:p>
        </p:txBody>
      </p:sp>
    </p:spTree>
    <p:extLst>
      <p:ext uri="{BB962C8B-B14F-4D97-AF65-F5344CB8AC3E}">
        <p14:creationId xmlns:p14="http://schemas.microsoft.com/office/powerpoint/2010/main" val="314134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27969E-F7DC-4714-812D-2CB3EEFCB204}" type="slidenum">
              <a:rPr lang="en-US" altLang="en-US" smtClean="0">
                <a:latin typeface="Calibri" panose="020F0502020204030204" pitchFamily="34" charset="0"/>
              </a:rPr>
              <a:pPr/>
              <a:t>74</a:t>
            </a:fld>
            <a:endParaRPr lang="en-US" altLang="en-US">
              <a:latin typeface="Calibri" panose="020F0502020204030204" pitchFamily="34" charset="0"/>
            </a:endParaRPr>
          </a:p>
        </p:txBody>
      </p:sp>
      <p:sp>
        <p:nvSpPr>
          <p:cNvPr id="7171"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9000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706740D0-854E-4A71-93A3-204DFF808865}" type="datetimeFigureOut">
              <a:rPr lang="nb-NO" smtClean="0"/>
              <a:t>19.05.2017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25295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06740D0-854E-4A71-93A3-204DFF808865}" type="datetimeFigureOut">
              <a:rPr lang="nb-NO" smtClean="0"/>
              <a:t>19.05.2017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11157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06740D0-854E-4A71-93A3-204DFF808865}" type="datetimeFigureOut">
              <a:rPr lang="nb-NO" smtClean="0"/>
              <a:t>19.05.2017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3790781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06740D0-854E-4A71-93A3-204DFF808865}" type="datetimeFigureOut">
              <a:rPr lang="nb-NO" smtClean="0"/>
              <a:t>19.05.2017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59932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706740D0-854E-4A71-93A3-204DFF808865}" type="datetimeFigureOut">
              <a:rPr lang="nb-NO" smtClean="0"/>
              <a:t>19.05.2017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428904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706740D0-854E-4A71-93A3-204DFF808865}" type="datetimeFigureOut">
              <a:rPr lang="nb-NO" smtClean="0"/>
              <a:t>19.05.2017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483418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706740D0-854E-4A71-93A3-204DFF808865}" type="datetimeFigureOut">
              <a:rPr lang="nb-NO" smtClean="0"/>
              <a:t>19.05.2017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1045772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706740D0-854E-4A71-93A3-204DFF808865}" type="datetimeFigureOut">
              <a:rPr lang="nb-NO" smtClean="0"/>
              <a:t>19.05.2017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5145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706740D0-854E-4A71-93A3-204DFF808865}" type="datetimeFigureOut">
              <a:rPr lang="nb-NO" smtClean="0"/>
              <a:t>19.05.2017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257236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706740D0-854E-4A71-93A3-204DFF808865}" type="datetimeFigureOut">
              <a:rPr lang="nb-NO" smtClean="0"/>
              <a:t>19.05.2017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131044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706740D0-854E-4A71-93A3-204DFF808865}" type="datetimeFigureOut">
              <a:rPr lang="nb-NO" smtClean="0"/>
              <a:t>19.05.2017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3B923F2-7CB5-4B95-99F9-DCBEAE0E4D5A}" type="slidenum">
              <a:rPr lang="nb-NO" smtClean="0"/>
              <a:t>‹#›</a:t>
            </a:fld>
            <a:endParaRPr lang="nb-NO"/>
          </a:p>
        </p:txBody>
      </p:sp>
    </p:spTree>
    <p:extLst>
      <p:ext uri="{BB962C8B-B14F-4D97-AF65-F5344CB8AC3E}">
        <p14:creationId xmlns:p14="http://schemas.microsoft.com/office/powerpoint/2010/main" val="47574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740D0-854E-4A71-93A3-204DFF808865}" type="datetimeFigureOut">
              <a:rPr lang="nb-NO" smtClean="0"/>
              <a:t>19.05.2017</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923F2-7CB5-4B95-99F9-DCBEAE0E4D5A}" type="slidenum">
              <a:rPr lang="nb-NO" smtClean="0"/>
              <a:t>‹#›</a:t>
            </a:fld>
            <a:endParaRPr lang="nb-NO"/>
          </a:p>
        </p:txBody>
      </p:sp>
    </p:spTree>
    <p:extLst>
      <p:ext uri="{BB962C8B-B14F-4D97-AF65-F5344CB8AC3E}">
        <p14:creationId xmlns:p14="http://schemas.microsoft.com/office/powerpoint/2010/main" val="1968962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0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0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s://www.atsdr.cdc.gov/risk/riskprimer/vision.html" TargetMode="External"/><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hyperlink" Target="http://images.google.no/imgres?imgurl=http://i.ehow.com/images/GlobalPhoto/Articles/5040813/205470-main_Full.jpg&amp;imgrefurl=http://www.ehow.com/about_5175413_definition-health-triangle.html&amp;usg=__NyeOQMzlMeWQAWhNfbEojKiDIbE=&amp;h=268&amp;w=278&amp;sz=16&amp;hl=no&amp;start=51&amp;um=1&amp;tbnid=HVBcshQZMENkuM:&amp;tbnh=110&amp;tbnw=114&amp;prev=/images?q=definition+health&amp;ndsp=18&amp;hl=no&amp;sa=N&amp;start=36&amp;um=1"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hyperlink" Target="http://en.wikipedia.org/wiki/Credibility" TargetMode="External"/><Relationship Id="rId13" Type="http://schemas.openxmlformats.org/officeDocument/2006/relationships/hyperlink" Target="http://en.wikipedia.org/wiki/Significance" TargetMode="External"/><Relationship Id="rId3" Type="http://schemas.openxmlformats.org/officeDocument/2006/relationships/hyperlink" Target="http://en.wikipedia.org/wiki/Evidence" TargetMode="External"/><Relationship Id="rId7" Type="http://schemas.openxmlformats.org/officeDocument/2006/relationships/hyperlink" Target="http://en.wikipedia.org/wiki/Clarity" TargetMode="External"/><Relationship Id="rId12" Type="http://schemas.openxmlformats.org/officeDocument/2006/relationships/hyperlink" Target="http://en.wikipedia.org/wiki/Breadth"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en.wikipedia.org/wiki/Intelligence_(trait)" TargetMode="External"/><Relationship Id="rId11" Type="http://schemas.openxmlformats.org/officeDocument/2006/relationships/hyperlink" Target="http://en.wikipedia.org/wiki/Relevance" TargetMode="External"/><Relationship Id="rId5" Type="http://schemas.openxmlformats.org/officeDocument/2006/relationships/hyperlink" Target="http://en.wikipedia.org/wiki/Logic" TargetMode="External"/><Relationship Id="rId10" Type="http://schemas.openxmlformats.org/officeDocument/2006/relationships/hyperlink" Target="http://en.wikipedia.org/wiki/Precision" TargetMode="External"/><Relationship Id="rId4" Type="http://schemas.openxmlformats.org/officeDocument/2006/relationships/hyperlink" Target="http://en.wikipedia.org/wiki/Judgment" TargetMode="External"/><Relationship Id="rId9" Type="http://schemas.openxmlformats.org/officeDocument/2006/relationships/hyperlink" Target="http://en.wikipedia.org/wiki/Accuracy"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images.google.no/imgres?imgurl=http://upload.wikimedia.org/wikipedia/commons/thumb/3/39/Hazard_T.svg/500px-Hazard_T.svg.png&amp;imgrefurl=http://commons.wikimedia.org/wiki/File:Hazard_T.svg&amp;usg=__SKJpdY8jzz2voGziGoK-GoCszqU=&amp;h=500&amp;w=500&amp;sz=31&amp;hl=no&amp;start=34&amp;um=1&amp;tbnid=4KsKSCVYSFSG7M:&amp;tbnh=130&amp;tbnw=130&amp;prev=/images?q=hazard&amp;ndsp=18&amp;hl=no&amp;sa=N&amp;start=18&amp;um=1" TargetMode="Externa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en.wikipedia.org/wiki/Shoes" TargetMode="External"/><Relationship Id="rId2" Type="http://schemas.openxmlformats.org/officeDocument/2006/relationships/hyperlink" Target="http://en.wikipedia.org/wiki/Sleeping" TargetMode="External"/><Relationship Id="rId1" Type="http://schemas.openxmlformats.org/officeDocument/2006/relationships/slideLayout" Target="../slideLayouts/slideLayout7.xml"/><Relationship Id="rId5" Type="http://schemas.openxmlformats.org/officeDocument/2006/relationships/hyperlink" Target="http://en.wikipedia.org/wiki/Drunkenness" TargetMode="External"/><Relationship Id="rId4" Type="http://schemas.openxmlformats.org/officeDocument/2006/relationships/hyperlink" Target="http://en.wikipedia.org/wiki/Headach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en.wikipedia.org/wiki/High-density_lipoprotein"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hyperlink" Target="http://en.wikipedia.org/wiki/Alchemy" TargetMode="External"/><Relationship Id="rId13" Type="http://schemas.openxmlformats.org/officeDocument/2006/relationships/hyperlink" Target="http://upload.wikimedia.org/wikipedia/commons/4/4a/Paracelsus.jpg" TargetMode="External"/><Relationship Id="rId3" Type="http://schemas.openxmlformats.org/officeDocument/2006/relationships/hyperlink" Target="http://en.wikipedia.org/wiki/Einsiedeln,_Switzerland" TargetMode="External"/><Relationship Id="rId7" Type="http://schemas.openxmlformats.org/officeDocument/2006/relationships/hyperlink" Target="http://en.wikipedia.org/wiki/Botanist" TargetMode="External"/><Relationship Id="rId12" Type="http://schemas.openxmlformats.org/officeDocument/2006/relationships/hyperlink" Target="http://en.wikipedia.org/wiki/Aulus_Cornelius_Celsus" TargetMode="External"/><Relationship Id="rId2" Type="http://schemas.openxmlformats.org/officeDocument/2006/relationships/hyperlink" Target="http://en.wikipedia.org/wiki/1493" TargetMode="External"/><Relationship Id="rId1" Type="http://schemas.openxmlformats.org/officeDocument/2006/relationships/slideLayout" Target="../slideLayouts/slideLayout7.xml"/><Relationship Id="rId6" Type="http://schemas.openxmlformats.org/officeDocument/2006/relationships/hyperlink" Target="http://en.wikipedia.org/wiki/Physician" TargetMode="External"/><Relationship Id="rId11" Type="http://schemas.openxmlformats.org/officeDocument/2006/relationships/hyperlink" Target="http://en.wikipedia.org/wiki/Hohenheim" TargetMode="External"/><Relationship Id="rId5" Type="http://schemas.openxmlformats.org/officeDocument/2006/relationships/hyperlink" Target="http://en.wikipedia.org/wiki/Austria" TargetMode="External"/><Relationship Id="rId10" Type="http://schemas.openxmlformats.org/officeDocument/2006/relationships/hyperlink" Target="http://en.wikipedia.org/wiki/Occultist" TargetMode="External"/><Relationship Id="rId4" Type="http://schemas.openxmlformats.org/officeDocument/2006/relationships/hyperlink" Target="http://en.wikipedia.org/wiki/Salzburg" TargetMode="External"/><Relationship Id="rId9" Type="http://schemas.openxmlformats.org/officeDocument/2006/relationships/hyperlink" Target="http://en.wikipedia.org/wiki/Astrologer" TargetMode="External"/><Relationship Id="rId14" Type="http://schemas.openxmlformats.org/officeDocument/2006/relationships/image" Target="../media/image129.jpeg"/></Relationships>
</file>

<file path=ppt/slides/_rels/slide93.xml.rels><?xml version="1.0" encoding="UTF-8" standalone="yes"?>
<Relationships xmlns="http://schemas.openxmlformats.org/package/2006/relationships"><Relationship Id="rId3" Type="http://schemas.openxmlformats.org/officeDocument/2006/relationships/hyperlink" Target="http://en.wikipedia.org/wiki/German_language" TargetMode="External"/><Relationship Id="rId2" Type="http://schemas.openxmlformats.org/officeDocument/2006/relationships/hyperlink" Target="http://en.wikipedia.org/wiki/Toxicology" TargetMode="External"/><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hyperlink" Target="http://en.wikipedia.org/wiki/Water_intoxication"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ktangel 1"/>
          <p:cNvSpPr/>
          <p:nvPr/>
        </p:nvSpPr>
        <p:spPr>
          <a:xfrm>
            <a:off x="6102632" y="199608"/>
            <a:ext cx="5794311" cy="6598858"/>
          </a:xfrm>
          <a:prstGeom prst="rect">
            <a:avLst/>
          </a:prstGeom>
        </p:spPr>
        <p:txBody>
          <a:bodyPr wrap="square">
            <a:spAutoFit/>
          </a:bodyPr>
          <a:lstStyle/>
          <a:p>
            <a:pPr algn="ctr">
              <a:lnSpc>
                <a:spcPct val="107000"/>
              </a:lnSpc>
              <a:spcAft>
                <a:spcPts val="800"/>
              </a:spcAft>
            </a:pPr>
            <a:r>
              <a:rPr lang="en-US" sz="40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Biological monitoring of environmental pollutants spreading in the Arctic</a:t>
            </a:r>
          </a:p>
          <a:p>
            <a:pPr algn="ctr">
              <a:lnSpc>
                <a:spcPct val="107000"/>
              </a:lnSpc>
              <a:spcAft>
                <a:spcPts val="800"/>
              </a:spcAft>
            </a:pPr>
            <a:r>
              <a:rPr lang="en-US" sz="40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and</a:t>
            </a:r>
            <a:endParaRPr lang="nb-NO" sz="40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Human risk </a:t>
            </a:r>
            <a:r>
              <a:rPr lang="en-US" sz="4000" b="1" dirty="0" err="1">
                <a:solidFill>
                  <a:schemeClr val="bg1"/>
                </a:solidFill>
                <a:latin typeface="Book Antiqua" panose="02040602050305030304" pitchFamily="18" charset="0"/>
                <a:ea typeface="Calibri" panose="020F0502020204030204" pitchFamily="34" charset="0"/>
                <a:cs typeface="Times New Roman" panose="02020603050405020304" pitchFamily="18" charset="0"/>
              </a:rPr>
              <a:t>assesment</a:t>
            </a:r>
            <a:endParaRPr lang="en-US" sz="40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8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Yngvar Thomassen</a:t>
            </a:r>
          </a:p>
          <a:p>
            <a:pPr algn="ctr">
              <a:lnSpc>
                <a:spcPct val="107000"/>
              </a:lnSpc>
              <a:spcAft>
                <a:spcPts val="800"/>
              </a:spcAft>
            </a:pPr>
            <a:r>
              <a:rPr lang="en-US" sz="28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20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Norwegian University of Life Sciences and National Institute of Occupational Health, Oslo, Norway</a:t>
            </a:r>
            <a:endParaRPr lang="nb-NO" sz="20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144" y="717630"/>
            <a:ext cx="5715219" cy="5562814"/>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34872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401216" y="-324348"/>
            <a:ext cx="11597951" cy="285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14264" rIns="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500" b="0" i="0" u="none" strike="noStrike" cap="none" normalizeH="0" baseline="0" dirty="0">
                <a:ln>
                  <a:noFill/>
                </a:ln>
                <a:solidFill>
                  <a:schemeClr val="bg1"/>
                </a:solidFill>
                <a:effectLst/>
              </a:rPr>
              <a:t>.    </a:t>
            </a:r>
            <a:r>
              <a:rPr kumimoji="0" lang="nb-NO" altLang="nb-NO" sz="2800" b="0" i="0" u="none" strike="noStrike" cap="none" normalizeH="0" baseline="0" dirty="0">
                <a:ln>
                  <a:noFill/>
                </a:ln>
                <a:solidFill>
                  <a:schemeClr val="bg1"/>
                </a:solidFill>
                <a:effectLst/>
              </a:rPr>
              <a:t>                                      </a:t>
            </a:r>
            <a:endParaRPr kumimoji="0" lang="nb-NO" altLang="nb-NO" sz="2800" b="1" i="0" u="none" strike="noStrike" cap="none" normalizeH="0" baseline="0" dirty="0">
              <a:ln>
                <a:noFill/>
              </a:ln>
              <a:solidFill>
                <a:schemeClr val="bg1"/>
              </a:solidFill>
              <a:effectLst/>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nb-NO" altLang="nb-NO" sz="2800" b="1" i="0" u="none" strike="noStrike" cap="none" normalizeH="0" baseline="0" dirty="0" err="1">
                <a:ln>
                  <a:noFill/>
                </a:ln>
                <a:solidFill>
                  <a:schemeClr val="bg1"/>
                </a:solidFill>
                <a:effectLst/>
              </a:rPr>
              <a:t>Where</a:t>
            </a:r>
            <a:r>
              <a:rPr kumimoji="0" lang="nb-NO" altLang="nb-NO" sz="2800" b="1" i="0" u="none" strike="noStrike" cap="none" normalizeH="0" baseline="0" dirty="0">
                <a:ln>
                  <a:noFill/>
                </a:ln>
                <a:solidFill>
                  <a:schemeClr val="bg1"/>
                </a:solidFill>
                <a:effectLst/>
              </a:rPr>
              <a:t> PCBs Are </a:t>
            </a:r>
            <a:r>
              <a:rPr kumimoji="0" lang="nb-NO" altLang="nb-NO" sz="2800" b="1" i="0" u="none" strike="noStrike" cap="none" normalizeH="0" baseline="0" dirty="0" err="1">
                <a:ln>
                  <a:noFill/>
                </a:ln>
                <a:solidFill>
                  <a:schemeClr val="bg1"/>
                </a:solidFill>
                <a:effectLst/>
              </a:rPr>
              <a:t>Found</a:t>
            </a:r>
            <a:endParaRPr kumimoji="0" lang="nb-NO" altLang="nb-NO" sz="2800" b="1" i="0" u="none" strike="noStrike" cap="none" normalizeH="0" baseline="0" dirty="0">
              <a:ln>
                <a:noFill/>
              </a:ln>
              <a:solidFill>
                <a:schemeClr val="bg1"/>
              </a:solidFill>
              <a:effectLst/>
            </a:endParaRPr>
          </a:p>
          <a:p>
            <a:r>
              <a:rPr lang="ru-RU" sz="2000" dirty="0">
                <a:solidFill>
                  <a:schemeClr val="bg1"/>
                </a:solidFill>
              </a:rPr>
              <a:t>ПХБ обнаружены в зданиях, которые были построены или реконструированы в период 1950-1978 гг. Материалы этих зданий все еще могут содержать ПХБ в своем составе. Некоторые из материалов, которые содержат ПХБ: мел, краска, клей, пластики, </a:t>
            </a:r>
            <a:r>
              <a:rPr lang="ru-RU" sz="2000" dirty="0" err="1">
                <a:solidFill>
                  <a:schemeClr val="bg1"/>
                </a:solidFill>
              </a:rPr>
              <a:t>флуорисцирующие</a:t>
            </a:r>
            <a:r>
              <a:rPr lang="ru-RU" sz="2000" dirty="0">
                <a:solidFill>
                  <a:schemeClr val="bg1"/>
                </a:solidFill>
              </a:rPr>
              <a:t> вещества, </a:t>
            </a:r>
            <a:r>
              <a:rPr lang="ru-RU" sz="2000" dirty="0" err="1">
                <a:solidFill>
                  <a:schemeClr val="bg1"/>
                </a:solidFill>
              </a:rPr>
              <a:t>трасформаторы</a:t>
            </a:r>
            <a:r>
              <a:rPr lang="ru-RU" sz="2000" dirty="0">
                <a:solidFill>
                  <a:schemeClr val="bg1"/>
                </a:solidFill>
              </a:rPr>
              <a:t> и накопители. ПХБ продолжают распространятся в почве, воздухе, воде и пище из-за использования их в прошлом и благодаря захоронениям.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1" i="0" u="none" strike="noStrike" cap="none" normalizeH="0" baseline="0" dirty="0">
              <a:ln>
                <a:noFill/>
              </a:ln>
              <a:solidFill>
                <a:schemeClr val="bg1"/>
              </a:solidFill>
              <a:effectLst/>
            </a:endParaRPr>
          </a:p>
        </p:txBody>
      </p:sp>
      <p:pic>
        <p:nvPicPr>
          <p:cNvPr id="2050" name="Picture 2" descr="Window Reno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0529" y="2805609"/>
            <a:ext cx="2065373" cy="2753832"/>
          </a:xfrm>
          <a:prstGeom prst="rect">
            <a:avLst/>
          </a:prstGeom>
          <a:noFill/>
          <a:scene3d>
            <a:camera prst="orthographicFront"/>
            <a:lightRig rig="threePt" dir="t"/>
          </a:scene3d>
          <a:sp3d>
            <a:bevelT w="165100"/>
          </a:sp3d>
          <a:extLst>
            <a:ext uri="{909E8E84-426E-40DD-AFC4-6F175D3DCCD1}">
              <a14:hiddenFill xmlns:a14="http://schemas.microsoft.com/office/drawing/2010/main">
                <a:solidFill>
                  <a:srgbClr val="FFFFFF"/>
                </a:solidFill>
              </a14:hiddenFill>
            </a:ext>
          </a:extLst>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19" y="2805609"/>
            <a:ext cx="3745293" cy="2808970"/>
          </a:xfrm>
          <a:prstGeom prst="rect">
            <a:avLst/>
          </a:prstGeom>
          <a:scene3d>
            <a:camera prst="orthographicFront"/>
            <a:lightRig rig="threePt" dir="t"/>
          </a:scene3d>
          <a:sp3d>
            <a:bevelT w="165100"/>
          </a:sp3d>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605" y="2805609"/>
            <a:ext cx="4221130" cy="2808970"/>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3424537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260350"/>
            <a:ext cx="65516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descr="http://profiles.nlm.nih.gov/ps/access/VCBBH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349500"/>
            <a:ext cx="2768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thebeverageinstitute.net/es/images/EF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9" y="2924176"/>
            <a:ext cx="49307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randombar(horizontal)">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609256" y="112360"/>
            <a:ext cx="8934450" cy="3790950"/>
          </a:xfrm>
          <a:prstGeom prst="rect">
            <a:avLst/>
          </a:prstGeom>
          <a:noFill/>
          <a:ln>
            <a:noFill/>
          </a:ln>
          <a:scene3d>
            <a:camera prst="orthographicFront">
              <a:rot lat="0" lon="0" rev="3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Bild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3789364"/>
            <a:ext cx="32004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6448" y="5193792"/>
            <a:ext cx="3389376" cy="646331"/>
          </a:xfrm>
          <a:prstGeom prst="rect">
            <a:avLst/>
          </a:prstGeom>
          <a:noFill/>
        </p:spPr>
        <p:txBody>
          <a:bodyPr wrap="square" rtlCol="0">
            <a:spAutoFit/>
          </a:bodyPr>
          <a:lstStyle/>
          <a:p>
            <a:r>
              <a:rPr lang="ru-RU" dirty="0">
                <a:solidFill>
                  <a:schemeClr val="bg1"/>
                </a:solidFill>
              </a:rPr>
              <a:t>Безопасность или неустойчивость факторов</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038007" y="408367"/>
            <a:ext cx="8723312" cy="5400675"/>
          </a:xfrm>
          <a:prstGeom prst="rect">
            <a:avLst/>
          </a:prstGeom>
          <a:noFill/>
          <a:ln>
            <a:noFill/>
          </a:ln>
          <a:scene3d>
            <a:camera prst="orthographicFront">
              <a:rot lat="0" lon="0" rev="3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6992" y="5998464"/>
            <a:ext cx="7022592" cy="646331"/>
          </a:xfrm>
          <a:prstGeom prst="rect">
            <a:avLst/>
          </a:prstGeom>
          <a:noFill/>
        </p:spPr>
        <p:txBody>
          <a:bodyPr wrap="square" rtlCol="0">
            <a:spAutoFit/>
          </a:bodyPr>
          <a:lstStyle/>
          <a:p>
            <a:r>
              <a:rPr lang="ru-RU" dirty="0">
                <a:solidFill>
                  <a:schemeClr val="bg1"/>
                </a:solidFill>
              </a:rPr>
              <a:t>Допустимые количества ежедневного потребления химикатов из окружающей среды</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56" y="772288"/>
            <a:ext cx="10515418" cy="4580000"/>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542" y="159954"/>
            <a:ext cx="7209282" cy="646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http://www.climate-change-emergency-medical-response.org/images/GlobalWarmingThermome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542" y="1412875"/>
            <a:ext cx="2805112"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5059680"/>
            <a:ext cx="2292096" cy="1200329"/>
          </a:xfrm>
          <a:prstGeom prst="rect">
            <a:avLst/>
          </a:prstGeom>
          <a:noFill/>
        </p:spPr>
        <p:txBody>
          <a:bodyPr wrap="square" rtlCol="0">
            <a:spAutoFit/>
          </a:bodyPr>
          <a:lstStyle/>
          <a:p>
            <a:r>
              <a:rPr lang="ru-RU" dirty="0">
                <a:solidFill>
                  <a:schemeClr val="bg1"/>
                </a:solidFill>
              </a:rPr>
              <a:t>Источники </a:t>
            </a:r>
            <a:r>
              <a:rPr lang="ru-RU" dirty="0" err="1">
                <a:solidFill>
                  <a:schemeClr val="bg1"/>
                </a:solidFill>
              </a:rPr>
              <a:t>контаминантов</a:t>
            </a:r>
            <a:r>
              <a:rPr lang="ru-RU" dirty="0">
                <a:solidFill>
                  <a:schemeClr val="bg1"/>
                </a:solidFill>
              </a:rPr>
              <a:t> и продолжительные эффекты.</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741236" y="364007"/>
            <a:ext cx="11047772" cy="600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3568" y="6254496"/>
            <a:ext cx="9863328" cy="369332"/>
          </a:xfrm>
          <a:prstGeom prst="rect">
            <a:avLst/>
          </a:prstGeom>
          <a:noFill/>
        </p:spPr>
        <p:txBody>
          <a:bodyPr wrap="square" rtlCol="0">
            <a:spAutoFit/>
          </a:bodyPr>
          <a:lstStyle/>
          <a:p>
            <a:r>
              <a:rPr lang="ru-RU" dirty="0"/>
              <a:t>Прямые и непрямые подходы к анализу воздействий.</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56" y="246318"/>
            <a:ext cx="9609953" cy="62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4528" y="6449568"/>
            <a:ext cx="9168384" cy="369332"/>
          </a:xfrm>
          <a:prstGeom prst="rect">
            <a:avLst/>
          </a:prstGeom>
          <a:noFill/>
        </p:spPr>
        <p:txBody>
          <a:bodyPr wrap="square" rtlCol="0">
            <a:spAutoFit/>
          </a:bodyPr>
          <a:lstStyle/>
          <a:p>
            <a:r>
              <a:rPr lang="ru-RU" dirty="0"/>
              <a:t>Примеры полезных маркеров воздействия</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987553" y="357758"/>
            <a:ext cx="11093709" cy="547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0416" y="6059424"/>
            <a:ext cx="11375136" cy="369332"/>
          </a:xfrm>
          <a:prstGeom prst="rect">
            <a:avLst/>
          </a:prstGeom>
          <a:noFill/>
        </p:spPr>
        <p:txBody>
          <a:bodyPr wrap="square" rtlCol="0">
            <a:spAutoFit/>
          </a:bodyPr>
          <a:lstStyle/>
          <a:p>
            <a:r>
              <a:rPr lang="ru-RU" dirty="0"/>
              <a:t>Рекомендуемые стандартные значения для ежедневного потребления воздуха, воды и почвы</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49276"/>
            <a:ext cx="874871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2" descr="http://www.pitt.edu/~super4/lecture/lec1441/img0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3789363"/>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205216" y="3608832"/>
            <a:ext cx="3681984" cy="2862322"/>
          </a:xfrm>
          <a:prstGeom prst="rect">
            <a:avLst/>
          </a:prstGeom>
          <a:noFill/>
        </p:spPr>
        <p:txBody>
          <a:bodyPr wrap="square" rtlCol="0">
            <a:spAutoFit/>
          </a:bodyPr>
          <a:lstStyle/>
          <a:p>
            <a:r>
              <a:rPr lang="ru-RU" dirty="0"/>
              <a:t>Характеристика риска здоровью. Общий подход – включает идентификацию опасности, оценку дозы-ответ, оценку воздействия. Инциденты и тяжесть потенциальных негативных эффектов также оцениваются. Характеристика риска может быть разделена на 4 шага, представлены на таблице.</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524000" y="188914"/>
            <a:ext cx="91440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descr="http://2.bp.blogspot.com/_H5h16ySNaT8/SksagVFba4I/AAAAAAAAACg/z_49n__eTrg/s400/healthy-at-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4221164"/>
            <a:ext cx="1871663"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6992" y="5059680"/>
            <a:ext cx="6071616" cy="1477328"/>
          </a:xfrm>
          <a:prstGeom prst="rect">
            <a:avLst/>
          </a:prstGeom>
          <a:noFill/>
        </p:spPr>
        <p:txBody>
          <a:bodyPr wrap="square" rtlCol="0">
            <a:spAutoFit/>
          </a:bodyPr>
          <a:lstStyle/>
          <a:p>
            <a:r>
              <a:rPr lang="ru-RU" dirty="0"/>
              <a:t>Последовательные шаги в характеристике риска здоровью.</a:t>
            </a:r>
          </a:p>
          <a:p>
            <a:pPr marL="342900" indent="-342900">
              <a:buAutoNum type="arabicPeriod"/>
            </a:pPr>
            <a:r>
              <a:rPr lang="ru-RU" dirty="0"/>
              <a:t>Воздействие</a:t>
            </a:r>
          </a:p>
          <a:p>
            <a:pPr marL="342900" indent="-342900">
              <a:buAutoNum type="arabicPeriod"/>
            </a:pPr>
            <a:r>
              <a:rPr lang="ru-RU" dirty="0"/>
              <a:t>Доза</a:t>
            </a:r>
          </a:p>
          <a:p>
            <a:pPr marL="342900" indent="-342900">
              <a:buAutoNum type="arabicPeriod"/>
            </a:pPr>
            <a:r>
              <a:rPr lang="ru-RU" dirty="0"/>
              <a:t>Индивидуальный риск на протяжении жизни</a:t>
            </a:r>
          </a:p>
          <a:p>
            <a:pPr marL="342900" indent="-342900">
              <a:buAutoNum type="arabicPeriod"/>
            </a:pPr>
            <a:r>
              <a:rPr lang="ru-RU" dirty="0"/>
              <a:t>Риск для населения, подвергающемуся воздействию</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08" y="603041"/>
            <a:ext cx="11212585" cy="5531542"/>
          </a:xfrm>
          <a:prstGeom prst="rect">
            <a:avLst/>
          </a:prstGeom>
          <a:scene3d>
            <a:camera prst="orthographicFront"/>
            <a:lightRig rig="threePt" dir="t"/>
          </a:scene3d>
          <a:sp3d>
            <a:bevelT w="165100"/>
          </a:sp3d>
        </p:spPr>
      </p:pic>
      <p:sp>
        <p:nvSpPr>
          <p:cNvPr id="3" name="TextBox 2"/>
          <p:cNvSpPr txBox="1"/>
          <p:nvPr/>
        </p:nvSpPr>
        <p:spPr>
          <a:xfrm>
            <a:off x="743712" y="6339840"/>
            <a:ext cx="8339328" cy="369332"/>
          </a:xfrm>
          <a:prstGeom prst="rect">
            <a:avLst/>
          </a:prstGeom>
          <a:noFill/>
        </p:spPr>
        <p:txBody>
          <a:bodyPr wrap="square" rtlCol="0">
            <a:spAutoFit/>
          </a:bodyPr>
          <a:lstStyle/>
          <a:p>
            <a:r>
              <a:rPr lang="ru-RU" dirty="0">
                <a:solidFill>
                  <a:schemeClr val="bg1"/>
                </a:solidFill>
              </a:rPr>
              <a:t>Разделение стойких органических загрязнителей (СОЗ) в прибрежной зоне</a:t>
            </a:r>
          </a:p>
        </p:txBody>
      </p:sp>
    </p:spTree>
    <p:extLst>
      <p:ext uri="{BB962C8B-B14F-4D97-AF65-F5344CB8AC3E}">
        <p14:creationId xmlns:p14="http://schemas.microsoft.com/office/powerpoint/2010/main" val="8326480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Bild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1314" y="3176"/>
            <a:ext cx="9056687"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ktangel 2"/>
          <p:cNvSpPr>
            <a:spLocks noChangeArrowheads="1"/>
          </p:cNvSpPr>
          <p:nvPr/>
        </p:nvSpPr>
        <p:spPr bwMode="auto">
          <a:xfrm>
            <a:off x="3143250" y="6092826"/>
            <a:ext cx="568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a:hlinkClick r:id="rId3"/>
              </a:rPr>
              <a:t>https://www.atsdr.cdc.gov/risk/riskprimer/vision.html</a:t>
            </a:r>
            <a:endParaRPr lang="nb-NO" altLang="nb-NO"/>
          </a:p>
          <a:p>
            <a:endParaRPr lang="nb-NO" altLang="nb-NO"/>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24" y="324091"/>
            <a:ext cx="9021115" cy="6185640"/>
          </a:xfrm>
          <a:prstGeom prst="rect">
            <a:avLst/>
          </a:prstGeom>
          <a:effectLst>
            <a:outerShdw blurRad="50800" dist="50800" dir="5400000" sx="39000" sy="39000" algn="ctr" rotWithShape="0">
              <a:srgbClr val="000000">
                <a:alpha val="43137"/>
              </a:srgbClr>
            </a:outerShdw>
          </a:effectLst>
          <a:scene3d>
            <a:camera prst="orthographicFront"/>
            <a:lightRig rig="threePt" dir="t"/>
          </a:scene3d>
          <a:sp3d>
            <a:bevelT w="165100" prst="coolSlant"/>
          </a:sp3d>
        </p:spPr>
      </p:pic>
      <p:sp>
        <p:nvSpPr>
          <p:cNvPr id="3" name="TekstSylinder 2"/>
          <p:cNvSpPr txBox="1"/>
          <p:nvPr/>
        </p:nvSpPr>
        <p:spPr>
          <a:xfrm>
            <a:off x="3562992" y="497711"/>
            <a:ext cx="5209696" cy="584775"/>
          </a:xfrm>
          <a:prstGeom prst="rect">
            <a:avLst/>
          </a:prstGeom>
          <a:noFill/>
        </p:spPr>
        <p:txBody>
          <a:bodyPr wrap="none" rtlCol="0">
            <a:spAutoFit/>
          </a:bodyPr>
          <a:lstStyle/>
          <a:p>
            <a:r>
              <a:rPr lang="nb-NO" sz="3200" b="1" dirty="0" err="1"/>
              <a:t>Thank</a:t>
            </a:r>
            <a:r>
              <a:rPr lang="nb-NO" sz="3200" b="1" dirty="0"/>
              <a:t> </a:t>
            </a:r>
            <a:r>
              <a:rPr lang="nb-NO" sz="3200" b="1" dirty="0" err="1"/>
              <a:t>you</a:t>
            </a:r>
            <a:r>
              <a:rPr lang="nb-NO" sz="3200" b="1" dirty="0"/>
              <a:t> for </a:t>
            </a:r>
            <a:r>
              <a:rPr lang="nb-NO" sz="3200" b="1" dirty="0" err="1"/>
              <a:t>your</a:t>
            </a:r>
            <a:r>
              <a:rPr lang="nb-NO" sz="3200" b="1" dirty="0"/>
              <a:t> </a:t>
            </a:r>
            <a:r>
              <a:rPr lang="nb-NO" sz="3200" b="1" dirty="0" err="1"/>
              <a:t>attention</a:t>
            </a:r>
            <a:r>
              <a:rPr lang="nb-NO" sz="3200" b="1" dirty="0"/>
              <a:t>!</a:t>
            </a:r>
          </a:p>
        </p:txBody>
      </p:sp>
    </p:spTree>
    <p:extLst>
      <p:ext uri="{BB962C8B-B14F-4D97-AF65-F5344CB8AC3E}">
        <p14:creationId xmlns:p14="http://schemas.microsoft.com/office/powerpoint/2010/main" val="1231343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043" y="136749"/>
            <a:ext cx="7379737" cy="6246479"/>
          </a:xfrm>
          <a:prstGeom prst="rect">
            <a:avLst/>
          </a:prstGeom>
          <a:scene3d>
            <a:camera prst="orthographicFront"/>
            <a:lightRig rig="threePt" dir="t"/>
          </a:scene3d>
          <a:sp3d>
            <a:bevelT w="165100"/>
          </a:sp3d>
        </p:spPr>
      </p:pic>
      <p:sp>
        <p:nvSpPr>
          <p:cNvPr id="5" name="TekstSylinder 4"/>
          <p:cNvSpPr txBox="1"/>
          <p:nvPr/>
        </p:nvSpPr>
        <p:spPr>
          <a:xfrm>
            <a:off x="504605" y="453134"/>
            <a:ext cx="3578879" cy="5693866"/>
          </a:xfrm>
          <a:prstGeom prst="rect">
            <a:avLst/>
          </a:prstGeom>
          <a:noFill/>
        </p:spPr>
        <p:txBody>
          <a:bodyPr wrap="square" rtlCol="0">
            <a:spAutoFit/>
          </a:bodyPr>
          <a:lstStyle/>
          <a:p>
            <a:pPr algn="ctr"/>
            <a:r>
              <a:rPr lang="ru-RU" sz="2800" dirty="0" err="1">
                <a:solidFill>
                  <a:schemeClr val="bg1"/>
                </a:solidFill>
              </a:rPr>
              <a:t>Биоаккумуляция</a:t>
            </a:r>
            <a:r>
              <a:rPr lang="ru-RU" sz="2800" dirty="0">
                <a:solidFill>
                  <a:schemeClr val="bg1"/>
                </a:solidFill>
              </a:rPr>
              <a:t> – накопление СОЗ в жировых тканях, молоке и крови живых организмов</a:t>
            </a:r>
            <a:r>
              <a:rPr lang="ru-RU" sz="2800" dirty="0" smtClean="0">
                <a:solidFill>
                  <a:schemeClr val="bg1"/>
                </a:solidFill>
              </a:rPr>
              <a:t>.</a:t>
            </a:r>
          </a:p>
          <a:p>
            <a:pPr algn="ctr"/>
            <a:endParaRPr lang="ru-RU" sz="2800" dirty="0">
              <a:solidFill>
                <a:schemeClr val="bg1"/>
              </a:solidFill>
            </a:endParaRPr>
          </a:p>
          <a:p>
            <a:pPr algn="ctr"/>
            <a:r>
              <a:rPr lang="ru-RU" sz="2800" dirty="0">
                <a:solidFill>
                  <a:schemeClr val="bg1"/>
                </a:solidFill>
              </a:rPr>
              <a:t>Это особенно </a:t>
            </a:r>
            <a:r>
              <a:rPr lang="ru-RU" sz="2800" dirty="0" smtClean="0">
                <a:solidFill>
                  <a:schemeClr val="bg1"/>
                </a:solidFill>
              </a:rPr>
              <a:t>актуально </a:t>
            </a:r>
            <a:r>
              <a:rPr lang="ru-RU" sz="2800" dirty="0">
                <a:solidFill>
                  <a:schemeClr val="bg1"/>
                </a:solidFill>
              </a:rPr>
              <a:t>в условиях Арктики, где животные имеют больше </a:t>
            </a:r>
            <a:r>
              <a:rPr lang="ru-RU" sz="2800" dirty="0" smtClean="0">
                <a:solidFill>
                  <a:schemeClr val="bg1"/>
                </a:solidFill>
              </a:rPr>
              <a:t>жира как адаптацию </a:t>
            </a:r>
            <a:r>
              <a:rPr lang="ru-RU" sz="2800" dirty="0">
                <a:solidFill>
                  <a:schemeClr val="bg1"/>
                </a:solidFill>
              </a:rPr>
              <a:t>к холодному климату.</a:t>
            </a:r>
            <a:endParaRPr lang="ru-RU" sz="2800" dirty="0">
              <a:solidFill>
                <a:schemeClr val="bg1"/>
              </a:solidFill>
            </a:endParaRPr>
          </a:p>
        </p:txBody>
      </p:sp>
    </p:spTree>
    <p:extLst>
      <p:ext uri="{BB962C8B-B14F-4D97-AF65-F5344CB8AC3E}">
        <p14:creationId xmlns:p14="http://schemas.microsoft.com/office/powerpoint/2010/main" val="70156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105" y="277792"/>
            <a:ext cx="9117227" cy="6036564"/>
          </a:xfrm>
          <a:prstGeom prst="rect">
            <a:avLst/>
          </a:prstGeom>
          <a:scene3d>
            <a:camera prst="orthographicFront"/>
            <a:lightRig rig="threePt" dir="t"/>
          </a:scene3d>
          <a:sp3d>
            <a:bevelT w="165100"/>
          </a:sp3d>
        </p:spPr>
      </p:pic>
      <p:sp>
        <p:nvSpPr>
          <p:cNvPr id="2" name="TekstSylinder 1"/>
          <p:cNvSpPr txBox="1"/>
          <p:nvPr/>
        </p:nvSpPr>
        <p:spPr>
          <a:xfrm>
            <a:off x="4676923" y="166057"/>
            <a:ext cx="3812390" cy="523220"/>
          </a:xfrm>
          <a:prstGeom prst="rect">
            <a:avLst/>
          </a:prstGeom>
          <a:noFill/>
        </p:spPr>
        <p:txBody>
          <a:bodyPr wrap="none" rtlCol="0">
            <a:spAutoFit/>
          </a:bodyPr>
          <a:lstStyle/>
          <a:p>
            <a:r>
              <a:rPr lang="nb-NO" sz="2800" dirty="0" err="1"/>
              <a:t>Biomagnification</a:t>
            </a:r>
            <a:r>
              <a:rPr lang="nb-NO" sz="2800" dirty="0"/>
              <a:t> </a:t>
            </a:r>
            <a:r>
              <a:rPr lang="nb-NO" sz="2800" dirty="0" err="1"/>
              <a:t>of</a:t>
            </a:r>
            <a:r>
              <a:rPr lang="nb-NO" sz="2800" dirty="0"/>
              <a:t> PCBs</a:t>
            </a:r>
          </a:p>
        </p:txBody>
      </p:sp>
      <p:sp>
        <p:nvSpPr>
          <p:cNvPr id="3" name="TextBox 2"/>
          <p:cNvSpPr txBox="1"/>
          <p:nvPr/>
        </p:nvSpPr>
        <p:spPr>
          <a:xfrm>
            <a:off x="0" y="6217110"/>
            <a:ext cx="12082272" cy="646331"/>
          </a:xfrm>
          <a:prstGeom prst="rect">
            <a:avLst/>
          </a:prstGeom>
          <a:noFill/>
        </p:spPr>
        <p:txBody>
          <a:bodyPr wrap="square" rtlCol="0">
            <a:spAutoFit/>
          </a:bodyPr>
          <a:lstStyle/>
          <a:p>
            <a:pPr algn="ctr"/>
            <a:r>
              <a:rPr lang="ru-RU" dirty="0" err="1">
                <a:solidFill>
                  <a:schemeClr val="bg1"/>
                </a:solidFill>
              </a:rPr>
              <a:t>Биомагнификация</a:t>
            </a:r>
            <a:r>
              <a:rPr lang="ru-RU" dirty="0">
                <a:solidFill>
                  <a:schemeClr val="bg1"/>
                </a:solidFill>
              </a:rPr>
              <a:t> или биологическое накапливание (повышающаяся концентрация токсических веществ в каждом новом звене пищевой цепи)</a:t>
            </a:r>
          </a:p>
        </p:txBody>
      </p:sp>
    </p:spTree>
    <p:extLst>
      <p:ext uri="{BB962C8B-B14F-4D97-AF65-F5344CB8AC3E}">
        <p14:creationId xmlns:p14="http://schemas.microsoft.com/office/powerpoint/2010/main" val="1732492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92132" y="2116238"/>
            <a:ext cx="5382017" cy="3103944"/>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a:stretch>
            <a:fillRect/>
          </a:stretch>
        </p:blipFill>
        <p:spPr>
          <a:xfrm>
            <a:off x="5757826" y="2116238"/>
            <a:ext cx="6140947" cy="3676387"/>
          </a:xfrm>
          <a:prstGeom prst="rect">
            <a:avLst/>
          </a:prstGeom>
          <a:scene3d>
            <a:camera prst="orthographicFront"/>
            <a:lightRig rig="threePt" dir="t"/>
          </a:scene3d>
          <a:sp3d>
            <a:bevelT w="165100"/>
          </a:sp3d>
        </p:spPr>
      </p:pic>
      <p:pic>
        <p:nvPicPr>
          <p:cNvPr id="4" name="Bilde 3"/>
          <p:cNvPicPr>
            <a:picLocks noChangeAspect="1"/>
          </p:cNvPicPr>
          <p:nvPr/>
        </p:nvPicPr>
        <p:blipFill>
          <a:blip r:embed="rId4"/>
          <a:stretch>
            <a:fillRect/>
          </a:stretch>
        </p:blipFill>
        <p:spPr>
          <a:xfrm>
            <a:off x="1054503" y="268991"/>
            <a:ext cx="9860424" cy="1388118"/>
          </a:xfrm>
          <a:prstGeom prst="rect">
            <a:avLst/>
          </a:prstGeom>
          <a:scene3d>
            <a:camera prst="orthographicFront"/>
            <a:lightRig rig="threePt" dir="t"/>
          </a:scene3d>
          <a:sp3d>
            <a:bevelT w="165100"/>
          </a:sp3d>
        </p:spPr>
      </p:pic>
      <p:sp>
        <p:nvSpPr>
          <p:cNvPr id="5" name="TekstSylinder 4"/>
          <p:cNvSpPr txBox="1"/>
          <p:nvPr/>
        </p:nvSpPr>
        <p:spPr>
          <a:xfrm>
            <a:off x="841974" y="5572125"/>
            <a:ext cx="3924216" cy="954107"/>
          </a:xfrm>
          <a:prstGeom prst="rect">
            <a:avLst/>
          </a:prstGeom>
          <a:solidFill>
            <a:schemeClr val="accent1">
              <a:lumMod val="75000"/>
            </a:schemeClr>
          </a:solidFill>
          <a:scene3d>
            <a:camera prst="orthographicFront"/>
            <a:lightRig rig="threePt" dir="t"/>
          </a:scene3d>
          <a:sp3d>
            <a:bevelT w="165100"/>
          </a:sp3d>
        </p:spPr>
        <p:txBody>
          <a:bodyPr wrap="none" rtlCol="0">
            <a:spAutoFit/>
          </a:bodyPr>
          <a:lstStyle/>
          <a:p>
            <a:pPr algn="ctr"/>
            <a:r>
              <a:rPr lang="nb-NO" sz="2800" b="1" dirty="0" err="1">
                <a:solidFill>
                  <a:schemeClr val="bg1"/>
                </a:solidFill>
              </a:rPr>
              <a:t>PIPs</a:t>
            </a:r>
            <a:endParaRPr lang="nb-NO" sz="2800" b="1" dirty="0">
              <a:solidFill>
                <a:schemeClr val="bg1"/>
              </a:solidFill>
            </a:endParaRPr>
          </a:p>
          <a:p>
            <a:pPr algn="ctr"/>
            <a:r>
              <a:rPr lang="nb-NO" sz="2800" b="1" dirty="0" err="1">
                <a:solidFill>
                  <a:schemeClr val="bg1"/>
                </a:solidFill>
              </a:rPr>
              <a:t>Cadmium</a:t>
            </a:r>
            <a:r>
              <a:rPr lang="nb-NO" sz="2800" b="1" dirty="0">
                <a:solidFill>
                  <a:schemeClr val="bg1"/>
                </a:solidFill>
              </a:rPr>
              <a:t>, Lead, Mercury</a:t>
            </a:r>
          </a:p>
        </p:txBody>
      </p:sp>
      <p:sp>
        <p:nvSpPr>
          <p:cNvPr id="6" name="TextBox 5"/>
          <p:cNvSpPr txBox="1"/>
          <p:nvPr/>
        </p:nvSpPr>
        <p:spPr>
          <a:xfrm>
            <a:off x="121920" y="6526232"/>
            <a:ext cx="11277600" cy="369332"/>
          </a:xfrm>
          <a:prstGeom prst="rect">
            <a:avLst/>
          </a:prstGeom>
          <a:noFill/>
        </p:spPr>
        <p:txBody>
          <a:bodyPr wrap="square" rtlCol="0">
            <a:spAutoFit/>
          </a:bodyPr>
          <a:lstStyle/>
          <a:p>
            <a:r>
              <a:rPr lang="ru-RU" dirty="0">
                <a:solidFill>
                  <a:schemeClr val="bg1"/>
                </a:solidFill>
              </a:rPr>
              <a:t>Химикаты, с которыми возникают проблемы в Арктике. Программа оценки и мониторинга Арктики (АМАР)</a:t>
            </a:r>
          </a:p>
        </p:txBody>
      </p:sp>
    </p:spTree>
    <p:extLst>
      <p:ext uri="{BB962C8B-B14F-4D97-AF65-F5344CB8AC3E}">
        <p14:creationId xmlns:p14="http://schemas.microsoft.com/office/powerpoint/2010/main" val="1691238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596" y="251563"/>
            <a:ext cx="8343123" cy="6210992"/>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1436369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49" y="1817225"/>
            <a:ext cx="7014258" cy="4351168"/>
          </a:xfrm>
          <a:prstGeom prst="rect">
            <a:avLst/>
          </a:prstGeom>
          <a:scene3d>
            <a:camera prst="orthographicFront"/>
            <a:lightRig rig="threePt" dir="t"/>
          </a:scene3d>
          <a:sp3d>
            <a:bevelT w="165100"/>
          </a:sp3d>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022" y="249712"/>
            <a:ext cx="4381500" cy="2628900"/>
          </a:xfrm>
          <a:prstGeom prst="rect">
            <a:avLst/>
          </a:prstGeom>
          <a:scene3d>
            <a:camera prst="orthographicFront"/>
            <a:lightRig rig="threePt" dir="t"/>
          </a:scene3d>
          <a:sp3d>
            <a:bevelT w="165100"/>
          </a:sp3d>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691" y="3121680"/>
            <a:ext cx="2608162" cy="3477549"/>
          </a:xfrm>
          <a:prstGeom prst="rect">
            <a:avLst/>
          </a:prstGeom>
          <a:scene3d>
            <a:camera prst="orthographicFront"/>
            <a:lightRig rig="threePt" dir="t"/>
          </a:scene3d>
          <a:sp3d>
            <a:bevelT w="165100"/>
          </a:sp3d>
        </p:spPr>
      </p:pic>
      <p:sp>
        <p:nvSpPr>
          <p:cNvPr id="8" name="TekstSylinder 7"/>
          <p:cNvSpPr txBox="1"/>
          <p:nvPr/>
        </p:nvSpPr>
        <p:spPr>
          <a:xfrm>
            <a:off x="1446834" y="695061"/>
            <a:ext cx="5197033" cy="646331"/>
          </a:xfrm>
          <a:prstGeom prst="rect">
            <a:avLst/>
          </a:prstGeom>
          <a:noFill/>
        </p:spPr>
        <p:txBody>
          <a:bodyPr wrap="square" rtlCol="0">
            <a:spAutoFit/>
          </a:bodyPr>
          <a:lstStyle/>
          <a:p>
            <a:r>
              <a:rPr lang="nb-NO" sz="3600" b="1" dirty="0">
                <a:solidFill>
                  <a:schemeClr val="bg1"/>
                </a:solidFill>
              </a:rPr>
              <a:t>River </a:t>
            </a:r>
            <a:r>
              <a:rPr lang="nb-NO" sz="3600" b="1" dirty="0" err="1">
                <a:solidFill>
                  <a:schemeClr val="bg1"/>
                </a:solidFill>
              </a:rPr>
              <a:t>pollution</a:t>
            </a:r>
            <a:r>
              <a:rPr lang="nb-NO" sz="3600" b="1" dirty="0">
                <a:solidFill>
                  <a:schemeClr val="bg1"/>
                </a:solidFill>
              </a:rPr>
              <a:t> in China</a:t>
            </a:r>
          </a:p>
        </p:txBody>
      </p:sp>
      <p:sp>
        <p:nvSpPr>
          <p:cNvPr id="2" name="TextBox 1"/>
          <p:cNvSpPr txBox="1"/>
          <p:nvPr/>
        </p:nvSpPr>
        <p:spPr>
          <a:xfrm>
            <a:off x="207264" y="6376416"/>
            <a:ext cx="6559296" cy="369332"/>
          </a:xfrm>
          <a:prstGeom prst="rect">
            <a:avLst/>
          </a:prstGeom>
          <a:noFill/>
        </p:spPr>
        <p:txBody>
          <a:bodyPr wrap="square" rtlCol="0">
            <a:spAutoFit/>
          </a:bodyPr>
          <a:lstStyle/>
          <a:p>
            <a:r>
              <a:rPr lang="ru-RU" dirty="0">
                <a:solidFill>
                  <a:schemeClr val="bg1"/>
                </a:solidFill>
              </a:rPr>
              <a:t>Загрязнение рек в Китае</a:t>
            </a:r>
          </a:p>
        </p:txBody>
      </p:sp>
    </p:spTree>
    <p:extLst>
      <p:ext uri="{BB962C8B-B14F-4D97-AF65-F5344CB8AC3E}">
        <p14:creationId xmlns:p14="http://schemas.microsoft.com/office/powerpoint/2010/main" val="1561213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6832" y="706057"/>
            <a:ext cx="8650960" cy="5764192"/>
          </a:xfrm>
          <a:prstGeom prst="rect">
            <a:avLst/>
          </a:prstGeom>
          <a:scene3d>
            <a:camera prst="orthographicFront"/>
            <a:lightRig rig="threePt" dir="t"/>
          </a:scene3d>
          <a:sp3d>
            <a:bevelT w="165100"/>
          </a:sp3d>
        </p:spPr>
      </p:pic>
      <p:sp>
        <p:nvSpPr>
          <p:cNvPr id="3" name="TekstSylinder 2"/>
          <p:cNvSpPr txBox="1"/>
          <p:nvPr/>
        </p:nvSpPr>
        <p:spPr>
          <a:xfrm>
            <a:off x="4302781" y="121282"/>
            <a:ext cx="3599062" cy="584775"/>
          </a:xfrm>
          <a:prstGeom prst="rect">
            <a:avLst/>
          </a:prstGeom>
          <a:noFill/>
        </p:spPr>
        <p:txBody>
          <a:bodyPr wrap="none" rtlCol="0">
            <a:spAutoFit/>
          </a:bodyPr>
          <a:lstStyle/>
          <a:p>
            <a:r>
              <a:rPr lang="nb-NO" sz="3200" b="1" dirty="0">
                <a:solidFill>
                  <a:schemeClr val="bg1"/>
                </a:solidFill>
              </a:rPr>
              <a:t>Tsunami Japan 2011</a:t>
            </a:r>
          </a:p>
        </p:txBody>
      </p:sp>
    </p:spTree>
    <p:extLst>
      <p:ext uri="{BB962C8B-B14F-4D97-AF65-F5344CB8AC3E}">
        <p14:creationId xmlns:p14="http://schemas.microsoft.com/office/powerpoint/2010/main" val="4276280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8737" y="671333"/>
            <a:ext cx="8461627" cy="5620036"/>
          </a:xfrm>
          <a:prstGeom prst="rect">
            <a:avLst/>
          </a:prstGeom>
          <a:scene3d>
            <a:camera prst="orthographicFront"/>
            <a:lightRig rig="threePt" dir="t"/>
          </a:scene3d>
          <a:sp3d>
            <a:bevelT w="165100"/>
          </a:sp3d>
        </p:spPr>
      </p:pic>
      <p:sp>
        <p:nvSpPr>
          <p:cNvPr id="3" name="Rektangel 2"/>
          <p:cNvSpPr/>
          <p:nvPr/>
        </p:nvSpPr>
        <p:spPr>
          <a:xfrm>
            <a:off x="4516545" y="11575"/>
            <a:ext cx="3599062" cy="584775"/>
          </a:xfrm>
          <a:prstGeom prst="rect">
            <a:avLst/>
          </a:prstGeom>
        </p:spPr>
        <p:txBody>
          <a:bodyPr wrap="none">
            <a:spAutoFit/>
          </a:bodyPr>
          <a:lstStyle/>
          <a:p>
            <a:r>
              <a:rPr lang="nb-NO" sz="3200" b="1" dirty="0">
                <a:solidFill>
                  <a:schemeClr val="bg1"/>
                </a:solidFill>
              </a:rPr>
              <a:t>Tsunami Japan 2011</a:t>
            </a:r>
          </a:p>
        </p:txBody>
      </p:sp>
    </p:spTree>
    <p:extLst>
      <p:ext uri="{BB962C8B-B14F-4D97-AF65-F5344CB8AC3E}">
        <p14:creationId xmlns:p14="http://schemas.microsoft.com/office/powerpoint/2010/main" val="3465964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889" y="1124294"/>
            <a:ext cx="10780677" cy="5403882"/>
          </a:xfrm>
          <a:prstGeom prst="rect">
            <a:avLst/>
          </a:prstGeom>
          <a:scene3d>
            <a:camera prst="orthographicFront"/>
            <a:lightRig rig="threePt" dir="t"/>
          </a:scene3d>
          <a:sp3d>
            <a:bevelT w="165100"/>
          </a:sp3d>
        </p:spPr>
      </p:pic>
      <p:sp>
        <p:nvSpPr>
          <p:cNvPr id="4" name="TekstSylinder 3"/>
          <p:cNvSpPr txBox="1"/>
          <p:nvPr/>
        </p:nvSpPr>
        <p:spPr>
          <a:xfrm>
            <a:off x="96456" y="95440"/>
            <a:ext cx="12095544" cy="954107"/>
          </a:xfrm>
          <a:prstGeom prst="rect">
            <a:avLst/>
          </a:prstGeom>
          <a:noFill/>
        </p:spPr>
        <p:txBody>
          <a:bodyPr wrap="square" rtlCol="0">
            <a:spAutoFit/>
          </a:bodyPr>
          <a:lstStyle/>
          <a:p>
            <a:pPr algn="ctr"/>
            <a:r>
              <a:rPr lang="nb-NO" sz="3200" b="1" dirty="0">
                <a:solidFill>
                  <a:schemeClr val="bg1"/>
                </a:solidFill>
              </a:rPr>
              <a:t>Oceans and </a:t>
            </a:r>
            <a:r>
              <a:rPr lang="nb-NO" sz="3200" b="1" dirty="0" err="1">
                <a:solidFill>
                  <a:schemeClr val="bg1"/>
                </a:solidFill>
              </a:rPr>
              <a:t>Soils</a:t>
            </a:r>
            <a:endParaRPr lang="nb-NO" sz="3200" b="1" dirty="0">
              <a:solidFill>
                <a:schemeClr val="bg1"/>
              </a:solidFill>
            </a:endParaRPr>
          </a:p>
          <a:p>
            <a:r>
              <a:rPr lang="ru-RU" sz="2400" dirty="0">
                <a:solidFill>
                  <a:schemeClr val="bg1"/>
                </a:solidFill>
              </a:rPr>
              <a:t>СОЗ переносятся ветром с юга и осаждаются в почве и океане, где они аккумулируются.</a:t>
            </a:r>
            <a:endParaRPr lang="ru-RU" sz="2400" dirty="0">
              <a:solidFill>
                <a:schemeClr val="bg1"/>
              </a:solidFill>
            </a:endParaRPr>
          </a:p>
        </p:txBody>
      </p:sp>
    </p:spTree>
    <p:extLst>
      <p:ext uri="{BB962C8B-B14F-4D97-AF65-F5344CB8AC3E}">
        <p14:creationId xmlns:p14="http://schemas.microsoft.com/office/powerpoint/2010/main" val="1871562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kstSylinder 1"/>
          <p:cNvSpPr txBox="1"/>
          <p:nvPr/>
        </p:nvSpPr>
        <p:spPr>
          <a:xfrm>
            <a:off x="6018835" y="0"/>
            <a:ext cx="5995686" cy="6063198"/>
          </a:xfrm>
          <a:prstGeom prst="rect">
            <a:avLst/>
          </a:prstGeom>
          <a:noFill/>
        </p:spPr>
        <p:txBody>
          <a:bodyPr wrap="square" rtlCol="0">
            <a:spAutoFit/>
          </a:bodyPr>
          <a:lstStyle/>
          <a:p>
            <a:pPr algn="ctr"/>
            <a:r>
              <a:rPr lang="ru-RU" sz="3600" b="1" dirty="0" smtClean="0">
                <a:solidFill>
                  <a:schemeClr val="bg1"/>
                </a:solidFill>
              </a:rPr>
              <a:t>Научно-исследовательский проект САФУ</a:t>
            </a:r>
            <a:r>
              <a:rPr lang="nb-NO" sz="3600" b="1" dirty="0" smtClean="0">
                <a:solidFill>
                  <a:schemeClr val="bg1"/>
                </a:solidFill>
              </a:rPr>
              <a:t>, </a:t>
            </a:r>
            <a:r>
              <a:rPr lang="nb-NO" sz="3600" b="1" dirty="0">
                <a:solidFill>
                  <a:schemeClr val="bg1"/>
                </a:solidFill>
              </a:rPr>
              <a:t>2017-2019:</a:t>
            </a:r>
          </a:p>
          <a:p>
            <a:pPr algn="ctr"/>
            <a:endParaRPr lang="nb-NO" sz="3200" dirty="0">
              <a:solidFill>
                <a:schemeClr val="bg1"/>
              </a:solidFill>
            </a:endParaRPr>
          </a:p>
          <a:p>
            <a:pPr algn="ctr"/>
            <a:r>
              <a:rPr lang="ru-RU" sz="2800" dirty="0" smtClean="0">
                <a:solidFill>
                  <a:schemeClr val="bg1"/>
                </a:solidFill>
              </a:rPr>
              <a:t>«Разработка </a:t>
            </a:r>
            <a:r>
              <a:rPr lang="ru-RU" sz="2800" dirty="0">
                <a:solidFill>
                  <a:schemeClr val="bg1"/>
                </a:solidFill>
              </a:rPr>
              <a:t>методологии мониторинга, оценки, прогнозирования и предупреждения рисков, связанных с переносом биологическими путями высокотоксичных загрязняющих веществ, способных накапливаться в пищевых цепях и распространяться в арктических </a:t>
            </a:r>
            <a:r>
              <a:rPr lang="ru-RU" sz="2800" dirty="0" smtClean="0">
                <a:solidFill>
                  <a:schemeClr val="bg1"/>
                </a:solidFill>
              </a:rPr>
              <a:t>экосистемах»</a:t>
            </a:r>
            <a:endParaRPr lang="ru-RU" sz="2800" dirty="0">
              <a:solidFill>
                <a:schemeClr val="bg1"/>
              </a:solidFill>
            </a:endParaRPr>
          </a:p>
          <a:p>
            <a:pPr algn="ctr"/>
            <a:endParaRPr lang="nb-NO" sz="3200" dirty="0"/>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08" y="594352"/>
            <a:ext cx="5287973" cy="5560023"/>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219208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56" y="378626"/>
            <a:ext cx="10969689" cy="6149544"/>
          </a:xfrm>
          <a:prstGeom prst="rect">
            <a:avLst/>
          </a:prstGeom>
          <a:scene3d>
            <a:camera prst="orthographicFront"/>
            <a:lightRig rig="threePt" dir="t"/>
          </a:scene3d>
          <a:sp3d>
            <a:bevelT w="165100"/>
          </a:sp3d>
        </p:spPr>
      </p:pic>
      <p:sp>
        <p:nvSpPr>
          <p:cNvPr id="2" name="TextBox 1"/>
          <p:cNvSpPr txBox="1"/>
          <p:nvPr/>
        </p:nvSpPr>
        <p:spPr>
          <a:xfrm>
            <a:off x="353568" y="6120384"/>
            <a:ext cx="10680192" cy="369332"/>
          </a:xfrm>
          <a:prstGeom prst="rect">
            <a:avLst/>
          </a:prstGeom>
          <a:noFill/>
        </p:spPr>
        <p:txBody>
          <a:bodyPr wrap="square" rtlCol="0">
            <a:spAutoFit/>
          </a:bodyPr>
          <a:lstStyle/>
          <a:p>
            <a:r>
              <a:rPr lang="ru-RU" dirty="0">
                <a:solidFill>
                  <a:schemeClr val="bg1"/>
                </a:solidFill>
              </a:rPr>
              <a:t>Течения Тихого океана</a:t>
            </a:r>
          </a:p>
        </p:txBody>
      </p:sp>
    </p:spTree>
    <p:extLst>
      <p:ext uri="{BB962C8B-B14F-4D97-AF65-F5344CB8AC3E}">
        <p14:creationId xmlns:p14="http://schemas.microsoft.com/office/powerpoint/2010/main" val="4065125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10633" y="186123"/>
            <a:ext cx="7847044" cy="6435261"/>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3142" y="279465"/>
            <a:ext cx="3598506" cy="1947317"/>
          </a:xfrm>
          <a:prstGeom prst="rect">
            <a:avLst/>
          </a:prstGeom>
          <a:scene3d>
            <a:camera prst="orthographicFront"/>
            <a:lightRig rig="threePt" dir="t"/>
          </a:scene3d>
          <a:sp3d>
            <a:bevelT w="165100"/>
          </a:sp3d>
        </p:spPr>
      </p:pic>
      <p:sp>
        <p:nvSpPr>
          <p:cNvPr id="4" name="Rektangel 3"/>
          <p:cNvSpPr/>
          <p:nvPr/>
        </p:nvSpPr>
        <p:spPr>
          <a:xfrm>
            <a:off x="8273142" y="2226782"/>
            <a:ext cx="3711594" cy="2554545"/>
          </a:xfrm>
          <a:prstGeom prst="rect">
            <a:avLst/>
          </a:prstGeom>
          <a:scene3d>
            <a:camera prst="orthographicFront"/>
            <a:lightRig rig="threePt" dir="t"/>
          </a:scene3d>
          <a:sp3d>
            <a:bevelT w="165100"/>
          </a:sp3d>
        </p:spPr>
        <p:txBody>
          <a:bodyPr wrap="square">
            <a:spAutoFit/>
          </a:bodyPr>
          <a:lstStyle/>
          <a:p>
            <a:r>
              <a:rPr lang="en-US" sz="2000" dirty="0">
                <a:solidFill>
                  <a:schemeClr val="bg1"/>
                </a:solidFill>
              </a:rPr>
              <a:t>The </a:t>
            </a:r>
            <a:r>
              <a:rPr lang="en-US" sz="2000" b="1" dirty="0">
                <a:solidFill>
                  <a:schemeClr val="bg1"/>
                </a:solidFill>
              </a:rPr>
              <a:t>chum salmon</a:t>
            </a:r>
            <a:r>
              <a:rPr lang="en-US" sz="2000" dirty="0">
                <a:solidFill>
                  <a:schemeClr val="bg1"/>
                </a:solidFill>
              </a:rPr>
              <a:t> (</a:t>
            </a:r>
            <a:r>
              <a:rPr lang="en-US" sz="2000" i="1" dirty="0" err="1">
                <a:solidFill>
                  <a:schemeClr val="bg1"/>
                </a:solidFill>
              </a:rPr>
              <a:t>Oncorhynchus</a:t>
            </a:r>
            <a:r>
              <a:rPr lang="en-US" sz="2000" i="1" dirty="0">
                <a:solidFill>
                  <a:schemeClr val="bg1"/>
                </a:solidFill>
              </a:rPr>
              <a:t> keta</a:t>
            </a:r>
            <a:r>
              <a:rPr lang="en-US" sz="2000" dirty="0">
                <a:solidFill>
                  <a:schemeClr val="bg1"/>
                </a:solidFill>
              </a:rPr>
              <a:t>) is a species of anadromous fish in the salmon family. It is a Pacific salmon, and may also be known as </a:t>
            </a:r>
            <a:r>
              <a:rPr lang="en-US" sz="2000" b="1" dirty="0">
                <a:solidFill>
                  <a:schemeClr val="bg1"/>
                </a:solidFill>
              </a:rPr>
              <a:t>dog salmon</a:t>
            </a:r>
            <a:r>
              <a:rPr lang="en-US" sz="2000" dirty="0">
                <a:solidFill>
                  <a:schemeClr val="bg1"/>
                </a:solidFill>
              </a:rPr>
              <a:t> or </a:t>
            </a:r>
            <a:r>
              <a:rPr lang="en-US" sz="2000" b="1" dirty="0">
                <a:solidFill>
                  <a:schemeClr val="bg1"/>
                </a:solidFill>
              </a:rPr>
              <a:t>keta salmon</a:t>
            </a:r>
            <a:r>
              <a:rPr lang="en-US" sz="2000" dirty="0">
                <a:solidFill>
                  <a:schemeClr val="bg1"/>
                </a:solidFill>
              </a:rPr>
              <a:t>, and is often marketed under the name </a:t>
            </a:r>
            <a:r>
              <a:rPr lang="en-US" sz="2000" b="1" dirty="0" err="1">
                <a:solidFill>
                  <a:schemeClr val="bg1"/>
                </a:solidFill>
              </a:rPr>
              <a:t>silverbrite</a:t>
            </a:r>
            <a:r>
              <a:rPr lang="en-US" sz="2000" b="1" dirty="0">
                <a:solidFill>
                  <a:schemeClr val="bg1"/>
                </a:solidFill>
              </a:rPr>
              <a:t> salmon</a:t>
            </a:r>
            <a:r>
              <a:rPr lang="en-US" sz="2000" dirty="0">
                <a:solidFill>
                  <a:schemeClr val="bg1"/>
                </a:solidFill>
              </a:rPr>
              <a:t>.</a:t>
            </a:r>
            <a:endParaRPr lang="nb-NO" sz="2000" dirty="0">
              <a:solidFill>
                <a:schemeClr val="bg1"/>
              </a:solidFill>
            </a:endParaRPr>
          </a:p>
        </p:txBody>
      </p:sp>
      <p:sp>
        <p:nvSpPr>
          <p:cNvPr id="5" name="TextBox 4"/>
          <p:cNvSpPr txBox="1"/>
          <p:nvPr/>
        </p:nvSpPr>
        <p:spPr>
          <a:xfrm>
            <a:off x="8224374" y="5110511"/>
            <a:ext cx="3809130" cy="1200329"/>
          </a:xfrm>
          <a:prstGeom prst="rect">
            <a:avLst/>
          </a:prstGeom>
          <a:noFill/>
        </p:spPr>
        <p:txBody>
          <a:bodyPr wrap="square" rtlCol="0">
            <a:spAutoFit/>
          </a:bodyPr>
          <a:lstStyle/>
          <a:p>
            <a:r>
              <a:rPr lang="ru-RU" dirty="0">
                <a:solidFill>
                  <a:schemeClr val="bg1"/>
                </a:solidFill>
              </a:rPr>
              <a:t>Кета – вид проходных рыб семейства лососевых. Это Тихоокеанская семга, а также имеет несколько других названий.</a:t>
            </a:r>
          </a:p>
        </p:txBody>
      </p:sp>
    </p:spTree>
    <p:extLst>
      <p:ext uri="{BB962C8B-B14F-4D97-AF65-F5344CB8AC3E}">
        <p14:creationId xmlns:p14="http://schemas.microsoft.com/office/powerpoint/2010/main" val="1862702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216493" y="569573"/>
            <a:ext cx="8084976" cy="6044396"/>
          </a:xfrm>
          <a:prstGeom prst="rect">
            <a:avLst/>
          </a:prstGeom>
          <a:scene3d>
            <a:camera prst="orthographicFront"/>
            <a:lightRig rig="threePt" dir="t"/>
          </a:scene3d>
          <a:sp3d>
            <a:bevelT w="165100"/>
          </a:sp3d>
        </p:spPr>
      </p:pic>
      <p:sp>
        <p:nvSpPr>
          <p:cNvPr id="3" name="TekstSylinder 2"/>
          <p:cNvSpPr txBox="1"/>
          <p:nvPr/>
        </p:nvSpPr>
        <p:spPr>
          <a:xfrm>
            <a:off x="3724575" y="-15202"/>
            <a:ext cx="5326715" cy="584775"/>
          </a:xfrm>
          <a:prstGeom prst="rect">
            <a:avLst/>
          </a:prstGeom>
          <a:noFill/>
        </p:spPr>
        <p:txBody>
          <a:bodyPr wrap="none" rtlCol="0">
            <a:spAutoFit/>
          </a:bodyPr>
          <a:lstStyle/>
          <a:p>
            <a:r>
              <a:rPr lang="nb-NO" sz="3200" b="1" dirty="0">
                <a:solidFill>
                  <a:schemeClr val="bg1"/>
                </a:solidFill>
              </a:rPr>
              <a:t>Savan River, </a:t>
            </a:r>
            <a:r>
              <a:rPr lang="nb-NO" sz="3200" b="1" dirty="0" err="1">
                <a:solidFill>
                  <a:schemeClr val="bg1"/>
                </a:solidFill>
              </a:rPr>
              <a:t>Kamchatka</a:t>
            </a:r>
            <a:r>
              <a:rPr lang="nb-NO" sz="3200" b="1" dirty="0">
                <a:solidFill>
                  <a:schemeClr val="bg1"/>
                </a:solidFill>
              </a:rPr>
              <a:t>,  2005</a:t>
            </a:r>
          </a:p>
        </p:txBody>
      </p:sp>
    </p:spTree>
    <p:extLst>
      <p:ext uri="{BB962C8B-B14F-4D97-AF65-F5344CB8AC3E}">
        <p14:creationId xmlns:p14="http://schemas.microsoft.com/office/powerpoint/2010/main" val="1503540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187945" y="1865769"/>
            <a:ext cx="5968508" cy="4907902"/>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a:stretch>
            <a:fillRect/>
          </a:stretch>
        </p:blipFill>
        <p:spPr>
          <a:xfrm>
            <a:off x="3289040" y="115747"/>
            <a:ext cx="5766317" cy="1502194"/>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1084142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73" y="795699"/>
            <a:ext cx="11406069" cy="5281010"/>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3567196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descr="figure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175" y="831266"/>
            <a:ext cx="5949647" cy="5694088"/>
          </a:xfrm>
          <a:prstGeom prst="rect">
            <a:avLst/>
          </a:prstGeom>
          <a:noFill/>
          <a:ln>
            <a:noFill/>
          </a:ln>
          <a:scene3d>
            <a:camera prst="orthographicFront"/>
            <a:lightRig rig="threePt" dir="t"/>
          </a:scene3d>
          <a:sp3d>
            <a:bevelT w="165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87683" y="0"/>
            <a:ext cx="11726366" cy="584775"/>
          </a:xfrm>
          <a:prstGeom prst="rect">
            <a:avLst/>
          </a:prstGeom>
        </p:spPr>
        <p:txBody>
          <a:bodyPr wrap="square">
            <a:spAutoFit/>
          </a:bodyPr>
          <a:lstStyle/>
          <a:p>
            <a:pPr algn="ctr"/>
            <a:r>
              <a:rPr lang="ru-RU" sz="3200" dirty="0">
                <a:solidFill>
                  <a:schemeClr val="bg1"/>
                </a:solidFill>
              </a:rPr>
              <a:t>Распространение загрязнителей воздуха на длинные расстояния</a:t>
            </a:r>
            <a:endParaRPr lang="ru-RU" sz="3200" dirty="0">
              <a:solidFill>
                <a:schemeClr val="bg1"/>
              </a:solidFill>
            </a:endParaRPr>
          </a:p>
        </p:txBody>
      </p:sp>
    </p:spTree>
    <p:extLst>
      <p:ext uri="{BB962C8B-B14F-4D97-AF65-F5344CB8AC3E}">
        <p14:creationId xmlns:p14="http://schemas.microsoft.com/office/powerpoint/2010/main" val="752748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srcRect l="2767" r="-389" b="4027"/>
          <a:stretch/>
        </p:blipFill>
        <p:spPr>
          <a:xfrm>
            <a:off x="1427311" y="214068"/>
            <a:ext cx="9626511" cy="5845356"/>
          </a:xfrm>
          <a:prstGeom prst="rect">
            <a:avLst/>
          </a:prstGeom>
          <a:scene3d>
            <a:camera prst="orthographicFront"/>
            <a:lightRig rig="threePt" dir="t"/>
          </a:scene3d>
          <a:sp3d>
            <a:bevelT w="165100"/>
          </a:sp3d>
        </p:spPr>
      </p:pic>
      <p:sp>
        <p:nvSpPr>
          <p:cNvPr id="3" name="TextBox 2"/>
          <p:cNvSpPr txBox="1"/>
          <p:nvPr/>
        </p:nvSpPr>
        <p:spPr>
          <a:xfrm>
            <a:off x="144566" y="5946862"/>
            <a:ext cx="12192000" cy="923330"/>
          </a:xfrm>
          <a:prstGeom prst="rect">
            <a:avLst/>
          </a:prstGeom>
          <a:noFill/>
        </p:spPr>
        <p:txBody>
          <a:bodyPr wrap="square" rtlCol="0">
            <a:spAutoFit/>
          </a:bodyPr>
          <a:lstStyle/>
          <a:p>
            <a:r>
              <a:rPr lang="ru-RU" dirty="0">
                <a:solidFill>
                  <a:schemeClr val="bg1"/>
                </a:solidFill>
              </a:rPr>
              <a:t>Низкий уровень длительного воздействия. </a:t>
            </a:r>
            <a:r>
              <a:rPr lang="ru-RU" dirty="0" smtClean="0">
                <a:solidFill>
                  <a:schemeClr val="bg1"/>
                </a:solidFill>
              </a:rPr>
              <a:t>Увеличивающееся </a:t>
            </a:r>
            <a:r>
              <a:rPr lang="ru-RU" dirty="0">
                <a:solidFill>
                  <a:schemeClr val="bg1"/>
                </a:solidFill>
              </a:rPr>
              <a:t>число данных по эпидемиологии </a:t>
            </a:r>
            <a:r>
              <a:rPr lang="ru-RU" dirty="0" smtClean="0">
                <a:solidFill>
                  <a:schemeClr val="bg1"/>
                </a:solidFill>
              </a:rPr>
              <a:t>и </a:t>
            </a:r>
            <a:r>
              <a:rPr lang="ru-RU" dirty="0">
                <a:solidFill>
                  <a:schemeClr val="bg1"/>
                </a:solidFill>
              </a:rPr>
              <a:t>научных исследований </a:t>
            </a:r>
            <a:r>
              <a:rPr lang="ru-RU" dirty="0" smtClean="0">
                <a:solidFill>
                  <a:schemeClr val="bg1"/>
                </a:solidFill>
              </a:rPr>
              <a:t>предполагает </a:t>
            </a:r>
            <a:r>
              <a:rPr lang="ru-RU" dirty="0">
                <a:solidFill>
                  <a:schemeClr val="bg1"/>
                </a:solidFill>
              </a:rPr>
              <a:t>взаимосвязь между длительным воздействием и </a:t>
            </a:r>
            <a:r>
              <a:rPr lang="ru-RU" dirty="0" smtClean="0">
                <a:solidFill>
                  <a:schemeClr val="bg1"/>
                </a:solidFill>
              </a:rPr>
              <a:t>нарушением роста и развития, замедлением </a:t>
            </a:r>
            <a:r>
              <a:rPr lang="ru-RU" dirty="0" err="1" smtClean="0">
                <a:solidFill>
                  <a:schemeClr val="bg1"/>
                </a:solidFill>
              </a:rPr>
              <a:t>нейроповеденческого</a:t>
            </a:r>
            <a:r>
              <a:rPr lang="ru-RU" dirty="0" smtClean="0">
                <a:solidFill>
                  <a:schemeClr val="bg1"/>
                </a:solidFill>
              </a:rPr>
              <a:t> развития, </a:t>
            </a:r>
            <a:r>
              <a:rPr lang="ru-RU" dirty="0">
                <a:solidFill>
                  <a:schemeClr val="bg1"/>
                </a:solidFill>
              </a:rPr>
              <a:t>раком, </a:t>
            </a:r>
            <a:r>
              <a:rPr lang="ru-RU" dirty="0" smtClean="0">
                <a:solidFill>
                  <a:schemeClr val="bg1"/>
                </a:solidFill>
              </a:rPr>
              <a:t>увеличением подверженности </a:t>
            </a:r>
            <a:r>
              <a:rPr lang="ru-RU" dirty="0">
                <a:solidFill>
                  <a:schemeClr val="bg1"/>
                </a:solidFill>
              </a:rPr>
              <a:t>инфекциям</a:t>
            </a:r>
          </a:p>
        </p:txBody>
      </p:sp>
    </p:spTree>
    <p:extLst>
      <p:ext uri="{BB962C8B-B14F-4D97-AF65-F5344CB8AC3E}">
        <p14:creationId xmlns:p14="http://schemas.microsoft.com/office/powerpoint/2010/main" val="3398433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463255" y="266217"/>
            <a:ext cx="9556705" cy="5549367"/>
          </a:xfrm>
          <a:prstGeom prst="rect">
            <a:avLst/>
          </a:prstGeom>
          <a:scene3d>
            <a:camera prst="orthographicFront"/>
            <a:lightRig rig="threePt" dir="t"/>
          </a:scene3d>
          <a:sp3d>
            <a:bevelT w="165100"/>
          </a:sp3d>
        </p:spPr>
      </p:pic>
      <p:sp>
        <p:nvSpPr>
          <p:cNvPr id="2" name="TextBox 1"/>
          <p:cNvSpPr txBox="1"/>
          <p:nvPr/>
        </p:nvSpPr>
        <p:spPr>
          <a:xfrm>
            <a:off x="0" y="5815584"/>
            <a:ext cx="12070080" cy="923330"/>
          </a:xfrm>
          <a:prstGeom prst="rect">
            <a:avLst/>
          </a:prstGeom>
          <a:noFill/>
        </p:spPr>
        <p:txBody>
          <a:bodyPr wrap="square" rtlCol="0">
            <a:spAutoFit/>
          </a:bodyPr>
          <a:lstStyle/>
          <a:p>
            <a:r>
              <a:rPr lang="ru-RU" dirty="0">
                <a:solidFill>
                  <a:schemeClr val="bg1"/>
                </a:solidFill>
              </a:rPr>
              <a:t>Воздействие во время роста мозга имеет еле уловимый, но постоянный эффект на структуру мозга и функцию; нейронные и </a:t>
            </a:r>
            <a:r>
              <a:rPr lang="ru-RU" dirty="0" err="1">
                <a:solidFill>
                  <a:schemeClr val="bg1"/>
                </a:solidFill>
              </a:rPr>
              <a:t>аксонные</a:t>
            </a:r>
            <a:r>
              <a:rPr lang="ru-RU" dirty="0">
                <a:solidFill>
                  <a:schemeClr val="bg1"/>
                </a:solidFill>
              </a:rPr>
              <a:t> дифференциации, </a:t>
            </a:r>
            <a:r>
              <a:rPr lang="ru-RU" dirty="0" err="1">
                <a:solidFill>
                  <a:schemeClr val="bg1"/>
                </a:solidFill>
              </a:rPr>
              <a:t>серотонинергическую</a:t>
            </a:r>
            <a:r>
              <a:rPr lang="ru-RU" dirty="0">
                <a:solidFill>
                  <a:schemeClr val="bg1"/>
                </a:solidFill>
              </a:rPr>
              <a:t> систему, </a:t>
            </a:r>
            <a:r>
              <a:rPr lang="ru-RU" dirty="0" err="1">
                <a:solidFill>
                  <a:schemeClr val="bg1"/>
                </a:solidFill>
              </a:rPr>
              <a:t>синаптогенезис</a:t>
            </a:r>
            <a:r>
              <a:rPr lang="ru-RU" dirty="0">
                <a:solidFill>
                  <a:schemeClr val="bg1"/>
                </a:solidFill>
              </a:rPr>
              <a:t>, программирование синаптической функции </a:t>
            </a:r>
          </a:p>
        </p:txBody>
      </p:sp>
    </p:spTree>
    <p:extLst>
      <p:ext uri="{BB962C8B-B14F-4D97-AF65-F5344CB8AC3E}">
        <p14:creationId xmlns:p14="http://schemas.microsoft.com/office/powerpoint/2010/main" val="1442492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343688" y="177601"/>
            <a:ext cx="9305021" cy="5601408"/>
          </a:xfrm>
          <a:prstGeom prst="rect">
            <a:avLst/>
          </a:prstGeom>
          <a:scene3d>
            <a:camera prst="orthographicFront"/>
            <a:lightRig rig="threePt" dir="t"/>
          </a:scene3d>
          <a:sp3d>
            <a:bevelT w="165100"/>
          </a:sp3d>
        </p:spPr>
      </p:pic>
      <p:sp>
        <p:nvSpPr>
          <p:cNvPr id="2" name="TextBox 1"/>
          <p:cNvSpPr txBox="1"/>
          <p:nvPr/>
        </p:nvSpPr>
        <p:spPr>
          <a:xfrm>
            <a:off x="256032" y="5934670"/>
            <a:ext cx="11850624" cy="923330"/>
          </a:xfrm>
          <a:prstGeom prst="rect">
            <a:avLst/>
          </a:prstGeom>
          <a:noFill/>
        </p:spPr>
        <p:txBody>
          <a:bodyPr wrap="square" rtlCol="0">
            <a:spAutoFit/>
          </a:bodyPr>
          <a:lstStyle/>
          <a:p>
            <a:r>
              <a:rPr lang="ru-RU" dirty="0">
                <a:solidFill>
                  <a:schemeClr val="bg1"/>
                </a:solidFill>
              </a:rPr>
              <a:t>Воздействие пестицидов до или после беременности </a:t>
            </a:r>
            <a:r>
              <a:rPr lang="ru-RU" dirty="0" smtClean="0">
                <a:solidFill>
                  <a:schemeClr val="bg1"/>
                </a:solidFill>
              </a:rPr>
              <a:t>связано </a:t>
            </a:r>
            <a:r>
              <a:rPr lang="ru-RU" dirty="0">
                <a:solidFill>
                  <a:schemeClr val="bg1"/>
                </a:solidFill>
              </a:rPr>
              <a:t>с увеличение риска бесплодия, перинатальной смерти, спонтанного аборта, преждевременных родов, </a:t>
            </a:r>
            <a:r>
              <a:rPr lang="ru-RU" dirty="0" smtClean="0">
                <a:solidFill>
                  <a:schemeClr val="bg1"/>
                </a:solidFill>
              </a:rPr>
              <a:t>замедленным ростом </a:t>
            </a:r>
            <a:r>
              <a:rPr lang="ru-RU" dirty="0">
                <a:solidFill>
                  <a:schemeClr val="bg1"/>
                </a:solidFill>
              </a:rPr>
              <a:t>плода, </a:t>
            </a:r>
            <a:r>
              <a:rPr lang="ru-RU" dirty="0" smtClean="0">
                <a:solidFill>
                  <a:schemeClr val="bg1"/>
                </a:solidFill>
              </a:rPr>
              <a:t>врожденных уродств, раннего детского рака</a:t>
            </a:r>
            <a:endParaRPr lang="ru-RU" dirty="0">
              <a:solidFill>
                <a:schemeClr val="bg1"/>
              </a:solidFill>
            </a:endParaRPr>
          </a:p>
        </p:txBody>
      </p:sp>
    </p:spTree>
    <p:extLst>
      <p:ext uri="{BB962C8B-B14F-4D97-AF65-F5344CB8AC3E}">
        <p14:creationId xmlns:p14="http://schemas.microsoft.com/office/powerpoint/2010/main" val="3569802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5902" y="466001"/>
            <a:ext cx="5715000" cy="5810250"/>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308574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ttp://healthin30.com/wp-content/uploads/2010/01/Strawberry-on-a-sp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957" y="378847"/>
            <a:ext cx="7664938" cy="57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4"/>
          <p:cNvPicPr>
            <a:picLocks noChangeAspect="1"/>
          </p:cNvPicPr>
          <p:nvPr/>
        </p:nvPicPr>
        <p:blipFill rotWithShape="1">
          <a:blip r:embed="rId4" cstate="print">
            <a:extLst>
              <a:ext uri="{28A0092B-C50C-407E-A947-70E740481C1C}">
                <a14:useLocalDpi xmlns:a14="http://schemas.microsoft.com/office/drawing/2010/main" val="0"/>
              </a:ext>
            </a:extLst>
          </a:blip>
          <a:srcRect t="5848" b="7179"/>
          <a:stretch/>
        </p:blipFill>
        <p:spPr>
          <a:xfrm>
            <a:off x="3399807" y="0"/>
            <a:ext cx="557770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373" y="440922"/>
            <a:ext cx="6596364" cy="5936728"/>
          </a:xfrm>
          <a:prstGeom prst="rect">
            <a:avLst/>
          </a:prstGeom>
          <a:scene3d>
            <a:camera prst="orthographicFront"/>
            <a:lightRig rig="threePt" dir="t"/>
          </a:scene3d>
          <a:sp3d>
            <a:bevelT w="165100"/>
          </a:sp3d>
        </p:spPr>
      </p:pic>
      <p:sp>
        <p:nvSpPr>
          <p:cNvPr id="3" name="TextBox 2"/>
          <p:cNvSpPr txBox="1"/>
          <p:nvPr/>
        </p:nvSpPr>
        <p:spPr>
          <a:xfrm>
            <a:off x="0" y="6377650"/>
            <a:ext cx="6022848" cy="369332"/>
          </a:xfrm>
          <a:prstGeom prst="rect">
            <a:avLst/>
          </a:prstGeom>
          <a:noFill/>
        </p:spPr>
        <p:txBody>
          <a:bodyPr wrap="square" rtlCol="0">
            <a:spAutoFit/>
          </a:bodyPr>
          <a:lstStyle/>
          <a:p>
            <a:r>
              <a:rPr lang="ru-RU" dirty="0">
                <a:solidFill>
                  <a:schemeClr val="bg1"/>
                </a:solidFill>
              </a:rPr>
              <a:t>Группы людей наиболее уязвимых</a:t>
            </a:r>
          </a:p>
        </p:txBody>
      </p:sp>
    </p:spTree>
    <p:extLst>
      <p:ext uri="{BB962C8B-B14F-4D97-AF65-F5344CB8AC3E}">
        <p14:creationId xmlns:p14="http://schemas.microsoft.com/office/powerpoint/2010/main" val="1316834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49243" y="717630"/>
            <a:ext cx="6546511" cy="5100799"/>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a:stretch>
            <a:fillRect/>
          </a:stretch>
        </p:blipFill>
        <p:spPr>
          <a:xfrm>
            <a:off x="7218985" y="717630"/>
            <a:ext cx="4591050" cy="5124450"/>
          </a:xfrm>
          <a:prstGeom prst="rect">
            <a:avLst/>
          </a:prstGeom>
          <a:scene3d>
            <a:camera prst="orthographicFront"/>
            <a:lightRig rig="threePt" dir="t"/>
          </a:scene3d>
          <a:sp3d>
            <a:bevelT w="165100"/>
          </a:sp3d>
        </p:spPr>
      </p:pic>
      <p:sp>
        <p:nvSpPr>
          <p:cNvPr id="4" name="TextBox 3"/>
          <p:cNvSpPr txBox="1"/>
          <p:nvPr/>
        </p:nvSpPr>
        <p:spPr>
          <a:xfrm>
            <a:off x="280416" y="6135625"/>
            <a:ext cx="11241024" cy="646331"/>
          </a:xfrm>
          <a:prstGeom prst="rect">
            <a:avLst/>
          </a:prstGeom>
          <a:noFill/>
        </p:spPr>
        <p:txBody>
          <a:bodyPr wrap="square" rtlCol="0">
            <a:spAutoFit/>
          </a:bodyPr>
          <a:lstStyle/>
          <a:p>
            <a:r>
              <a:rPr lang="ru-RU" dirty="0">
                <a:solidFill>
                  <a:schemeClr val="bg1"/>
                </a:solidFill>
              </a:rPr>
              <a:t>Коренные народы Арктики в группе риска воздействия СОЗ, потому что их питание включает большое количество рыбы и мяса диких животных, которые отличаются большим содержанием жира </a:t>
            </a:r>
          </a:p>
        </p:txBody>
      </p:sp>
    </p:spTree>
    <p:extLst>
      <p:ext uri="{BB962C8B-B14F-4D97-AF65-F5344CB8AC3E}">
        <p14:creationId xmlns:p14="http://schemas.microsoft.com/office/powerpoint/2010/main" val="3331440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308" y="811800"/>
            <a:ext cx="8489872" cy="5662745"/>
          </a:xfrm>
          <a:prstGeom prst="rect">
            <a:avLst/>
          </a:prstGeom>
          <a:scene3d>
            <a:camera prst="orthographicFront"/>
            <a:lightRig rig="threePt" dir="t"/>
          </a:scene3d>
          <a:sp3d>
            <a:bevelT w="165100"/>
          </a:sp3d>
        </p:spPr>
      </p:pic>
      <p:sp>
        <p:nvSpPr>
          <p:cNvPr id="3" name="Rektangel 2"/>
          <p:cNvSpPr/>
          <p:nvPr/>
        </p:nvSpPr>
        <p:spPr>
          <a:xfrm>
            <a:off x="3234734" y="0"/>
            <a:ext cx="7309804" cy="646331"/>
          </a:xfrm>
          <a:prstGeom prst="rect">
            <a:avLst/>
          </a:prstGeom>
        </p:spPr>
        <p:txBody>
          <a:bodyPr wrap="square">
            <a:spAutoFit/>
          </a:bodyPr>
          <a:lstStyle/>
          <a:p>
            <a:r>
              <a:rPr lang="en-US" sz="3600" dirty="0"/>
              <a:t> </a:t>
            </a:r>
            <a:r>
              <a:rPr lang="en-US" sz="3600" b="1" dirty="0">
                <a:solidFill>
                  <a:schemeClr val="bg1"/>
                </a:solidFill>
              </a:rPr>
              <a:t>Most </a:t>
            </a:r>
            <a:r>
              <a:rPr lang="en-US" sz="3600" b="1" dirty="0" err="1">
                <a:solidFill>
                  <a:schemeClr val="bg1"/>
                </a:solidFill>
              </a:rPr>
              <a:t>Yakuts</a:t>
            </a:r>
            <a:r>
              <a:rPr lang="en-US" sz="3600" b="1" dirty="0">
                <a:solidFill>
                  <a:schemeClr val="bg1"/>
                </a:solidFill>
              </a:rPr>
              <a:t> live a traditional life </a:t>
            </a:r>
            <a:endParaRPr lang="nb-NO" sz="3600" b="1" dirty="0">
              <a:solidFill>
                <a:schemeClr val="bg1"/>
              </a:solidFill>
            </a:endParaRPr>
          </a:p>
        </p:txBody>
      </p:sp>
    </p:spTree>
    <p:extLst>
      <p:ext uri="{BB962C8B-B14F-4D97-AF65-F5344CB8AC3E}">
        <p14:creationId xmlns:p14="http://schemas.microsoft.com/office/powerpoint/2010/main" val="3056081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037" y="331968"/>
            <a:ext cx="8515029" cy="6158087"/>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1746144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539" y="474562"/>
            <a:ext cx="8795183" cy="5848249"/>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2660072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19100"/>
            <a:ext cx="7010400" cy="6019800"/>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909974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41" y="243069"/>
            <a:ext cx="5372100" cy="4029075"/>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100" y="2885833"/>
            <a:ext cx="6505575" cy="3648075"/>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1338638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578121" y="1152702"/>
            <a:ext cx="6178540" cy="5503919"/>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a:stretch>
            <a:fillRect/>
          </a:stretch>
        </p:blipFill>
        <p:spPr>
          <a:xfrm>
            <a:off x="465728" y="84136"/>
            <a:ext cx="6403327" cy="918355"/>
          </a:xfrm>
          <a:prstGeom prst="rect">
            <a:avLst/>
          </a:prstGeom>
          <a:scene3d>
            <a:camera prst="orthographicFront"/>
            <a:lightRig rig="threePt" dir="t"/>
          </a:scene3d>
          <a:sp3d>
            <a:bevelT w="165100"/>
          </a:sp3d>
        </p:spPr>
      </p:pic>
      <p:pic>
        <p:nvPicPr>
          <p:cNvPr id="4" name="Bilde 3"/>
          <p:cNvPicPr>
            <a:picLocks noChangeAspect="1"/>
          </p:cNvPicPr>
          <p:nvPr/>
        </p:nvPicPr>
        <p:blipFill>
          <a:blip r:embed="rId4"/>
          <a:stretch>
            <a:fillRect/>
          </a:stretch>
        </p:blipFill>
        <p:spPr>
          <a:xfrm>
            <a:off x="6941232" y="1152702"/>
            <a:ext cx="5008100" cy="1680950"/>
          </a:xfrm>
          <a:prstGeom prst="rect">
            <a:avLst/>
          </a:prstGeom>
          <a:scene3d>
            <a:camera prst="orthographicFront"/>
            <a:lightRig rig="threePt" dir="t"/>
          </a:scene3d>
          <a:sp3d>
            <a:bevelT w="165100"/>
          </a:sp3d>
        </p:spPr>
      </p:pic>
      <p:pic>
        <p:nvPicPr>
          <p:cNvPr id="5" name="Bilde 4"/>
          <p:cNvPicPr>
            <a:picLocks noChangeAspect="1"/>
          </p:cNvPicPr>
          <p:nvPr/>
        </p:nvPicPr>
        <p:blipFill>
          <a:blip r:embed="rId5"/>
          <a:stretch>
            <a:fillRect/>
          </a:stretch>
        </p:blipFill>
        <p:spPr>
          <a:xfrm>
            <a:off x="8490037" y="2833652"/>
            <a:ext cx="2302619" cy="2799405"/>
          </a:xfrm>
          <a:prstGeom prst="rect">
            <a:avLst/>
          </a:prstGeom>
          <a:scene3d>
            <a:camera prst="orthographicFront"/>
            <a:lightRig rig="threePt" dir="t"/>
          </a:scene3d>
          <a:sp3d>
            <a:bevelT w="165100"/>
          </a:sp3d>
        </p:spPr>
      </p:pic>
      <p:sp>
        <p:nvSpPr>
          <p:cNvPr id="6" name="TextBox 5"/>
          <p:cNvSpPr txBox="1"/>
          <p:nvPr/>
        </p:nvSpPr>
        <p:spPr>
          <a:xfrm>
            <a:off x="7137296" y="5733291"/>
            <a:ext cx="5008100" cy="923330"/>
          </a:xfrm>
          <a:prstGeom prst="rect">
            <a:avLst/>
          </a:prstGeom>
          <a:noFill/>
        </p:spPr>
        <p:txBody>
          <a:bodyPr wrap="square" rtlCol="0">
            <a:spAutoFit/>
          </a:bodyPr>
          <a:lstStyle/>
          <a:p>
            <a:r>
              <a:rPr lang="ru-RU" dirty="0">
                <a:solidFill>
                  <a:schemeClr val="bg1"/>
                </a:solidFill>
              </a:rPr>
              <a:t>Увеличение температуры провоцирует высвобождение токсичных химикатов, некогда попавших на лед, снег или почвы Арктики</a:t>
            </a:r>
          </a:p>
        </p:txBody>
      </p:sp>
    </p:spTree>
    <p:extLst>
      <p:ext uri="{BB962C8B-B14F-4D97-AF65-F5344CB8AC3E}">
        <p14:creationId xmlns:p14="http://schemas.microsoft.com/office/powerpoint/2010/main" val="1834386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782" y="855080"/>
            <a:ext cx="9144000" cy="2971800"/>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4109046"/>
            <a:ext cx="3585054" cy="2320326"/>
          </a:xfrm>
          <a:prstGeom prst="rect">
            <a:avLst/>
          </a:prstGeom>
          <a:scene3d>
            <a:camera prst="orthographicFront"/>
            <a:lightRig rig="threePt" dir="t"/>
          </a:scene3d>
          <a:sp3d>
            <a:bevelT w="165100"/>
          </a:sp3d>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0755" y="4109046"/>
            <a:ext cx="3729095" cy="2320326"/>
          </a:xfrm>
          <a:prstGeom prst="rect">
            <a:avLst/>
          </a:prstGeom>
          <a:scene3d>
            <a:camera prst="orthographicFront"/>
            <a:lightRig rig="threePt" dir="t"/>
          </a:scene3d>
          <a:sp3d>
            <a:bevelT w="165100"/>
          </a:sp3d>
        </p:spPr>
      </p:pic>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4112549"/>
            <a:ext cx="3534137" cy="2316823"/>
          </a:xfrm>
          <a:prstGeom prst="rect">
            <a:avLst/>
          </a:prstGeom>
          <a:scene3d>
            <a:camera prst="orthographicFront"/>
            <a:lightRig rig="threePt" dir="t"/>
          </a:scene3d>
          <a:sp3d>
            <a:bevelT w="165100"/>
          </a:sp3d>
        </p:spPr>
      </p:pic>
      <p:sp>
        <p:nvSpPr>
          <p:cNvPr id="7" name="Rektangel 6"/>
          <p:cNvSpPr/>
          <p:nvPr/>
        </p:nvSpPr>
        <p:spPr>
          <a:xfrm>
            <a:off x="2962939" y="127470"/>
            <a:ext cx="5733686" cy="584775"/>
          </a:xfrm>
          <a:prstGeom prst="rect">
            <a:avLst/>
          </a:prstGeom>
        </p:spPr>
        <p:txBody>
          <a:bodyPr wrap="none">
            <a:spAutoFit/>
          </a:bodyPr>
          <a:lstStyle/>
          <a:p>
            <a:r>
              <a:rPr lang="nb-NO" sz="3200" b="1" dirty="0">
                <a:solidFill>
                  <a:schemeClr val="bg1"/>
                </a:solidFill>
              </a:rPr>
              <a:t>The </a:t>
            </a:r>
            <a:r>
              <a:rPr lang="nb-NO" sz="3200" b="1" dirty="0" err="1">
                <a:solidFill>
                  <a:schemeClr val="bg1"/>
                </a:solidFill>
              </a:rPr>
              <a:t>Chukchi</a:t>
            </a:r>
            <a:r>
              <a:rPr lang="nb-NO" sz="3200" b="1" dirty="0">
                <a:solidFill>
                  <a:schemeClr val="bg1"/>
                </a:solidFill>
              </a:rPr>
              <a:t> </a:t>
            </a:r>
            <a:r>
              <a:rPr lang="nb-NO" sz="3200" b="1" dirty="0" err="1">
                <a:solidFill>
                  <a:schemeClr val="bg1"/>
                </a:solidFill>
              </a:rPr>
              <a:t>people</a:t>
            </a:r>
            <a:r>
              <a:rPr lang="nb-NO" sz="3200" b="1" dirty="0">
                <a:solidFill>
                  <a:schemeClr val="bg1"/>
                </a:solidFill>
              </a:rPr>
              <a:t> at </a:t>
            </a:r>
            <a:r>
              <a:rPr lang="nb-NO" sz="3200" b="1" dirty="0" err="1">
                <a:solidFill>
                  <a:schemeClr val="bg1"/>
                </a:solidFill>
              </a:rPr>
              <a:t>Chukotka</a:t>
            </a:r>
            <a:r>
              <a:rPr lang="nb-NO" sz="3200" b="1" dirty="0">
                <a:solidFill>
                  <a:schemeClr val="bg1"/>
                </a:solidFill>
              </a:rPr>
              <a:t> </a:t>
            </a:r>
            <a:endParaRPr lang="nb-NO" sz="3200" dirty="0">
              <a:solidFill>
                <a:schemeClr val="bg1"/>
              </a:solidFill>
            </a:endParaRPr>
          </a:p>
        </p:txBody>
      </p:sp>
    </p:spTree>
    <p:extLst>
      <p:ext uri="{BB962C8B-B14F-4D97-AF65-F5344CB8AC3E}">
        <p14:creationId xmlns:p14="http://schemas.microsoft.com/office/powerpoint/2010/main" val="3345823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180935" y="236960"/>
            <a:ext cx="7308299" cy="2646760"/>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a:stretch>
            <a:fillRect/>
          </a:stretch>
        </p:blipFill>
        <p:spPr>
          <a:xfrm>
            <a:off x="2027316" y="2941419"/>
            <a:ext cx="7615536" cy="3303123"/>
          </a:xfrm>
          <a:prstGeom prst="rect">
            <a:avLst/>
          </a:prstGeom>
          <a:scene3d>
            <a:camera prst="orthographicFront"/>
            <a:lightRig rig="threePt" dir="t"/>
          </a:scene3d>
          <a:sp3d>
            <a:bevelT w="165100"/>
          </a:sp3d>
        </p:spPr>
      </p:pic>
      <p:cxnSp>
        <p:nvCxnSpPr>
          <p:cNvPr id="5" name="Rett linje 4"/>
          <p:cNvCxnSpPr/>
          <p:nvPr/>
        </p:nvCxnSpPr>
        <p:spPr>
          <a:xfrm>
            <a:off x="5681163" y="5425286"/>
            <a:ext cx="380807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tt linje 6"/>
          <p:cNvCxnSpPr/>
          <p:nvPr/>
        </p:nvCxnSpPr>
        <p:spPr>
          <a:xfrm>
            <a:off x="2180935" y="5817552"/>
            <a:ext cx="7234177" cy="115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a:off x="2180935" y="6087226"/>
            <a:ext cx="221076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7264" y="6244542"/>
            <a:ext cx="11984736" cy="369332"/>
          </a:xfrm>
          <a:prstGeom prst="rect">
            <a:avLst/>
          </a:prstGeom>
          <a:noFill/>
        </p:spPr>
        <p:txBody>
          <a:bodyPr wrap="square" rtlCol="0">
            <a:spAutoFit/>
          </a:bodyPr>
          <a:lstStyle/>
          <a:p>
            <a:r>
              <a:rPr lang="ru-RU" dirty="0">
                <a:solidFill>
                  <a:schemeClr val="bg1"/>
                </a:solidFill>
              </a:rPr>
              <a:t>Семга способствует </a:t>
            </a:r>
            <a:r>
              <a:rPr lang="ru-RU" dirty="0" err="1" smtClean="0">
                <a:solidFill>
                  <a:schemeClr val="bg1"/>
                </a:solidFill>
              </a:rPr>
              <a:t>биопереносу</a:t>
            </a:r>
            <a:r>
              <a:rPr lang="ru-RU" dirty="0" smtClean="0">
                <a:solidFill>
                  <a:schemeClr val="bg1"/>
                </a:solidFill>
              </a:rPr>
              <a:t> </a:t>
            </a:r>
            <a:r>
              <a:rPr lang="ru-RU" dirty="0">
                <a:solidFill>
                  <a:schemeClr val="bg1"/>
                </a:solidFill>
              </a:rPr>
              <a:t>СОЗ в биосфере и их глобальному перемещению с моря на землю</a:t>
            </a:r>
          </a:p>
        </p:txBody>
      </p:sp>
    </p:spTree>
    <p:extLst>
      <p:ext uri="{BB962C8B-B14F-4D97-AF65-F5344CB8AC3E}">
        <p14:creationId xmlns:p14="http://schemas.microsoft.com/office/powerpoint/2010/main" val="348137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76" y="899594"/>
            <a:ext cx="10884167" cy="5239949"/>
          </a:xfrm>
          <a:prstGeom prst="rect">
            <a:avLst/>
          </a:prstGeom>
        </p:spPr>
      </p:pic>
    </p:spTree>
    <p:extLst>
      <p:ext uri="{BB962C8B-B14F-4D97-AF65-F5344CB8AC3E}">
        <p14:creationId xmlns:p14="http://schemas.microsoft.com/office/powerpoint/2010/main" val="950262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845135" y="92836"/>
            <a:ext cx="3768666" cy="2407298"/>
          </a:xfrm>
          <a:prstGeom prst="rect">
            <a:avLst/>
          </a:prstGeom>
          <a:scene3d>
            <a:camera prst="orthographicFront"/>
            <a:lightRig rig="threePt" dir="t"/>
          </a:scene3d>
          <a:sp3d>
            <a:bevelT w="165100"/>
          </a:sp3d>
        </p:spPr>
      </p:pic>
      <p:pic>
        <p:nvPicPr>
          <p:cNvPr id="3" name="Bilde 2"/>
          <p:cNvPicPr>
            <a:picLocks noChangeAspect="1"/>
          </p:cNvPicPr>
          <p:nvPr/>
        </p:nvPicPr>
        <p:blipFill>
          <a:blip r:embed="rId3"/>
          <a:stretch>
            <a:fillRect/>
          </a:stretch>
        </p:blipFill>
        <p:spPr>
          <a:xfrm>
            <a:off x="471533" y="2564266"/>
            <a:ext cx="11198776" cy="4125865"/>
          </a:xfrm>
          <a:prstGeom prst="rect">
            <a:avLst/>
          </a:prstGeom>
          <a:scene3d>
            <a:camera prst="orthographicFront"/>
            <a:lightRig rig="threePt" dir="t"/>
          </a:scene3d>
          <a:sp3d>
            <a:bevelT w="165100"/>
          </a:sp3d>
        </p:spPr>
      </p:pic>
      <p:cxnSp>
        <p:nvCxnSpPr>
          <p:cNvPr id="6" name="Rett linje 5"/>
          <p:cNvCxnSpPr/>
          <p:nvPr/>
        </p:nvCxnSpPr>
        <p:spPr>
          <a:xfrm flipV="1">
            <a:off x="5729468" y="6018835"/>
            <a:ext cx="5845216" cy="23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tt linje 7"/>
          <p:cNvCxnSpPr/>
          <p:nvPr/>
        </p:nvCxnSpPr>
        <p:spPr>
          <a:xfrm>
            <a:off x="590309" y="6319777"/>
            <a:ext cx="109612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tt linje 9"/>
          <p:cNvCxnSpPr/>
          <p:nvPr/>
        </p:nvCxnSpPr>
        <p:spPr>
          <a:xfrm>
            <a:off x="544010" y="6585995"/>
            <a:ext cx="83337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flipV="1">
            <a:off x="8652076" y="3692324"/>
            <a:ext cx="2899458" cy="23149"/>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a:off x="544010" y="4004841"/>
            <a:ext cx="11007524"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p:nvPr/>
        </p:nvCxnSpPr>
        <p:spPr>
          <a:xfrm>
            <a:off x="590309" y="4259484"/>
            <a:ext cx="10961225"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Rett linje 21"/>
          <p:cNvCxnSpPr/>
          <p:nvPr/>
        </p:nvCxnSpPr>
        <p:spPr>
          <a:xfrm>
            <a:off x="544010" y="4537276"/>
            <a:ext cx="4386805"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778496" y="92836"/>
            <a:ext cx="4291584" cy="2585323"/>
          </a:xfrm>
          <a:prstGeom prst="rect">
            <a:avLst/>
          </a:prstGeom>
          <a:noFill/>
        </p:spPr>
        <p:txBody>
          <a:bodyPr wrap="square" rtlCol="0">
            <a:spAutoFit/>
          </a:bodyPr>
          <a:lstStyle/>
          <a:p>
            <a:r>
              <a:rPr lang="ru-RU" dirty="0" smtClean="0">
                <a:solidFill>
                  <a:schemeClr val="bg1"/>
                </a:solidFill>
              </a:rPr>
              <a:t>Ситуация с биологическим </a:t>
            </a:r>
            <a:r>
              <a:rPr lang="ru-RU" dirty="0">
                <a:solidFill>
                  <a:schemeClr val="bg1"/>
                </a:solidFill>
              </a:rPr>
              <a:t>и </a:t>
            </a:r>
            <a:r>
              <a:rPr lang="ru-RU" dirty="0" smtClean="0">
                <a:solidFill>
                  <a:schemeClr val="bg1"/>
                </a:solidFill>
              </a:rPr>
              <a:t>химическим загрязнением тревожна, </a:t>
            </a:r>
            <a:r>
              <a:rPr lang="ru-RU" dirty="0">
                <a:solidFill>
                  <a:schemeClr val="bg1"/>
                </a:solidFill>
              </a:rPr>
              <a:t>особенно на </a:t>
            </a:r>
            <a:r>
              <a:rPr lang="ru-RU" dirty="0" smtClean="0">
                <a:solidFill>
                  <a:schemeClr val="bg1"/>
                </a:solidFill>
              </a:rPr>
              <a:t>Чукотке. </a:t>
            </a:r>
            <a:r>
              <a:rPr lang="ru-RU" dirty="0">
                <a:solidFill>
                  <a:schemeClr val="bg1"/>
                </a:solidFill>
              </a:rPr>
              <a:t>Всего лишь 7 пищевых загрязнителей находятся под постоянным контролем; среди пестицидов </a:t>
            </a:r>
            <a:r>
              <a:rPr lang="ru-RU" dirty="0" smtClean="0">
                <a:solidFill>
                  <a:schemeClr val="bg1"/>
                </a:solidFill>
              </a:rPr>
              <a:t>лишь ДДТ. Эвенский АО и Магаданская область  были </a:t>
            </a:r>
            <a:r>
              <a:rPr lang="ru-RU" dirty="0">
                <a:solidFill>
                  <a:schemeClr val="bg1"/>
                </a:solidFill>
              </a:rPr>
              <a:t>отмечены топовыми значениями пищевых загрязнителей по сравнению с другими регионами</a:t>
            </a:r>
          </a:p>
        </p:txBody>
      </p:sp>
      <p:sp>
        <p:nvSpPr>
          <p:cNvPr id="7" name="TextBox 6"/>
          <p:cNvSpPr txBox="1"/>
          <p:nvPr/>
        </p:nvSpPr>
        <p:spPr>
          <a:xfrm>
            <a:off x="121920" y="507"/>
            <a:ext cx="3182112" cy="2308324"/>
          </a:xfrm>
          <a:prstGeom prst="rect">
            <a:avLst/>
          </a:prstGeom>
          <a:noFill/>
        </p:spPr>
        <p:txBody>
          <a:bodyPr wrap="square" rtlCol="0">
            <a:spAutoFit/>
          </a:bodyPr>
          <a:lstStyle/>
          <a:p>
            <a:r>
              <a:rPr lang="ru-RU" dirty="0">
                <a:solidFill>
                  <a:schemeClr val="bg1"/>
                </a:solidFill>
              </a:rPr>
              <a:t>Как качественный, так и количественный контроль химических и биологических загрязнителей в пище </a:t>
            </a:r>
            <a:r>
              <a:rPr lang="ru-RU" dirty="0" smtClean="0">
                <a:solidFill>
                  <a:schemeClr val="bg1"/>
                </a:solidFill>
              </a:rPr>
              <a:t>незначителен </a:t>
            </a:r>
            <a:r>
              <a:rPr lang="ru-RU" dirty="0">
                <a:solidFill>
                  <a:schemeClr val="bg1"/>
                </a:solidFill>
              </a:rPr>
              <a:t>и требует радикальных доработок, затрагивающих улучшение безопасности пищи</a:t>
            </a:r>
          </a:p>
        </p:txBody>
      </p:sp>
    </p:spTree>
    <p:extLst>
      <p:ext uri="{BB962C8B-B14F-4D97-AF65-F5344CB8AC3E}">
        <p14:creationId xmlns:p14="http://schemas.microsoft.com/office/powerpoint/2010/main" val="193885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t="-154" b="154"/>
          <a:stretch/>
        </p:blipFill>
        <p:spPr>
          <a:xfrm>
            <a:off x="-243072" y="-1609008"/>
            <a:ext cx="13248815" cy="9468000"/>
          </a:xfrm>
          <a:prstGeom prst="rect">
            <a:avLst/>
          </a:prstGeom>
        </p:spPr>
      </p:pic>
      <p:sp>
        <p:nvSpPr>
          <p:cNvPr id="4" name="Rektangel 3"/>
          <p:cNvSpPr/>
          <p:nvPr/>
        </p:nvSpPr>
        <p:spPr>
          <a:xfrm>
            <a:off x="119606" y="203370"/>
            <a:ext cx="11883342" cy="3108543"/>
          </a:xfrm>
          <a:prstGeom prst="rect">
            <a:avLst/>
          </a:prstGeom>
          <a:solidFill>
            <a:schemeClr val="bg1"/>
          </a:solidFill>
          <a:scene3d>
            <a:camera prst="orthographicFront"/>
            <a:lightRig rig="threePt" dir="t"/>
          </a:scene3d>
          <a:sp3d>
            <a:bevelT w="165100"/>
          </a:sp3d>
        </p:spPr>
        <p:txBody>
          <a:bodyPr wrap="square">
            <a:spAutoFit/>
          </a:bodyPr>
          <a:lstStyle/>
          <a:p>
            <a:r>
              <a:rPr lang="ru-RU" sz="2800" dirty="0"/>
              <a:t>Биомониторинг человека - научный метод, который позволяет оценить какие вещества из окружающей среды проникают в наше тело, как именно они это делают и как их воздействие может меняться со временем. Измеряя концентрацию естественных и синтетических составляющих в жидкостях тела или тканях, биомониторинг может предоставить ценную информацию по воздействию окружающей среды, и в некоторых случаях, помочь идентифицировать потенциальные риски для здоровья.</a:t>
            </a:r>
            <a:endParaRPr lang="ru-RU" sz="2800" dirty="0"/>
          </a:p>
        </p:txBody>
      </p:sp>
    </p:spTree>
    <p:extLst>
      <p:ext uri="{BB962C8B-B14F-4D97-AF65-F5344CB8AC3E}">
        <p14:creationId xmlns:p14="http://schemas.microsoft.com/office/powerpoint/2010/main" val="3053738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932124" y="1655842"/>
            <a:ext cx="10420350" cy="3152775"/>
          </a:xfrm>
          <a:prstGeom prst="rect">
            <a:avLst/>
          </a:prstGeom>
          <a:scene3d>
            <a:camera prst="orthographicFront"/>
            <a:lightRig rig="threePt" dir="t"/>
          </a:scene3d>
          <a:sp3d>
            <a:bevelT w="165100"/>
          </a:sp3d>
        </p:spPr>
      </p:pic>
      <p:sp>
        <p:nvSpPr>
          <p:cNvPr id="3" name="TextBox 2"/>
          <p:cNvSpPr txBox="1"/>
          <p:nvPr/>
        </p:nvSpPr>
        <p:spPr>
          <a:xfrm>
            <a:off x="377952" y="5169408"/>
            <a:ext cx="11094720" cy="923330"/>
          </a:xfrm>
          <a:prstGeom prst="rect">
            <a:avLst/>
          </a:prstGeom>
          <a:noFill/>
        </p:spPr>
        <p:txBody>
          <a:bodyPr wrap="square" rtlCol="0">
            <a:spAutoFit/>
          </a:bodyPr>
          <a:lstStyle/>
          <a:p>
            <a:r>
              <a:rPr lang="ru-RU" dirty="0" smtClean="0">
                <a:solidFill>
                  <a:schemeClr val="bg1"/>
                </a:solidFill>
              </a:rPr>
              <a:t>Биомониторинг является </a:t>
            </a:r>
            <a:r>
              <a:rPr lang="ru-RU" dirty="0">
                <a:solidFill>
                  <a:schemeClr val="bg1"/>
                </a:solidFill>
              </a:rPr>
              <a:t>неотъемлемой частью управления рисками здоровью человека от воздействия </a:t>
            </a:r>
            <a:r>
              <a:rPr lang="ru-RU" dirty="0" smtClean="0">
                <a:solidFill>
                  <a:schemeClr val="bg1"/>
                </a:solidFill>
              </a:rPr>
              <a:t>загрязнителей, </a:t>
            </a:r>
            <a:r>
              <a:rPr lang="ru-RU" dirty="0">
                <a:solidFill>
                  <a:schemeClr val="bg1"/>
                </a:solidFill>
              </a:rPr>
              <a:t>включая возможность анализировать риски и преимущества для </a:t>
            </a:r>
            <a:r>
              <a:rPr lang="ru-RU" dirty="0" smtClean="0">
                <a:solidFill>
                  <a:schemeClr val="bg1"/>
                </a:solidFill>
              </a:rPr>
              <a:t>населения, питающегося традиционной едой.  Биомониторинг, на </a:t>
            </a:r>
            <a:r>
              <a:rPr lang="ru-RU" dirty="0">
                <a:solidFill>
                  <a:schemeClr val="bg1"/>
                </a:solidFill>
              </a:rPr>
              <a:t>данный момент </a:t>
            </a:r>
            <a:r>
              <a:rPr lang="ru-RU" dirty="0" err="1" smtClean="0">
                <a:solidFill>
                  <a:schemeClr val="bg1"/>
                </a:solidFill>
              </a:rPr>
              <a:t>применяется</a:t>
            </a:r>
            <a:r>
              <a:rPr lang="ru-RU" dirty="0" err="1" smtClean="0">
                <a:solidFill>
                  <a:schemeClr val="bg1"/>
                </a:solidFill>
              </a:rPr>
              <a:t>в</a:t>
            </a:r>
            <a:r>
              <a:rPr lang="ru-RU" dirty="0" smtClean="0">
                <a:solidFill>
                  <a:schemeClr val="bg1"/>
                </a:solidFill>
              </a:rPr>
              <a:t> </a:t>
            </a:r>
            <a:r>
              <a:rPr lang="ru-RU" dirty="0">
                <a:solidFill>
                  <a:schemeClr val="bg1"/>
                </a:solidFill>
              </a:rPr>
              <a:t>8 Арктических странах.  </a:t>
            </a:r>
          </a:p>
        </p:txBody>
      </p:sp>
    </p:spTree>
    <p:extLst>
      <p:ext uri="{BB962C8B-B14F-4D97-AF65-F5344CB8AC3E}">
        <p14:creationId xmlns:p14="http://schemas.microsoft.com/office/powerpoint/2010/main" val="1669093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615702" y="360504"/>
            <a:ext cx="4602323" cy="6218114"/>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4074409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748203" y="68364"/>
            <a:ext cx="6800911" cy="6694977"/>
          </a:xfrm>
          <a:prstGeom prst="rect">
            <a:avLst/>
          </a:prstGeom>
          <a:scene3d>
            <a:camera prst="orthographicFront"/>
            <a:lightRig rig="threePt" dir="t"/>
          </a:scene3d>
          <a:sp3d>
            <a:bevelT w="165100"/>
          </a:sp3d>
        </p:spPr>
      </p:pic>
      <p:sp>
        <p:nvSpPr>
          <p:cNvPr id="3" name="TekstSylinder 2"/>
          <p:cNvSpPr txBox="1"/>
          <p:nvPr/>
        </p:nvSpPr>
        <p:spPr>
          <a:xfrm>
            <a:off x="9780608" y="173620"/>
            <a:ext cx="2173159" cy="2062103"/>
          </a:xfrm>
          <a:prstGeom prst="rect">
            <a:avLst/>
          </a:prstGeom>
          <a:noFill/>
        </p:spPr>
        <p:txBody>
          <a:bodyPr wrap="none" rtlCol="0">
            <a:spAutoFit/>
          </a:bodyPr>
          <a:lstStyle/>
          <a:p>
            <a:pPr algn="ctr"/>
            <a:r>
              <a:rPr lang="nb-NO" sz="3200" b="1" dirty="0">
                <a:solidFill>
                  <a:schemeClr val="bg1"/>
                </a:solidFill>
              </a:rPr>
              <a:t>AMAP</a:t>
            </a:r>
          </a:p>
          <a:p>
            <a:pPr algn="ctr"/>
            <a:r>
              <a:rPr lang="nb-NO" sz="3200" b="1" dirty="0">
                <a:solidFill>
                  <a:schemeClr val="bg1"/>
                </a:solidFill>
              </a:rPr>
              <a:t> </a:t>
            </a:r>
            <a:r>
              <a:rPr lang="nb-NO" sz="3200" b="1" dirty="0" err="1">
                <a:solidFill>
                  <a:schemeClr val="bg1"/>
                </a:solidFill>
              </a:rPr>
              <a:t>ongoing</a:t>
            </a:r>
            <a:endParaRPr lang="nb-NO" sz="3200" b="1" dirty="0">
              <a:solidFill>
                <a:schemeClr val="bg1"/>
              </a:solidFill>
            </a:endParaRPr>
          </a:p>
          <a:p>
            <a:pPr algn="ctr"/>
            <a:r>
              <a:rPr lang="nb-NO" sz="3200" b="1" dirty="0" err="1">
                <a:solidFill>
                  <a:schemeClr val="bg1"/>
                </a:solidFill>
              </a:rPr>
              <a:t>biological</a:t>
            </a:r>
            <a:endParaRPr lang="nb-NO" sz="3200" b="1" dirty="0">
              <a:solidFill>
                <a:schemeClr val="bg1"/>
              </a:solidFill>
            </a:endParaRPr>
          </a:p>
          <a:p>
            <a:pPr algn="ctr"/>
            <a:r>
              <a:rPr lang="nb-NO" sz="3200" b="1" dirty="0">
                <a:solidFill>
                  <a:schemeClr val="bg1"/>
                </a:solidFill>
              </a:rPr>
              <a:t> </a:t>
            </a:r>
            <a:r>
              <a:rPr lang="nb-NO" sz="3200" b="1" dirty="0" err="1">
                <a:solidFill>
                  <a:schemeClr val="bg1"/>
                </a:solidFill>
              </a:rPr>
              <a:t>monitoring</a:t>
            </a:r>
            <a:endParaRPr lang="nb-NO" sz="3200" b="1" dirty="0">
              <a:solidFill>
                <a:schemeClr val="bg1"/>
              </a:solidFill>
            </a:endParaRPr>
          </a:p>
        </p:txBody>
      </p:sp>
    </p:spTree>
    <p:extLst>
      <p:ext uri="{BB962C8B-B14F-4D97-AF65-F5344CB8AC3E}">
        <p14:creationId xmlns:p14="http://schemas.microsoft.com/office/powerpoint/2010/main" val="260924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968539" y="316918"/>
            <a:ext cx="7906159" cy="6309589"/>
          </a:xfrm>
          <a:prstGeom prst="rect">
            <a:avLst/>
          </a:prstGeom>
          <a:scene3d>
            <a:camera prst="orthographicFront"/>
            <a:lightRig rig="threePt" dir="t"/>
          </a:scene3d>
          <a:sp3d>
            <a:bevelT w="165100"/>
          </a:sp3d>
        </p:spPr>
      </p:pic>
      <p:sp>
        <p:nvSpPr>
          <p:cNvPr id="3" name="TekstSylinder 2"/>
          <p:cNvSpPr txBox="1"/>
          <p:nvPr/>
        </p:nvSpPr>
        <p:spPr>
          <a:xfrm>
            <a:off x="10324619" y="5787922"/>
            <a:ext cx="1551006" cy="954107"/>
          </a:xfrm>
          <a:prstGeom prst="rect">
            <a:avLst/>
          </a:prstGeom>
          <a:noFill/>
        </p:spPr>
        <p:txBody>
          <a:bodyPr wrap="square" rtlCol="0">
            <a:spAutoFit/>
          </a:bodyPr>
          <a:lstStyle/>
          <a:p>
            <a:pPr algn="ctr"/>
            <a:r>
              <a:rPr lang="nb-NO" sz="2800" b="1" dirty="0">
                <a:solidFill>
                  <a:schemeClr val="bg1"/>
                </a:solidFill>
              </a:rPr>
              <a:t>AMAP 2015</a:t>
            </a:r>
          </a:p>
        </p:txBody>
      </p:sp>
    </p:spTree>
    <p:extLst>
      <p:ext uri="{BB962C8B-B14F-4D97-AF65-F5344CB8AC3E}">
        <p14:creationId xmlns:p14="http://schemas.microsoft.com/office/powerpoint/2010/main" val="4219187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60" y="1342662"/>
            <a:ext cx="7626697" cy="5081287"/>
          </a:xfrm>
          <a:prstGeom prst="rect">
            <a:avLst/>
          </a:prstGeom>
        </p:spPr>
      </p:pic>
      <p:sp>
        <p:nvSpPr>
          <p:cNvPr id="3" name="TekstSylinder 2"/>
          <p:cNvSpPr txBox="1"/>
          <p:nvPr/>
        </p:nvSpPr>
        <p:spPr>
          <a:xfrm>
            <a:off x="5094388" y="1224022"/>
            <a:ext cx="6667916" cy="3970318"/>
          </a:xfrm>
          <a:prstGeom prst="rect">
            <a:avLst/>
          </a:prstGeom>
          <a:noFill/>
        </p:spPr>
        <p:txBody>
          <a:bodyPr wrap="none" rtlCol="0">
            <a:spAutoFit/>
          </a:bodyPr>
          <a:lstStyle/>
          <a:p>
            <a:pPr algn="ctr"/>
            <a:r>
              <a:rPr lang="nb-NO" sz="3600" dirty="0" err="1">
                <a:solidFill>
                  <a:schemeClr val="bg1"/>
                </a:solidFill>
              </a:rPr>
              <a:t>ppb</a:t>
            </a:r>
            <a:r>
              <a:rPr lang="nb-NO" sz="3600" dirty="0">
                <a:solidFill>
                  <a:schemeClr val="bg1"/>
                </a:solidFill>
              </a:rPr>
              <a:t> = µg/L</a:t>
            </a:r>
          </a:p>
          <a:p>
            <a:pPr algn="ctr"/>
            <a:endParaRPr lang="nb-NO" sz="3600" dirty="0">
              <a:solidFill>
                <a:schemeClr val="bg1"/>
              </a:solidFill>
            </a:endParaRPr>
          </a:p>
          <a:p>
            <a:pPr algn="ctr"/>
            <a:endParaRPr lang="nb-NO" sz="3600" dirty="0">
              <a:solidFill>
                <a:schemeClr val="bg1"/>
              </a:solidFill>
            </a:endParaRPr>
          </a:p>
          <a:p>
            <a:pPr algn="ctr"/>
            <a:endParaRPr lang="nb-NO" sz="3600" dirty="0">
              <a:solidFill>
                <a:schemeClr val="bg1"/>
              </a:solidFill>
            </a:endParaRPr>
          </a:p>
          <a:p>
            <a:pPr algn="ctr"/>
            <a:r>
              <a:rPr lang="nb-NO" sz="3600" dirty="0" err="1">
                <a:solidFill>
                  <a:schemeClr val="bg1"/>
                </a:solidFill>
              </a:rPr>
              <a:t>ppt</a:t>
            </a:r>
            <a:r>
              <a:rPr lang="nb-NO" sz="3600" dirty="0">
                <a:solidFill>
                  <a:schemeClr val="bg1"/>
                </a:solidFill>
              </a:rPr>
              <a:t> = ng/L</a:t>
            </a:r>
          </a:p>
          <a:p>
            <a:pPr algn="ctr"/>
            <a:endParaRPr lang="nb-NO" sz="3600" dirty="0">
              <a:solidFill>
                <a:schemeClr val="bg1"/>
              </a:solidFill>
            </a:endParaRPr>
          </a:p>
          <a:p>
            <a:pPr algn="ctr"/>
            <a:r>
              <a:rPr lang="nb-NO" sz="3600" dirty="0">
                <a:solidFill>
                  <a:schemeClr val="bg1"/>
                </a:solidFill>
              </a:rPr>
              <a:t>~ 4cm </a:t>
            </a:r>
            <a:r>
              <a:rPr lang="nb-NO" sz="3600" dirty="0" err="1">
                <a:solidFill>
                  <a:schemeClr val="bg1"/>
                </a:solidFill>
              </a:rPr>
              <a:t>out</a:t>
            </a:r>
            <a:r>
              <a:rPr lang="nb-NO" sz="3600" dirty="0">
                <a:solidFill>
                  <a:schemeClr val="bg1"/>
                </a:solidFill>
              </a:rPr>
              <a:t> </a:t>
            </a:r>
            <a:r>
              <a:rPr lang="nb-NO" sz="3600" dirty="0" err="1">
                <a:solidFill>
                  <a:schemeClr val="bg1"/>
                </a:solidFill>
              </a:rPr>
              <a:t>of</a:t>
            </a:r>
            <a:r>
              <a:rPr lang="nb-NO" sz="3600" dirty="0">
                <a:solidFill>
                  <a:schemeClr val="bg1"/>
                </a:solidFill>
              </a:rPr>
              <a:t> </a:t>
            </a:r>
            <a:r>
              <a:rPr lang="nb-NO" sz="3600" dirty="0" err="1">
                <a:solidFill>
                  <a:schemeClr val="bg1"/>
                </a:solidFill>
              </a:rPr>
              <a:t>the</a:t>
            </a:r>
            <a:r>
              <a:rPr lang="nb-NO" sz="3600" dirty="0">
                <a:solidFill>
                  <a:schemeClr val="bg1"/>
                </a:solidFill>
              </a:rPr>
              <a:t> </a:t>
            </a:r>
            <a:r>
              <a:rPr lang="nb-NO" sz="3600" dirty="0" err="1">
                <a:solidFill>
                  <a:schemeClr val="bg1"/>
                </a:solidFill>
              </a:rPr>
              <a:t>distance</a:t>
            </a:r>
            <a:r>
              <a:rPr lang="nb-NO" sz="3600" dirty="0">
                <a:solidFill>
                  <a:schemeClr val="bg1"/>
                </a:solidFill>
              </a:rPr>
              <a:t> to Moon</a:t>
            </a:r>
          </a:p>
        </p:txBody>
      </p:sp>
    </p:spTree>
    <p:extLst>
      <p:ext uri="{BB962C8B-B14F-4D97-AF65-F5344CB8AC3E}">
        <p14:creationId xmlns:p14="http://schemas.microsoft.com/office/powerpoint/2010/main" val="2563586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180" y="208343"/>
            <a:ext cx="4872455" cy="6302415"/>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2592848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336" y="375444"/>
            <a:ext cx="8841489" cy="5979057"/>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1171856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937" y="1440440"/>
            <a:ext cx="10877850" cy="3421162"/>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30103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ktangel 1"/>
          <p:cNvSpPr/>
          <p:nvPr/>
        </p:nvSpPr>
        <p:spPr>
          <a:xfrm>
            <a:off x="1059138" y="453340"/>
            <a:ext cx="3794180" cy="830997"/>
          </a:xfrm>
          <a:prstGeom prst="rect">
            <a:avLst/>
          </a:prstGeom>
        </p:spPr>
        <p:txBody>
          <a:bodyPr wrap="none">
            <a:spAutoFit/>
          </a:bodyPr>
          <a:lstStyle/>
          <a:p>
            <a:pPr algn="ctr"/>
            <a:r>
              <a:rPr lang="nb-NO" sz="2400" b="1" dirty="0">
                <a:solidFill>
                  <a:schemeClr val="bg1"/>
                </a:solidFill>
              </a:rPr>
              <a:t>Dmitri </a:t>
            </a:r>
            <a:r>
              <a:rPr lang="nb-NO" sz="2400" b="1" dirty="0" err="1">
                <a:solidFill>
                  <a:schemeClr val="bg1"/>
                </a:solidFill>
              </a:rPr>
              <a:t>Ivanovich</a:t>
            </a:r>
            <a:r>
              <a:rPr lang="nb-NO" sz="2400" b="1" dirty="0">
                <a:solidFill>
                  <a:schemeClr val="bg1"/>
                </a:solidFill>
              </a:rPr>
              <a:t> </a:t>
            </a:r>
            <a:r>
              <a:rPr lang="nb-NO" sz="2400" b="1" dirty="0" err="1">
                <a:solidFill>
                  <a:schemeClr val="bg1"/>
                </a:solidFill>
              </a:rPr>
              <a:t>Mendeleev</a:t>
            </a:r>
            <a:endParaRPr lang="nb-NO" sz="2400" b="1" dirty="0">
              <a:solidFill>
                <a:schemeClr val="bg1"/>
              </a:solidFill>
            </a:endParaRPr>
          </a:p>
          <a:p>
            <a:pPr algn="ctr"/>
            <a:r>
              <a:rPr lang="nb-NO" sz="2400" b="1" dirty="0">
                <a:solidFill>
                  <a:schemeClr val="bg1"/>
                </a:solidFill>
              </a:rPr>
              <a:t>1834-1907</a:t>
            </a:r>
            <a:endParaRPr lang="nb-NO" sz="2400" dirty="0">
              <a:solidFill>
                <a:schemeClr val="bg1"/>
              </a:solidFill>
            </a:endParaRPr>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138" y="1495566"/>
            <a:ext cx="4091496" cy="4427127"/>
          </a:xfrm>
          <a:prstGeom prst="rect">
            <a:avLst/>
          </a:prstGeom>
          <a:scene3d>
            <a:camera prst="orthographicFront"/>
            <a:lightRig rig="threePt" dir="t"/>
          </a:scene3d>
          <a:sp3d>
            <a:bevelT w="165100"/>
          </a:sp3d>
        </p:spPr>
      </p:pic>
      <p:pic>
        <p:nvPicPr>
          <p:cNvPr id="6" name="Bilde 5"/>
          <p:cNvPicPr>
            <a:picLocks noChangeAspect="1"/>
          </p:cNvPicPr>
          <p:nvPr/>
        </p:nvPicPr>
        <p:blipFill>
          <a:blip r:embed="rId3"/>
          <a:stretch>
            <a:fillRect/>
          </a:stretch>
        </p:blipFill>
        <p:spPr>
          <a:xfrm>
            <a:off x="6882688" y="1284337"/>
            <a:ext cx="4286250" cy="4762500"/>
          </a:xfrm>
          <a:prstGeom prst="rect">
            <a:avLst/>
          </a:prstGeom>
          <a:scene3d>
            <a:camera prst="orthographicFront"/>
            <a:lightRig rig="threePt" dir="t"/>
          </a:scene3d>
          <a:sp3d>
            <a:bevelT w="165100"/>
          </a:sp3d>
        </p:spPr>
      </p:pic>
      <p:sp>
        <p:nvSpPr>
          <p:cNvPr id="7" name="TekstSylinder 6"/>
          <p:cNvSpPr txBox="1"/>
          <p:nvPr/>
        </p:nvSpPr>
        <p:spPr>
          <a:xfrm>
            <a:off x="6680202" y="453340"/>
            <a:ext cx="4691221" cy="461665"/>
          </a:xfrm>
          <a:prstGeom prst="rect">
            <a:avLst/>
          </a:prstGeom>
          <a:noFill/>
        </p:spPr>
        <p:txBody>
          <a:bodyPr wrap="none" rtlCol="0">
            <a:spAutoFit/>
          </a:bodyPr>
          <a:lstStyle/>
          <a:p>
            <a:r>
              <a:rPr lang="nb-NO" sz="2400" b="1" dirty="0" err="1">
                <a:solidFill>
                  <a:schemeClr val="bg1"/>
                </a:solidFill>
              </a:rPr>
              <a:t>Mendeleev’s</a:t>
            </a:r>
            <a:r>
              <a:rPr lang="nb-NO" sz="2400" b="1" dirty="0">
                <a:solidFill>
                  <a:schemeClr val="bg1"/>
                </a:solidFill>
              </a:rPr>
              <a:t> </a:t>
            </a:r>
            <a:r>
              <a:rPr lang="nb-NO" sz="2400" b="1" dirty="0" err="1">
                <a:solidFill>
                  <a:schemeClr val="bg1"/>
                </a:solidFill>
              </a:rPr>
              <a:t>Periodic</a:t>
            </a:r>
            <a:r>
              <a:rPr lang="nb-NO" sz="2400" b="1" dirty="0">
                <a:solidFill>
                  <a:schemeClr val="bg1"/>
                </a:solidFill>
              </a:rPr>
              <a:t> </a:t>
            </a:r>
            <a:r>
              <a:rPr lang="nb-NO" sz="2400" b="1" dirty="0" err="1">
                <a:solidFill>
                  <a:schemeClr val="bg1"/>
                </a:solidFill>
              </a:rPr>
              <a:t>Table</a:t>
            </a:r>
            <a:r>
              <a:rPr lang="nb-NO" sz="2400" b="1" dirty="0">
                <a:solidFill>
                  <a:schemeClr val="bg1"/>
                </a:solidFill>
              </a:rPr>
              <a:t> </a:t>
            </a:r>
            <a:r>
              <a:rPr lang="nb-NO" sz="2400" b="1" dirty="0" err="1">
                <a:solidFill>
                  <a:schemeClr val="bg1"/>
                </a:solidFill>
              </a:rPr>
              <a:t>of</a:t>
            </a:r>
            <a:r>
              <a:rPr lang="nb-NO" sz="2400" b="1" dirty="0">
                <a:solidFill>
                  <a:schemeClr val="bg1"/>
                </a:solidFill>
              </a:rPr>
              <a:t> 1869</a:t>
            </a:r>
          </a:p>
        </p:txBody>
      </p:sp>
    </p:spTree>
    <p:extLst>
      <p:ext uri="{BB962C8B-B14F-4D97-AF65-F5344CB8AC3E}">
        <p14:creationId xmlns:p14="http://schemas.microsoft.com/office/powerpoint/2010/main" val="2928278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1982697" y="1393215"/>
            <a:ext cx="8367713" cy="5150497"/>
          </a:xfrm>
          <a:prstGeom prst="rect">
            <a:avLst/>
          </a:prstGeom>
          <a:scene3d>
            <a:camera prst="orthographicFront"/>
            <a:lightRig rig="threePt" dir="t"/>
          </a:scene3d>
          <a:sp3d>
            <a:bevelT w="165100"/>
          </a:sp3d>
        </p:spPr>
      </p:pic>
      <p:pic>
        <p:nvPicPr>
          <p:cNvPr id="6" name="Bilde 5"/>
          <p:cNvPicPr>
            <a:picLocks noChangeAspect="1"/>
          </p:cNvPicPr>
          <p:nvPr/>
        </p:nvPicPr>
        <p:blipFill>
          <a:blip r:embed="rId3"/>
          <a:stretch>
            <a:fillRect/>
          </a:stretch>
        </p:blipFill>
        <p:spPr>
          <a:xfrm>
            <a:off x="7415529" y="121625"/>
            <a:ext cx="3638293" cy="918154"/>
          </a:xfrm>
          <a:prstGeom prst="rect">
            <a:avLst/>
          </a:prstGeom>
          <a:scene3d>
            <a:camera prst="orthographicFront"/>
            <a:lightRig rig="threePt" dir="t"/>
          </a:scene3d>
          <a:sp3d>
            <a:bevelT w="165100"/>
          </a:sp3d>
        </p:spPr>
      </p:pic>
      <p:pic>
        <p:nvPicPr>
          <p:cNvPr id="7" name="Bilde 6"/>
          <p:cNvPicPr>
            <a:picLocks noChangeAspect="1"/>
          </p:cNvPicPr>
          <p:nvPr/>
        </p:nvPicPr>
        <p:blipFill>
          <a:blip r:embed="rId4"/>
          <a:stretch>
            <a:fillRect/>
          </a:stretch>
        </p:blipFill>
        <p:spPr>
          <a:xfrm>
            <a:off x="1213078" y="182529"/>
            <a:ext cx="5648325" cy="857250"/>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25933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Bilde 1" descr="Precau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6217" y="554547"/>
            <a:ext cx="7547799" cy="552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6076314"/>
            <a:ext cx="10168128" cy="646331"/>
          </a:xfrm>
          <a:prstGeom prst="rect">
            <a:avLst/>
          </a:prstGeom>
          <a:noFill/>
        </p:spPr>
        <p:txBody>
          <a:bodyPr wrap="square" rtlCol="0">
            <a:spAutoFit/>
          </a:bodyPr>
          <a:lstStyle/>
          <a:p>
            <a:r>
              <a:rPr lang="ru-RU" dirty="0">
                <a:solidFill>
                  <a:schemeClr val="bg1"/>
                </a:solidFill>
              </a:rPr>
              <a:t>Предупреждающий принцип: защитить здоровье населения, окружающую среду и будущее наших детей</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ktangel 1"/>
          <p:cNvSpPr>
            <a:spLocks noChangeArrowheads="1"/>
          </p:cNvSpPr>
          <p:nvPr/>
        </p:nvSpPr>
        <p:spPr bwMode="auto">
          <a:xfrm>
            <a:off x="2780778" y="2781300"/>
            <a:ext cx="662833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ru-RU" sz="2400" dirty="0">
                <a:solidFill>
                  <a:schemeClr val="bg1"/>
                </a:solidFill>
              </a:rPr>
              <a:t>Принцип предосторожности или предупредительный подход гласят, что если какое-либо действие или политика предполагают риск причинения вреда населению или окружающей среде, при отсутствии научного консенсуса в отношении того, что действие или политика являются вредными, бремя доказывания того, что это не так Вред падает на тех, кто принимает меры.</a:t>
            </a:r>
            <a:endParaRPr lang="ru-RU" sz="2400" dirty="0">
              <a:solidFill>
                <a:schemeClr val="bg1"/>
              </a:solidFill>
            </a:endParaRPr>
          </a:p>
        </p:txBody>
      </p:sp>
      <p:pic>
        <p:nvPicPr>
          <p:cNvPr id="79876" name="Picture 2" descr="http://www.climatereview.net/Movie%20Screenshots/High%20Res/Precautionary%20Princi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404814"/>
            <a:ext cx="33845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descr="http://www.buildinggreen.com/cgi-bin/scale.cgi?width=250&amp;src=/articles/images/1909/i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15888"/>
            <a:ext cx="2381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32" y="1085851"/>
            <a:ext cx="11505232" cy="429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677" y="329184"/>
            <a:ext cx="10087725" cy="538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926" y="5986845"/>
            <a:ext cx="44672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1104" y="6391136"/>
            <a:ext cx="11740896" cy="369332"/>
          </a:xfrm>
          <a:prstGeom prst="rect">
            <a:avLst/>
          </a:prstGeom>
          <a:noFill/>
        </p:spPr>
        <p:txBody>
          <a:bodyPr wrap="square" rtlCol="0">
            <a:spAutoFit/>
          </a:bodyPr>
          <a:lstStyle/>
          <a:p>
            <a:r>
              <a:rPr lang="ru-RU" dirty="0">
                <a:solidFill>
                  <a:schemeClr val="bg1"/>
                </a:solidFill>
              </a:rPr>
              <a:t>Оценка риска заявлена быть научным этапом в процессе анализа рисков.</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Bilde 1" descr="1126641-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8704" y="345950"/>
            <a:ext cx="4182941" cy="61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5974080"/>
            <a:ext cx="3755136" cy="646331"/>
          </a:xfrm>
          <a:prstGeom prst="rect">
            <a:avLst/>
          </a:prstGeom>
          <a:noFill/>
        </p:spPr>
        <p:txBody>
          <a:bodyPr wrap="square" rtlCol="0">
            <a:spAutoFit/>
          </a:bodyPr>
          <a:lstStyle/>
          <a:p>
            <a:r>
              <a:rPr lang="ru-RU" dirty="0">
                <a:solidFill>
                  <a:schemeClr val="bg1"/>
                </a:solidFill>
              </a:rPr>
              <a:t>Основы санитарного состояния окружающей среды</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88913"/>
            <a:ext cx="77089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094" y="3883152"/>
            <a:ext cx="2511523"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9872" y="6022848"/>
            <a:ext cx="3633216" cy="369332"/>
          </a:xfrm>
          <a:prstGeom prst="rect">
            <a:avLst/>
          </a:prstGeom>
          <a:noFill/>
        </p:spPr>
        <p:txBody>
          <a:bodyPr wrap="square" rtlCol="0">
            <a:spAutoFit/>
          </a:bodyPr>
          <a:lstStyle/>
          <a:p>
            <a:r>
              <a:rPr lang="ru-RU" dirty="0">
                <a:solidFill>
                  <a:schemeClr val="bg1"/>
                </a:solidFill>
              </a:rPr>
              <a:t>Оценка риска</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www.safefoods.nl/Training/Pictures/Introduction%20to%20SAFE%20FOODS/Risk%20analysis%20actors%20small%20(600-1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324" y="1449706"/>
            <a:ext cx="10775720" cy="330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1" descr="World Health Organization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13" y="214314"/>
            <a:ext cx="7048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World Health Org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939" y="142875"/>
            <a:ext cx="41433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ktangel 5"/>
          <p:cNvSpPr>
            <a:spLocks noChangeArrowheads="1"/>
          </p:cNvSpPr>
          <p:nvPr/>
        </p:nvSpPr>
        <p:spPr bwMode="auto">
          <a:xfrm>
            <a:off x="2095501" y="1428751"/>
            <a:ext cx="8215313" cy="456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chemeClr val="bg1"/>
                </a:solidFill>
                <a:latin typeface="Comic Sans MS" panose="030F0702030302020204" pitchFamily="66" charset="0"/>
              </a:rPr>
              <a:t>WHO definition of Health</a:t>
            </a:r>
            <a:r>
              <a:rPr lang="en-US" altLang="en-US" sz="2800" dirty="0">
                <a:solidFill>
                  <a:schemeClr val="bg1"/>
                </a:solidFill>
                <a:latin typeface="Comic Sans MS" panose="030F0702030302020204" pitchFamily="66" charset="0"/>
              </a:rPr>
              <a:t> </a:t>
            </a:r>
          </a:p>
          <a:p>
            <a:pPr eaLnBrk="1" hangingPunct="1">
              <a:spcBef>
                <a:spcPct val="0"/>
              </a:spcBef>
              <a:buFontTx/>
              <a:buNone/>
            </a:pPr>
            <a:endParaRPr lang="en-US" altLang="en-US" sz="2400" dirty="0">
              <a:solidFill>
                <a:schemeClr val="bg1"/>
              </a:solidFill>
              <a:latin typeface="Comic Sans MS" panose="030F0702030302020204" pitchFamily="66" charset="0"/>
            </a:endParaRPr>
          </a:p>
          <a:p>
            <a:pPr>
              <a:buNone/>
            </a:pPr>
            <a:r>
              <a:rPr lang="ru-RU" sz="2400" dirty="0">
                <a:solidFill>
                  <a:schemeClr val="bg1"/>
                </a:solidFill>
              </a:rPr>
              <a:t>Здоровье есть состояние полного физического, ментального и социального благополучия, не исключая наличие заболевания или физического недостатка.</a:t>
            </a:r>
          </a:p>
          <a:p>
            <a:pPr eaLnBrk="1" hangingPunct="1">
              <a:spcBef>
                <a:spcPct val="0"/>
              </a:spcBef>
              <a:buFontTx/>
              <a:buNone/>
            </a:pPr>
            <a:endParaRPr lang="en-US" altLang="en-US" sz="1800" dirty="0">
              <a:solidFill>
                <a:schemeClr val="bg1"/>
              </a:solidFill>
              <a:latin typeface="Comic Sans MS" panose="030F0702030302020204" pitchFamily="66" charset="0"/>
            </a:endParaRPr>
          </a:p>
          <a:p>
            <a:pPr eaLnBrk="1" hangingPunct="1">
              <a:spcBef>
                <a:spcPct val="0"/>
              </a:spcBef>
              <a:buFontTx/>
              <a:buNone/>
            </a:pPr>
            <a:r>
              <a:rPr lang="en-US" altLang="en-US" sz="1800" dirty="0">
                <a:solidFill>
                  <a:schemeClr val="bg1"/>
                </a:solidFill>
                <a:latin typeface="Comic Sans MS" panose="030F0702030302020204" pitchFamily="66" charset="0"/>
              </a:rPr>
              <a:t>The correct bibliographic citation for the definition is:</a:t>
            </a:r>
          </a:p>
          <a:p>
            <a:pPr eaLnBrk="1" hangingPunct="1">
              <a:spcBef>
                <a:spcPct val="0"/>
              </a:spcBef>
              <a:buFontTx/>
              <a:buNone/>
            </a:pPr>
            <a:r>
              <a:rPr lang="en-US" altLang="en-US" sz="1800" dirty="0">
                <a:solidFill>
                  <a:schemeClr val="bg1"/>
                </a:solidFill>
                <a:latin typeface="Comic Sans MS" panose="030F0702030302020204" pitchFamily="66" charset="0"/>
              </a:rPr>
              <a:t>Preamble to the Constitution of the World Health Organization as adopted by the International Health Conference, New York, 19-22 June, 1946; signed on 22 July 1946 by the representatives of 61 States (Official Records of the World Health Organization, no. 2, p. 100) and entered into force on 7 April 1948.</a:t>
            </a:r>
          </a:p>
          <a:p>
            <a:pPr eaLnBrk="1" hangingPunct="1">
              <a:spcBef>
                <a:spcPct val="0"/>
              </a:spcBef>
              <a:buFontTx/>
              <a:buNone/>
            </a:pPr>
            <a:endParaRPr lang="en-US" altLang="en-US" sz="1800" dirty="0">
              <a:solidFill>
                <a:schemeClr val="bg1"/>
              </a:solidFill>
              <a:latin typeface="Comic Sans MS" panose="030F0702030302020204" pitchFamily="66" charset="0"/>
            </a:endParaRPr>
          </a:p>
          <a:p>
            <a:pPr eaLnBrk="1" hangingPunct="1">
              <a:spcBef>
                <a:spcPct val="0"/>
              </a:spcBef>
              <a:buFontTx/>
              <a:buNone/>
            </a:pPr>
            <a:r>
              <a:rPr lang="ru-RU" altLang="en-US" sz="1800" dirty="0" smtClean="0">
                <a:solidFill>
                  <a:schemeClr val="bg1"/>
                </a:solidFill>
                <a:latin typeface="Comic Sans MS" panose="030F0702030302020204" pitchFamily="66" charset="0"/>
              </a:rPr>
              <a:t>Определение неизменно с 1948 года</a:t>
            </a:r>
            <a:endParaRPr lang="en-US" altLang="en-US" sz="1800" dirty="0">
              <a:solidFill>
                <a:schemeClr val="bg1"/>
              </a:solidFill>
              <a:latin typeface="Comic Sans MS" panose="030F0702030302020204" pitchFamily="66" charset="0"/>
            </a:endParaRPr>
          </a:p>
        </p:txBody>
      </p:sp>
      <p:pic>
        <p:nvPicPr>
          <p:cNvPr id="7173" name="Picture 6" descr="http://t0.gstatic.com/images?q=tbn:HVBcshQZMENkuM:http://i.ehow.com/images/GlobalPhoto/Articles/5040813/205470-main_Full.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9189" y="5214939"/>
            <a:ext cx="14430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ekstSylinder 2"/>
          <p:cNvSpPr txBox="1">
            <a:spLocks noChangeArrowheads="1"/>
          </p:cNvSpPr>
          <p:nvPr/>
        </p:nvSpPr>
        <p:spPr bwMode="auto">
          <a:xfrm>
            <a:off x="2541613" y="357189"/>
            <a:ext cx="7250062" cy="179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ru-RU" sz="2800" dirty="0">
                <a:solidFill>
                  <a:schemeClr val="bg1"/>
                </a:solidFill>
              </a:rPr>
              <a:t>Определение среды обитания </a:t>
            </a:r>
            <a:r>
              <a:rPr lang="ru-RU" sz="2800" dirty="0" smtClean="0">
                <a:solidFill>
                  <a:schemeClr val="bg1"/>
                </a:solidFill>
              </a:rPr>
              <a:t>человека</a:t>
            </a:r>
            <a:r>
              <a:rPr lang="nb-NO" altLang="en-US" sz="2800" b="1" dirty="0" smtClean="0">
                <a:solidFill>
                  <a:schemeClr val="bg1"/>
                </a:solidFill>
                <a:latin typeface="Arial" panose="020B0604020202020204" pitchFamily="34" charset="0"/>
              </a:rPr>
              <a:t>:</a:t>
            </a:r>
            <a:endParaRPr lang="nb-NO" altLang="en-US" sz="2800" b="1" dirty="0">
              <a:solidFill>
                <a:schemeClr val="bg1"/>
              </a:solidFill>
              <a:latin typeface="Arial" panose="020B0604020202020204" pitchFamily="34" charset="0"/>
            </a:endParaRPr>
          </a:p>
          <a:p>
            <a:pPr algn="ctr" eaLnBrk="1" hangingPunct="1">
              <a:spcBef>
                <a:spcPct val="0"/>
              </a:spcBef>
              <a:buFontTx/>
              <a:buNone/>
            </a:pPr>
            <a:r>
              <a:rPr lang="nb-NO" altLang="en-US" sz="1800" b="1" dirty="0">
                <a:solidFill>
                  <a:schemeClr val="bg1"/>
                </a:solidFill>
                <a:latin typeface="Arial" panose="020B0604020202020204" pitchFamily="34" charset="0"/>
              </a:rPr>
              <a:t>(Last 1995)</a:t>
            </a:r>
          </a:p>
          <a:p>
            <a:pPr algn="ctr" eaLnBrk="1" hangingPunct="1">
              <a:spcBef>
                <a:spcPct val="0"/>
              </a:spcBef>
              <a:buFontTx/>
              <a:buNone/>
            </a:pPr>
            <a:endParaRPr lang="nb-NO" altLang="en-US" sz="1800" dirty="0">
              <a:solidFill>
                <a:schemeClr val="bg1"/>
              </a:solidFill>
              <a:latin typeface="Arial" panose="020B0604020202020204" pitchFamily="34" charset="0"/>
            </a:endParaRPr>
          </a:p>
          <a:p>
            <a:pPr algn="ctr" eaLnBrk="1" hangingPunct="1">
              <a:spcBef>
                <a:spcPct val="0"/>
              </a:spcBef>
              <a:buFontTx/>
              <a:buNone/>
            </a:pPr>
            <a:endParaRPr lang="nb-NO" altLang="en-US" sz="1800" dirty="0">
              <a:solidFill>
                <a:schemeClr val="bg1"/>
              </a:solidFill>
              <a:latin typeface="Arial" panose="020B0604020202020204" pitchFamily="34" charset="0"/>
            </a:endParaRPr>
          </a:p>
          <a:p>
            <a:pPr>
              <a:buNone/>
            </a:pPr>
            <a:r>
              <a:rPr lang="ru-RU" sz="2400" dirty="0">
                <a:solidFill>
                  <a:schemeClr val="bg1"/>
                </a:solidFill>
              </a:rPr>
              <a:t>Это все, что окружает каждого отдельного человека.</a:t>
            </a:r>
            <a:endParaRPr lang="ru-RU" sz="2400" dirty="0">
              <a:solidFill>
                <a:schemeClr val="bg1"/>
              </a:solidFill>
            </a:endParaRPr>
          </a:p>
        </p:txBody>
      </p:sp>
      <p:pic>
        <p:nvPicPr>
          <p:cNvPr id="8195" name="Picture 6" descr="http://www.wondercliparts.com/holidays/environment_day/environment_day_graphics_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2214563"/>
            <a:ext cx="4500562"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061128" y="293586"/>
            <a:ext cx="10391282" cy="6248303"/>
          </a:xfrm>
          <a:prstGeom prst="rect">
            <a:avLst/>
          </a:prstGeom>
          <a:scene3d>
            <a:camera prst="orthographicFront"/>
            <a:lightRig rig="threePt" dir="t"/>
          </a:scene3d>
          <a:sp3d>
            <a:bevelT w="165100"/>
          </a:sp3d>
        </p:spPr>
      </p:pic>
    </p:spTree>
    <p:extLst>
      <p:ext uri="{BB962C8B-B14F-4D97-AF65-F5344CB8AC3E}">
        <p14:creationId xmlns:p14="http://schemas.microsoft.com/office/powerpoint/2010/main" val="3552342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1"/>
          <p:cNvSpPr>
            <a:spLocks noChangeArrowheads="1"/>
          </p:cNvSpPr>
          <p:nvPr/>
        </p:nvSpPr>
        <p:spPr bwMode="auto">
          <a:xfrm>
            <a:off x="1544892" y="0"/>
            <a:ext cx="577030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nb-NO" altLang="nb-NO" dirty="0">
                <a:latin typeface="Comic Sans MS" panose="030F0702030302020204" pitchFamily="66" charset="0"/>
              </a:rPr>
              <a:t>     </a:t>
            </a:r>
            <a:r>
              <a:rPr lang="nb-NO" altLang="nb-NO" dirty="0">
                <a:solidFill>
                  <a:schemeClr val="bg1"/>
                </a:solidFill>
                <a:latin typeface="Comic Sans MS" panose="030F0702030302020204" pitchFamily="66" charset="0"/>
              </a:rPr>
              <a:t>The </a:t>
            </a:r>
            <a:r>
              <a:rPr lang="nb-NO" altLang="nb-NO" dirty="0" err="1">
                <a:solidFill>
                  <a:schemeClr val="bg1"/>
                </a:solidFill>
                <a:latin typeface="Comic Sans MS" panose="030F0702030302020204" pitchFamily="66" charset="0"/>
              </a:rPr>
              <a:t>Exposome</a:t>
            </a:r>
            <a:endParaRPr lang="en-US" altLang="nb-NO" dirty="0">
              <a:solidFill>
                <a:schemeClr val="bg1"/>
              </a:solidFill>
              <a:latin typeface="Comic Sans MS" panose="030F0702030302020204" pitchFamily="66" charset="0"/>
            </a:endParaRPr>
          </a:p>
          <a:p>
            <a:pPr algn="just" eaLnBrk="1" hangingPunct="1">
              <a:spcBef>
                <a:spcPct val="0"/>
              </a:spcBef>
              <a:buFontTx/>
              <a:buNone/>
            </a:pPr>
            <a:endParaRPr lang="en-US" altLang="nb-NO" sz="2000" dirty="0">
              <a:solidFill>
                <a:schemeClr val="bg1"/>
              </a:solidFill>
              <a:latin typeface="Comic Sans MS" panose="030F0702030302020204" pitchFamily="66" charset="0"/>
            </a:endParaRPr>
          </a:p>
          <a:p>
            <a:pPr algn="just">
              <a:spcBef>
                <a:spcPct val="0"/>
              </a:spcBef>
              <a:buNone/>
            </a:pPr>
            <a:r>
              <a:rPr lang="ru-RU" sz="2000" dirty="0" err="1">
                <a:solidFill>
                  <a:schemeClr val="bg1"/>
                </a:solidFill>
              </a:rPr>
              <a:t>Экспозом</a:t>
            </a:r>
            <a:r>
              <a:rPr lang="ru-RU" sz="2000" dirty="0">
                <a:solidFill>
                  <a:schemeClr val="bg1"/>
                </a:solidFill>
              </a:rPr>
              <a:t> это мера всех видов воздействия на индивидуум в течение его жизни, и того как эти воздействия влияют на его здоровье. Воздействие на индивидуума начинается задолго до его рождения и включает ущерб, наносимый источниками из окружающей среды и профессии</a:t>
            </a:r>
            <a:r>
              <a:rPr lang="ru-RU" sz="2000" dirty="0" smtClean="0">
                <a:solidFill>
                  <a:schemeClr val="bg1"/>
                </a:solidFill>
              </a:rPr>
              <a:t>.</a:t>
            </a:r>
          </a:p>
          <a:p>
            <a:pPr algn="just">
              <a:spcBef>
                <a:spcPct val="0"/>
              </a:spcBef>
              <a:buNone/>
            </a:pPr>
            <a:endParaRPr lang="en-US" altLang="nb-NO" sz="2000" dirty="0">
              <a:solidFill>
                <a:schemeClr val="bg1"/>
              </a:solidFill>
              <a:latin typeface="Comic Sans MS" panose="030F0702030302020204" pitchFamily="66" charset="0"/>
            </a:endParaRPr>
          </a:p>
          <a:p>
            <a:pPr algn="just">
              <a:buNone/>
            </a:pPr>
            <a:r>
              <a:rPr lang="ru-RU" sz="2000" dirty="0">
                <a:solidFill>
                  <a:schemeClr val="bg1"/>
                </a:solidFill>
              </a:rPr>
              <a:t>Понимание того, как воздействия окружающей среды, питания, образа жизни и </a:t>
            </a:r>
            <a:r>
              <a:rPr lang="ru-RU" sz="2000" dirty="0" err="1">
                <a:solidFill>
                  <a:schemeClr val="bg1"/>
                </a:solidFill>
              </a:rPr>
              <a:t>тд</a:t>
            </a:r>
            <a:r>
              <a:rPr lang="ru-RU" sz="2000" dirty="0">
                <a:solidFill>
                  <a:schemeClr val="bg1"/>
                </a:solidFill>
              </a:rPr>
              <a:t>, взаимодействуют с нашими уникальными особенностями, такими как вклад генетики, физиологии, </a:t>
            </a:r>
            <a:r>
              <a:rPr lang="ru-RU" sz="2000" dirty="0" err="1">
                <a:solidFill>
                  <a:schemeClr val="bg1"/>
                </a:solidFill>
              </a:rPr>
              <a:t>эпигенетики</a:t>
            </a:r>
            <a:r>
              <a:rPr lang="ru-RU" sz="2000" dirty="0">
                <a:solidFill>
                  <a:schemeClr val="bg1"/>
                </a:solidFill>
              </a:rPr>
              <a:t> в наше здоровье и является тем, что мы называем </a:t>
            </a:r>
            <a:r>
              <a:rPr lang="ru-RU" sz="2000" dirty="0" err="1">
                <a:solidFill>
                  <a:schemeClr val="bg1"/>
                </a:solidFill>
              </a:rPr>
              <a:t>экзосом</a:t>
            </a:r>
            <a:r>
              <a:rPr lang="ru-RU" sz="2000" dirty="0">
                <a:solidFill>
                  <a:schemeClr val="bg1"/>
                </a:solidFill>
              </a:rPr>
              <a:t>.</a:t>
            </a:r>
          </a:p>
          <a:p>
            <a:pPr algn="just" eaLnBrk="1" hangingPunct="1">
              <a:spcBef>
                <a:spcPct val="0"/>
              </a:spcBef>
              <a:buFontTx/>
              <a:buNone/>
            </a:pPr>
            <a:endParaRPr lang="nb-NO" altLang="nb-NO" sz="2000" dirty="0">
              <a:latin typeface="Comic Sans MS" panose="030F0702030302020204" pitchFamily="66" charset="0"/>
            </a:endParaRPr>
          </a:p>
          <a:p>
            <a:pPr algn="just" eaLnBrk="1" hangingPunct="1">
              <a:spcBef>
                <a:spcPct val="0"/>
              </a:spcBef>
              <a:buFontTx/>
              <a:buNone/>
            </a:pPr>
            <a:endParaRPr lang="nb-NO" altLang="nb-NO" sz="2000" dirty="0">
              <a:latin typeface="Comic Sans MS" panose="030F0702030302020204" pitchFamily="66" charset="0"/>
            </a:endParaRPr>
          </a:p>
          <a:p>
            <a:pPr algn="just" eaLnBrk="1" hangingPunct="1">
              <a:spcBef>
                <a:spcPct val="0"/>
              </a:spcBef>
              <a:buFontTx/>
              <a:buNone/>
            </a:pPr>
            <a:endParaRPr lang="nb-NO" altLang="nb-NO" sz="2000" dirty="0">
              <a:latin typeface="Comic Sans MS" panose="030F0702030302020204" pitchFamily="66" charset="0"/>
            </a:endParaRPr>
          </a:p>
          <a:p>
            <a:pPr algn="just" eaLnBrk="1" hangingPunct="1">
              <a:spcBef>
                <a:spcPct val="0"/>
              </a:spcBef>
              <a:buFontTx/>
              <a:buNone/>
            </a:pPr>
            <a:endParaRPr lang="en-US" altLang="nb-NO" sz="2000" dirty="0">
              <a:latin typeface="Comic Sans MS" panose="030F0702030302020204" pitchFamily="66" charset="0"/>
            </a:endParaRP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07149" y="766700"/>
            <a:ext cx="3313113"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7889" y="731839"/>
            <a:ext cx="7896225"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ChangeArrowheads="1"/>
          </p:cNvSpPr>
          <p:nvPr/>
        </p:nvSpPr>
        <p:spPr bwMode="auto">
          <a:xfrm>
            <a:off x="3792539" y="6237289"/>
            <a:ext cx="4276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b-NO" sz="1600" dirty="0">
                <a:solidFill>
                  <a:schemeClr val="bg1"/>
                </a:solidFill>
                <a:latin typeface="Comic Sans MS" panose="030F0702030302020204" pitchFamily="66" charset="0"/>
              </a:rPr>
              <a:t>Wild C P Int. J. </a:t>
            </a:r>
            <a:r>
              <a:rPr lang="en-US" altLang="nb-NO" sz="1600" dirty="0" err="1">
                <a:solidFill>
                  <a:schemeClr val="bg1"/>
                </a:solidFill>
                <a:latin typeface="Comic Sans MS" panose="030F0702030302020204" pitchFamily="66" charset="0"/>
              </a:rPr>
              <a:t>Epidemiol</a:t>
            </a:r>
            <a:r>
              <a:rPr lang="en-US" altLang="nb-NO" sz="1600" dirty="0">
                <a:solidFill>
                  <a:schemeClr val="bg1"/>
                </a:solidFill>
                <a:latin typeface="Comic Sans MS" panose="030F0702030302020204" pitchFamily="66" charset="0"/>
              </a:rPr>
              <a:t>. 2012;ije.dyr236</a:t>
            </a:r>
          </a:p>
        </p:txBody>
      </p:sp>
      <p:sp>
        <p:nvSpPr>
          <p:cNvPr id="10244" name="Rectangle 3"/>
          <p:cNvSpPr>
            <a:spLocks noChangeArrowheads="1"/>
          </p:cNvSpPr>
          <p:nvPr/>
        </p:nvSpPr>
        <p:spPr bwMode="auto">
          <a:xfrm>
            <a:off x="2566988" y="85726"/>
            <a:ext cx="762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ru-RU" sz="1800" b="1" dirty="0">
                <a:solidFill>
                  <a:schemeClr val="bg1"/>
                </a:solidFill>
              </a:rPr>
              <a:t>Для </a:t>
            </a:r>
            <a:r>
              <a:rPr lang="ru-RU" sz="1800" b="1" dirty="0" err="1">
                <a:solidFill>
                  <a:schemeClr val="bg1"/>
                </a:solidFill>
              </a:rPr>
              <a:t>экзосома</a:t>
            </a:r>
            <a:r>
              <a:rPr lang="ru-RU" sz="1800" b="1" dirty="0">
                <a:solidFill>
                  <a:schemeClr val="bg1"/>
                </a:solidFill>
              </a:rPr>
              <a:t> необходимы постоянные измерения воздействий и на протяжении всей жизни </a:t>
            </a:r>
            <a:r>
              <a:rPr lang="ru-RU" sz="1800" b="1" dirty="0" err="1">
                <a:solidFill>
                  <a:schemeClr val="bg1"/>
                </a:solidFill>
              </a:rPr>
              <a:t>индвидуума</a:t>
            </a:r>
            <a:endParaRPr lang="ru-RU" sz="1800" b="1" dirty="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2564830" y="303495"/>
            <a:ext cx="6519418" cy="669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b-NO" dirty="0">
                <a:solidFill>
                  <a:schemeClr val="bg1"/>
                </a:solidFill>
                <a:latin typeface="Comic Sans MS" panose="030F0702030302020204" pitchFamily="66" charset="0"/>
              </a:rPr>
              <a:t>          </a:t>
            </a:r>
            <a:r>
              <a:rPr lang="en-US" altLang="nb-NO" dirty="0" err="1">
                <a:solidFill>
                  <a:schemeClr val="bg1"/>
                </a:solidFill>
                <a:latin typeface="Comic Sans MS" panose="030F0702030302020204" pitchFamily="66" charset="0"/>
              </a:rPr>
              <a:t>Exposomics</a:t>
            </a:r>
            <a:endParaRPr lang="en-US" altLang="nb-NO" dirty="0">
              <a:solidFill>
                <a:schemeClr val="bg1"/>
              </a:solidFill>
              <a:latin typeface="Comic Sans MS" panose="030F0702030302020204" pitchFamily="66" charset="0"/>
            </a:endParaRPr>
          </a:p>
          <a:p>
            <a:pPr eaLnBrk="1" hangingPunct="1">
              <a:spcBef>
                <a:spcPct val="0"/>
              </a:spcBef>
              <a:buFontTx/>
              <a:buNone/>
            </a:pPr>
            <a:endParaRPr lang="en-US" altLang="nb-NO" sz="1800" dirty="0">
              <a:solidFill>
                <a:schemeClr val="bg1"/>
              </a:solidFill>
              <a:latin typeface="Comic Sans MS" panose="030F0702030302020204" pitchFamily="66" charset="0"/>
            </a:endParaRPr>
          </a:p>
          <a:p>
            <a:pPr algn="just">
              <a:buNone/>
            </a:pPr>
            <a:r>
              <a:rPr lang="ru-RU" sz="2400" dirty="0" err="1">
                <a:solidFill>
                  <a:schemeClr val="bg1"/>
                </a:solidFill>
              </a:rPr>
              <a:t>Экспозомика</a:t>
            </a:r>
            <a:r>
              <a:rPr lang="ru-RU" sz="2400" dirty="0">
                <a:solidFill>
                  <a:schemeClr val="bg1"/>
                </a:solidFill>
              </a:rPr>
              <a:t> – наука об </a:t>
            </a:r>
            <a:r>
              <a:rPr lang="ru-RU" sz="2400" dirty="0" err="1">
                <a:solidFill>
                  <a:schemeClr val="bg1"/>
                </a:solidFill>
              </a:rPr>
              <a:t>экспозоме</a:t>
            </a:r>
            <a:r>
              <a:rPr lang="ru-RU" sz="2400" dirty="0">
                <a:solidFill>
                  <a:schemeClr val="bg1"/>
                </a:solidFill>
              </a:rPr>
              <a:t>, и заключается в применении методов оценки внешнего и внутреннего воздействия</a:t>
            </a:r>
          </a:p>
          <a:p>
            <a:pPr algn="just" eaLnBrk="1" hangingPunct="1">
              <a:spcBef>
                <a:spcPct val="0"/>
              </a:spcBef>
              <a:buFontTx/>
              <a:buNone/>
            </a:pPr>
            <a:endParaRPr lang="en-US" altLang="nb-NO" sz="2400" dirty="0">
              <a:solidFill>
                <a:schemeClr val="bg1"/>
              </a:solidFill>
              <a:latin typeface="Comic Sans MS" panose="030F0702030302020204" pitchFamily="66" charset="0"/>
            </a:endParaRPr>
          </a:p>
          <a:p>
            <a:pPr algn="just">
              <a:buNone/>
            </a:pPr>
            <a:r>
              <a:rPr lang="ru-RU" sz="2400" dirty="0">
                <a:solidFill>
                  <a:schemeClr val="bg1"/>
                </a:solidFill>
              </a:rPr>
              <a:t>Внутреннее воздействие заключается в изучении таких наук: </a:t>
            </a:r>
            <a:r>
              <a:rPr lang="ru-RU" sz="2400" dirty="0" err="1">
                <a:solidFill>
                  <a:schemeClr val="bg1"/>
                </a:solidFill>
              </a:rPr>
              <a:t>геномика</a:t>
            </a:r>
            <a:r>
              <a:rPr lang="ru-RU" sz="2400" dirty="0">
                <a:solidFill>
                  <a:schemeClr val="bg1"/>
                </a:solidFill>
              </a:rPr>
              <a:t>, </a:t>
            </a:r>
            <a:r>
              <a:rPr lang="ru-RU" sz="2400" dirty="0" err="1">
                <a:solidFill>
                  <a:schemeClr val="bg1"/>
                </a:solidFill>
              </a:rPr>
              <a:t>метаболомика</a:t>
            </a:r>
            <a:r>
              <a:rPr lang="ru-RU" sz="2400" dirty="0">
                <a:solidFill>
                  <a:schemeClr val="bg1"/>
                </a:solidFill>
              </a:rPr>
              <a:t>, </a:t>
            </a:r>
            <a:r>
              <a:rPr lang="ru-RU" sz="2400" dirty="0" err="1">
                <a:solidFill>
                  <a:schemeClr val="bg1"/>
                </a:solidFill>
              </a:rPr>
              <a:t>липидомика</a:t>
            </a:r>
            <a:r>
              <a:rPr lang="ru-RU" sz="2400" dirty="0">
                <a:solidFill>
                  <a:schemeClr val="bg1"/>
                </a:solidFill>
              </a:rPr>
              <a:t>, </a:t>
            </a:r>
            <a:r>
              <a:rPr lang="ru-RU" sz="2400" dirty="0" err="1">
                <a:solidFill>
                  <a:schemeClr val="bg1"/>
                </a:solidFill>
              </a:rPr>
              <a:t>транскриптомика</a:t>
            </a:r>
            <a:r>
              <a:rPr lang="ru-RU" sz="2400" dirty="0">
                <a:solidFill>
                  <a:schemeClr val="bg1"/>
                </a:solidFill>
              </a:rPr>
              <a:t> и </a:t>
            </a:r>
            <a:r>
              <a:rPr lang="ru-RU" sz="2400" dirty="0" err="1">
                <a:solidFill>
                  <a:schemeClr val="bg1"/>
                </a:solidFill>
              </a:rPr>
              <a:t>протеомика</a:t>
            </a:r>
            <a:endParaRPr lang="ru-RU" sz="2400" dirty="0">
              <a:solidFill>
                <a:schemeClr val="bg1"/>
              </a:solidFill>
            </a:endParaRPr>
          </a:p>
          <a:p>
            <a:pPr algn="just"/>
            <a:endParaRPr lang="ru-RU" sz="2400" dirty="0">
              <a:solidFill>
                <a:schemeClr val="bg1"/>
              </a:solidFill>
            </a:endParaRPr>
          </a:p>
          <a:p>
            <a:pPr algn="just">
              <a:buNone/>
            </a:pPr>
            <a:r>
              <a:rPr lang="ru-RU" sz="2400" dirty="0">
                <a:solidFill>
                  <a:schemeClr val="bg1"/>
                </a:solidFill>
              </a:rPr>
              <a:t>Оценка внешнего воздействия заключается в измерении стрессоров окружающей среды. Схожие подходы включают использование инструментов с прямым считыванием, лабораторный анализ, геодезическая аппаратура</a:t>
            </a:r>
          </a:p>
          <a:p>
            <a:pPr eaLnBrk="1" hangingPunct="1">
              <a:spcBef>
                <a:spcPct val="0"/>
              </a:spcBef>
              <a:buFontTx/>
              <a:buNone/>
            </a:pPr>
            <a:endParaRPr lang="en-US" altLang="nb-NO" sz="2400" dirty="0">
              <a:solidFill>
                <a:schemeClr val="bg1"/>
              </a:solidFill>
              <a:latin typeface="Comic Sans MS" panose="030F0702030302020204" pitchFamily="66" charset="0"/>
            </a:endParaRPr>
          </a:p>
        </p:txBody>
      </p:sp>
      <p:pic>
        <p:nvPicPr>
          <p:cNvPr id="1126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4248" y="140145"/>
            <a:ext cx="2960687"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948690"/>
            <a:ext cx="3465069" cy="646331"/>
          </a:xfrm>
          <a:prstGeom prst="rect">
            <a:avLst/>
          </a:prstGeom>
          <a:noFill/>
        </p:spPr>
        <p:txBody>
          <a:bodyPr wrap="square" rtlCol="0">
            <a:spAutoFit/>
          </a:bodyPr>
          <a:lstStyle/>
          <a:p>
            <a:endParaRPr lang="ru-RU" dirty="0">
              <a:solidFill>
                <a:schemeClr val="bg1"/>
              </a:solidFill>
            </a:endParaRPr>
          </a:p>
          <a:p>
            <a:endParaRPr lang="ru-RU"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5425" y="731839"/>
            <a:ext cx="666115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91" name="Rectangle 2"/>
          <p:cNvSpPr>
            <a:spLocks noChangeArrowheads="1"/>
          </p:cNvSpPr>
          <p:nvPr/>
        </p:nvSpPr>
        <p:spPr bwMode="auto">
          <a:xfrm>
            <a:off x="1992314" y="1"/>
            <a:ext cx="8567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ru-RU" sz="1800" b="1" dirty="0">
                <a:solidFill>
                  <a:schemeClr val="bg1"/>
                </a:solidFill>
              </a:rPr>
              <a:t>Различные домены </a:t>
            </a:r>
            <a:r>
              <a:rPr lang="ru-RU" sz="1800" b="1" dirty="0" err="1">
                <a:solidFill>
                  <a:schemeClr val="bg1"/>
                </a:solidFill>
              </a:rPr>
              <a:t>экспозома</a:t>
            </a:r>
            <a:r>
              <a:rPr lang="ru-RU" sz="1800" b="1" dirty="0">
                <a:solidFill>
                  <a:schemeClr val="bg1"/>
                </a:solidFill>
              </a:rPr>
              <a:t> изображены на диаграмме с неполными примерами для них</a:t>
            </a:r>
            <a:endParaRPr lang="ru-RU" sz="1800" b="1" dirty="0">
              <a:solidFill>
                <a:schemeClr val="bg1"/>
              </a:solidFill>
            </a:endParaRPr>
          </a:p>
        </p:txBody>
      </p:sp>
      <p:sp>
        <p:nvSpPr>
          <p:cNvPr id="12292" name="Rectangle 3"/>
          <p:cNvSpPr>
            <a:spLocks noChangeArrowheads="1"/>
          </p:cNvSpPr>
          <p:nvPr/>
        </p:nvSpPr>
        <p:spPr bwMode="auto">
          <a:xfrm>
            <a:off x="3792539" y="6308726"/>
            <a:ext cx="4276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b-NO" sz="1600" dirty="0">
                <a:solidFill>
                  <a:schemeClr val="bg1"/>
                </a:solidFill>
                <a:latin typeface="Comic Sans MS" panose="030F0702030302020204" pitchFamily="66" charset="0"/>
              </a:rPr>
              <a:t>Wild C P Int. J. </a:t>
            </a:r>
            <a:r>
              <a:rPr lang="en-US" altLang="nb-NO" sz="1600" dirty="0" err="1">
                <a:solidFill>
                  <a:schemeClr val="bg1"/>
                </a:solidFill>
                <a:latin typeface="Comic Sans MS" panose="030F0702030302020204" pitchFamily="66" charset="0"/>
              </a:rPr>
              <a:t>Epidemiol</a:t>
            </a:r>
            <a:r>
              <a:rPr lang="en-US" altLang="nb-NO" sz="1600" dirty="0">
                <a:solidFill>
                  <a:schemeClr val="bg1"/>
                </a:solidFill>
                <a:latin typeface="Comic Sans MS" panose="030F0702030302020204" pitchFamily="66" charset="0"/>
              </a:rPr>
              <a:t>. 2012;ije.dyr236</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ktangel 2"/>
          <p:cNvSpPr>
            <a:spLocks noChangeArrowheads="1"/>
          </p:cNvSpPr>
          <p:nvPr/>
        </p:nvSpPr>
        <p:spPr bwMode="auto">
          <a:xfrm>
            <a:off x="2063750" y="260351"/>
            <a:ext cx="7704138" cy="560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ru-RU" sz="2800" b="1" dirty="0" smtClean="0">
                <a:solidFill>
                  <a:schemeClr val="bg1"/>
                </a:solidFill>
              </a:rPr>
              <a:t>УГРОЗЫ ЗДОРОВЬЮ, ОТНОСЯЩИЕСЯ К РАБОТЕ:</a:t>
            </a:r>
          </a:p>
          <a:p>
            <a:pPr>
              <a:spcBef>
                <a:spcPct val="0"/>
              </a:spcBef>
              <a:buNone/>
            </a:pPr>
            <a:endParaRPr lang="nb-NO" altLang="en-US" sz="2800" b="1" dirty="0">
              <a:solidFill>
                <a:schemeClr val="bg1"/>
              </a:solidFill>
              <a:latin typeface="Comic Sans MS" panose="030F0702030302020204" pitchFamily="66" charset="0"/>
            </a:endParaRPr>
          </a:p>
          <a:p>
            <a:r>
              <a:rPr lang="en-US" altLang="en-US" sz="2800" dirty="0" smtClean="0">
                <a:solidFill>
                  <a:schemeClr val="bg1"/>
                </a:solidFill>
                <a:latin typeface="Comic Sans MS" panose="030F0702030302020204" pitchFamily="66" charset="0"/>
              </a:rPr>
              <a:t> </a:t>
            </a:r>
            <a:r>
              <a:rPr lang="ru-RU" sz="2800" dirty="0">
                <a:solidFill>
                  <a:schemeClr val="bg1"/>
                </a:solidFill>
              </a:rPr>
              <a:t>негативный стресс, </a:t>
            </a:r>
            <a:endParaRPr lang="ru-RU" sz="2800" dirty="0" smtClean="0">
              <a:solidFill>
                <a:schemeClr val="bg1"/>
              </a:solidFill>
            </a:endParaRPr>
          </a:p>
          <a:p>
            <a:r>
              <a:rPr lang="ru-RU" sz="2800" dirty="0">
                <a:solidFill>
                  <a:schemeClr val="bg1"/>
                </a:solidFill>
              </a:rPr>
              <a:t> </a:t>
            </a:r>
            <a:r>
              <a:rPr lang="ru-RU" sz="2800" dirty="0" smtClean="0">
                <a:solidFill>
                  <a:schemeClr val="bg1"/>
                </a:solidFill>
              </a:rPr>
              <a:t>шум</a:t>
            </a:r>
            <a:r>
              <a:rPr lang="ru-RU" sz="2800" dirty="0">
                <a:solidFill>
                  <a:schemeClr val="bg1"/>
                </a:solidFill>
              </a:rPr>
              <a:t>, </a:t>
            </a:r>
            <a:endParaRPr lang="ru-RU" sz="2800" dirty="0" smtClean="0">
              <a:solidFill>
                <a:schemeClr val="bg1"/>
              </a:solidFill>
            </a:endParaRPr>
          </a:p>
          <a:p>
            <a:r>
              <a:rPr lang="ru-RU" sz="2800" dirty="0">
                <a:solidFill>
                  <a:schemeClr val="bg1"/>
                </a:solidFill>
              </a:rPr>
              <a:t> </a:t>
            </a:r>
            <a:r>
              <a:rPr lang="ru-RU" sz="2800" dirty="0" smtClean="0">
                <a:solidFill>
                  <a:schemeClr val="bg1"/>
                </a:solidFill>
              </a:rPr>
              <a:t>пыль</a:t>
            </a:r>
            <a:r>
              <a:rPr lang="ru-RU" sz="2800" dirty="0">
                <a:solidFill>
                  <a:schemeClr val="bg1"/>
                </a:solidFill>
              </a:rPr>
              <a:t>, </a:t>
            </a:r>
            <a:endParaRPr lang="ru-RU" sz="2800" dirty="0" smtClean="0">
              <a:solidFill>
                <a:schemeClr val="bg1"/>
              </a:solidFill>
            </a:endParaRPr>
          </a:p>
          <a:p>
            <a:r>
              <a:rPr lang="ru-RU" sz="2800" dirty="0">
                <a:solidFill>
                  <a:schemeClr val="bg1"/>
                </a:solidFill>
              </a:rPr>
              <a:t> </a:t>
            </a:r>
            <a:r>
              <a:rPr lang="ru-RU" sz="2800" dirty="0" smtClean="0">
                <a:solidFill>
                  <a:schemeClr val="bg1"/>
                </a:solidFill>
              </a:rPr>
              <a:t>неправильное </a:t>
            </a:r>
            <a:r>
              <a:rPr lang="ru-RU" sz="2800" dirty="0">
                <a:solidFill>
                  <a:schemeClr val="bg1"/>
                </a:solidFill>
              </a:rPr>
              <a:t>освещение, </a:t>
            </a:r>
            <a:endParaRPr lang="ru-RU" sz="2800" dirty="0" smtClean="0">
              <a:solidFill>
                <a:schemeClr val="bg1"/>
              </a:solidFill>
            </a:endParaRPr>
          </a:p>
          <a:p>
            <a:r>
              <a:rPr lang="ru-RU" sz="2800" dirty="0">
                <a:solidFill>
                  <a:schemeClr val="bg1"/>
                </a:solidFill>
              </a:rPr>
              <a:t> </a:t>
            </a:r>
            <a:r>
              <a:rPr lang="ru-RU" sz="2800" dirty="0" smtClean="0">
                <a:solidFill>
                  <a:schemeClr val="bg1"/>
                </a:solidFill>
              </a:rPr>
              <a:t>некоторые </a:t>
            </a:r>
            <a:r>
              <a:rPr lang="ru-RU" sz="2800" dirty="0">
                <a:solidFill>
                  <a:schemeClr val="bg1"/>
                </a:solidFill>
              </a:rPr>
              <a:t>типы освещения, </a:t>
            </a:r>
            <a:endParaRPr lang="ru-RU" sz="2800" dirty="0" smtClean="0">
              <a:solidFill>
                <a:schemeClr val="bg1"/>
              </a:solidFill>
            </a:endParaRPr>
          </a:p>
          <a:p>
            <a:r>
              <a:rPr lang="ru-RU" sz="2800" dirty="0">
                <a:solidFill>
                  <a:schemeClr val="bg1"/>
                </a:solidFill>
              </a:rPr>
              <a:t> </a:t>
            </a:r>
            <a:r>
              <a:rPr lang="ru-RU" sz="2800" dirty="0" smtClean="0">
                <a:solidFill>
                  <a:schemeClr val="bg1"/>
                </a:solidFill>
              </a:rPr>
              <a:t>вибрация</a:t>
            </a:r>
            <a:r>
              <a:rPr lang="ru-RU" sz="2800" dirty="0">
                <a:solidFill>
                  <a:schemeClr val="bg1"/>
                </a:solidFill>
              </a:rPr>
              <a:t>, </a:t>
            </a:r>
            <a:endParaRPr lang="ru-RU" sz="2800" dirty="0" smtClean="0">
              <a:solidFill>
                <a:schemeClr val="bg1"/>
              </a:solidFill>
            </a:endParaRPr>
          </a:p>
          <a:p>
            <a:r>
              <a:rPr lang="ru-RU" sz="2800" dirty="0">
                <a:solidFill>
                  <a:schemeClr val="bg1"/>
                </a:solidFill>
              </a:rPr>
              <a:t> </a:t>
            </a:r>
            <a:r>
              <a:rPr lang="ru-RU" sz="2800" dirty="0" smtClean="0">
                <a:solidFill>
                  <a:schemeClr val="bg1"/>
                </a:solidFill>
              </a:rPr>
              <a:t>экстремальная </a:t>
            </a:r>
            <a:r>
              <a:rPr lang="ru-RU" sz="2800" dirty="0">
                <a:solidFill>
                  <a:schemeClr val="bg1"/>
                </a:solidFill>
              </a:rPr>
              <a:t>температура, </a:t>
            </a:r>
            <a:endParaRPr lang="ru-RU" sz="2800" dirty="0" smtClean="0">
              <a:solidFill>
                <a:schemeClr val="bg1"/>
              </a:solidFill>
            </a:endParaRPr>
          </a:p>
          <a:p>
            <a:r>
              <a:rPr lang="ru-RU" sz="2800" dirty="0">
                <a:solidFill>
                  <a:schemeClr val="bg1"/>
                </a:solidFill>
              </a:rPr>
              <a:t> </a:t>
            </a:r>
            <a:r>
              <a:rPr lang="ru-RU" sz="2800" dirty="0" smtClean="0">
                <a:solidFill>
                  <a:schemeClr val="bg1"/>
                </a:solidFill>
              </a:rPr>
              <a:t>повреждения</a:t>
            </a:r>
            <a:r>
              <a:rPr lang="ru-RU" sz="2800" dirty="0">
                <a:solidFill>
                  <a:schemeClr val="bg1"/>
                </a:solidFill>
              </a:rPr>
              <a:t>, </a:t>
            </a:r>
            <a:endParaRPr lang="ru-RU" sz="2800" dirty="0" smtClean="0">
              <a:solidFill>
                <a:schemeClr val="bg1"/>
              </a:solidFill>
            </a:endParaRPr>
          </a:p>
          <a:p>
            <a:r>
              <a:rPr lang="ru-RU" sz="2800" dirty="0">
                <a:solidFill>
                  <a:schemeClr val="bg1"/>
                </a:solidFill>
              </a:rPr>
              <a:t> </a:t>
            </a:r>
            <a:r>
              <a:rPr lang="ru-RU" sz="2800" dirty="0" smtClean="0">
                <a:solidFill>
                  <a:schemeClr val="bg1"/>
                </a:solidFill>
              </a:rPr>
              <a:t>угрозы </a:t>
            </a:r>
            <a:r>
              <a:rPr lang="ru-RU" sz="2800" dirty="0">
                <a:solidFill>
                  <a:schemeClr val="bg1"/>
                </a:solidFill>
              </a:rPr>
              <a:t>радиации </a:t>
            </a:r>
            <a:endParaRPr lang="ru-RU" sz="2800"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773239"/>
            <a:ext cx="47736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260351"/>
            <a:ext cx="86423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6" y="5589588"/>
            <a:ext cx="39608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3840" y="5589588"/>
            <a:ext cx="3620136" cy="1200329"/>
          </a:xfrm>
          <a:prstGeom prst="rect">
            <a:avLst/>
          </a:prstGeom>
          <a:noFill/>
        </p:spPr>
        <p:txBody>
          <a:bodyPr wrap="square" rtlCol="0">
            <a:spAutoFit/>
          </a:bodyPr>
          <a:lstStyle/>
          <a:p>
            <a:r>
              <a:rPr lang="ru-RU" dirty="0">
                <a:solidFill>
                  <a:schemeClr val="bg1"/>
                </a:solidFill>
              </a:rPr>
              <a:t>Худшие мировые проблемы, связанные с загрязнением: оценка рисков для здоровья в местах опасных отходов</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
            <a:ext cx="62674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Bild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7664" y="539750"/>
            <a:ext cx="25876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ttp://www.pharospartners.com/images/provoca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4" y="357188"/>
            <a:ext cx="7603083" cy="614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ktangel 3"/>
          <p:cNvSpPr>
            <a:spLocks noChangeArrowheads="1"/>
          </p:cNvSpPr>
          <p:nvPr/>
        </p:nvSpPr>
        <p:spPr bwMode="auto">
          <a:xfrm>
            <a:off x="2855914" y="260350"/>
            <a:ext cx="64293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700" b="1" dirty="0">
                <a:solidFill>
                  <a:srgbClr val="FF0000"/>
                </a:solidFill>
                <a:latin typeface="Comic Sans MS" panose="030F0702030302020204" pitchFamily="66" charset="0"/>
              </a:rPr>
              <a:t>Critical thinking </a:t>
            </a:r>
            <a:r>
              <a:rPr lang="en-US" altLang="en-US" sz="2700" dirty="0">
                <a:solidFill>
                  <a:schemeClr val="bg1"/>
                </a:solidFill>
                <a:latin typeface="Comic Sans MS" panose="030F0702030302020204" pitchFamily="66" charset="0"/>
              </a:rPr>
              <a:t>gives due consideration to the </a:t>
            </a:r>
            <a:r>
              <a:rPr lang="en-US" altLang="en-US" sz="2700" dirty="0">
                <a:solidFill>
                  <a:schemeClr val="bg1"/>
                </a:solidFill>
                <a:latin typeface="Comic Sans MS" panose="030F0702030302020204" pitchFamily="66" charset="0"/>
                <a:hlinkClick r:id="rId3" action="ppaction://hlinkfile" tooltip="Evidence"/>
              </a:rPr>
              <a:t>evidence</a:t>
            </a:r>
            <a:r>
              <a:rPr lang="en-US" altLang="en-US" sz="2700" dirty="0">
                <a:solidFill>
                  <a:schemeClr val="bg1"/>
                </a:solidFill>
                <a:latin typeface="Comic Sans MS" panose="030F0702030302020204" pitchFamily="66" charset="0"/>
              </a:rPr>
              <a:t>, </a:t>
            </a:r>
          </a:p>
          <a:p>
            <a:pPr eaLnBrk="1" hangingPunct="1">
              <a:spcBef>
                <a:spcPct val="0"/>
              </a:spcBef>
              <a:buFontTx/>
              <a:buNone/>
            </a:pPr>
            <a:r>
              <a:rPr lang="en-US" altLang="en-US" sz="2700" dirty="0">
                <a:solidFill>
                  <a:schemeClr val="bg1"/>
                </a:solidFill>
                <a:latin typeface="Comic Sans MS" panose="030F0702030302020204" pitchFamily="66" charset="0"/>
              </a:rPr>
              <a:t>the context of </a:t>
            </a:r>
            <a:r>
              <a:rPr lang="en-US" altLang="en-US" sz="2700" dirty="0">
                <a:solidFill>
                  <a:schemeClr val="bg1"/>
                </a:solidFill>
                <a:latin typeface="Comic Sans MS" panose="030F0702030302020204" pitchFamily="66" charset="0"/>
                <a:hlinkClick r:id="rId4" action="ppaction://hlinkfile" tooltip="Judgment"/>
              </a:rPr>
              <a:t>judgment</a:t>
            </a:r>
            <a:r>
              <a:rPr lang="en-US" altLang="en-US" sz="2700" dirty="0">
                <a:solidFill>
                  <a:schemeClr val="bg1"/>
                </a:solidFill>
                <a:latin typeface="Comic Sans MS" panose="030F0702030302020204" pitchFamily="66" charset="0"/>
              </a:rPr>
              <a:t>, the relevant criteria for making the judgment well, the applicable methods or techniques for forming the judgment, and the applicable theoretical constructs for understanding the nature of the problem and the question at hand. </a:t>
            </a:r>
          </a:p>
          <a:p>
            <a:pPr eaLnBrk="1" hangingPunct="1">
              <a:spcBef>
                <a:spcPct val="0"/>
              </a:spcBef>
              <a:buFontTx/>
              <a:buNone/>
            </a:pPr>
            <a:endParaRPr lang="en-US" altLang="en-US" sz="2700" dirty="0">
              <a:solidFill>
                <a:schemeClr val="bg1"/>
              </a:solidFill>
              <a:latin typeface="Comic Sans MS" panose="030F0702030302020204" pitchFamily="66" charset="0"/>
            </a:endParaRPr>
          </a:p>
          <a:p>
            <a:pPr eaLnBrk="1" hangingPunct="1">
              <a:spcBef>
                <a:spcPct val="0"/>
              </a:spcBef>
              <a:buFontTx/>
              <a:buNone/>
            </a:pPr>
            <a:r>
              <a:rPr lang="en-US" altLang="en-US" sz="2700" dirty="0">
                <a:solidFill>
                  <a:schemeClr val="bg1"/>
                </a:solidFill>
                <a:latin typeface="Comic Sans MS" panose="030F0702030302020204" pitchFamily="66" charset="0"/>
              </a:rPr>
              <a:t>Critical thinking employs not only </a:t>
            </a:r>
            <a:r>
              <a:rPr lang="en-US" altLang="en-US" sz="2700" dirty="0">
                <a:solidFill>
                  <a:schemeClr val="bg1"/>
                </a:solidFill>
                <a:latin typeface="Comic Sans MS" panose="030F0702030302020204" pitchFamily="66" charset="0"/>
                <a:hlinkClick r:id="rId5" action="ppaction://hlinkfile" tooltip="Logic"/>
              </a:rPr>
              <a:t>logic</a:t>
            </a:r>
            <a:r>
              <a:rPr lang="en-US" altLang="en-US" sz="2700" dirty="0">
                <a:solidFill>
                  <a:schemeClr val="bg1"/>
                </a:solidFill>
                <a:latin typeface="Comic Sans MS" panose="030F0702030302020204" pitchFamily="66" charset="0"/>
              </a:rPr>
              <a:t> but broad </a:t>
            </a:r>
            <a:r>
              <a:rPr lang="en-US" altLang="en-US" sz="2700" dirty="0">
                <a:solidFill>
                  <a:schemeClr val="bg1"/>
                </a:solidFill>
                <a:latin typeface="Comic Sans MS" panose="030F0702030302020204" pitchFamily="66" charset="0"/>
                <a:hlinkClick r:id="rId6" action="ppaction://hlinkfile" tooltip="Intelligence (trait)"/>
              </a:rPr>
              <a:t>intellectual</a:t>
            </a:r>
            <a:r>
              <a:rPr lang="en-US" altLang="en-US" sz="2700" dirty="0">
                <a:solidFill>
                  <a:schemeClr val="bg1"/>
                </a:solidFill>
                <a:latin typeface="Comic Sans MS" panose="030F0702030302020204" pitchFamily="66" charset="0"/>
              </a:rPr>
              <a:t> criteria such as </a:t>
            </a:r>
            <a:r>
              <a:rPr lang="en-US" altLang="en-US" sz="2700" dirty="0">
                <a:solidFill>
                  <a:schemeClr val="bg1"/>
                </a:solidFill>
                <a:latin typeface="Comic Sans MS" panose="030F0702030302020204" pitchFamily="66" charset="0"/>
                <a:hlinkClick r:id="rId7" action="ppaction://hlinkfile" tooltip="Clarity"/>
              </a:rPr>
              <a:t>clarity</a:t>
            </a:r>
            <a:r>
              <a:rPr lang="en-US" altLang="en-US" sz="2700" dirty="0">
                <a:solidFill>
                  <a:schemeClr val="bg1"/>
                </a:solidFill>
                <a:latin typeface="Comic Sans MS" panose="030F0702030302020204" pitchFamily="66" charset="0"/>
              </a:rPr>
              <a:t>, </a:t>
            </a:r>
            <a:r>
              <a:rPr lang="en-US" altLang="en-US" sz="2700" dirty="0">
                <a:solidFill>
                  <a:schemeClr val="bg1"/>
                </a:solidFill>
                <a:latin typeface="Comic Sans MS" panose="030F0702030302020204" pitchFamily="66" charset="0"/>
                <a:hlinkClick r:id="rId8" action="ppaction://hlinkfile" tooltip="Credibility"/>
              </a:rPr>
              <a:t>credibility</a:t>
            </a:r>
            <a:r>
              <a:rPr lang="en-US" altLang="en-US" sz="2700" dirty="0">
                <a:solidFill>
                  <a:schemeClr val="bg1"/>
                </a:solidFill>
                <a:latin typeface="Comic Sans MS" panose="030F0702030302020204" pitchFamily="66" charset="0"/>
              </a:rPr>
              <a:t>, </a:t>
            </a:r>
            <a:r>
              <a:rPr lang="en-US" altLang="en-US" sz="2700" dirty="0">
                <a:solidFill>
                  <a:schemeClr val="bg1"/>
                </a:solidFill>
                <a:latin typeface="Comic Sans MS" panose="030F0702030302020204" pitchFamily="66" charset="0"/>
                <a:hlinkClick r:id="rId9" action="ppaction://hlinkfile" tooltip="Accuracy"/>
              </a:rPr>
              <a:t>accuracy</a:t>
            </a:r>
            <a:r>
              <a:rPr lang="en-US" altLang="en-US" sz="2700" dirty="0">
                <a:solidFill>
                  <a:schemeClr val="bg1"/>
                </a:solidFill>
                <a:latin typeface="Comic Sans MS" panose="030F0702030302020204" pitchFamily="66" charset="0"/>
              </a:rPr>
              <a:t>, </a:t>
            </a:r>
            <a:r>
              <a:rPr lang="en-US" altLang="en-US" sz="2700" dirty="0">
                <a:solidFill>
                  <a:schemeClr val="bg1"/>
                </a:solidFill>
                <a:latin typeface="Comic Sans MS" panose="030F0702030302020204" pitchFamily="66" charset="0"/>
                <a:hlinkClick r:id="rId10" action="ppaction://hlinkfile" tooltip="Precision"/>
              </a:rPr>
              <a:t>precision</a:t>
            </a:r>
            <a:r>
              <a:rPr lang="en-US" altLang="en-US" sz="2700" dirty="0">
                <a:solidFill>
                  <a:schemeClr val="bg1"/>
                </a:solidFill>
                <a:latin typeface="Comic Sans MS" panose="030F0702030302020204" pitchFamily="66" charset="0"/>
              </a:rPr>
              <a:t>, </a:t>
            </a:r>
            <a:r>
              <a:rPr lang="en-US" altLang="en-US" sz="2700" dirty="0">
                <a:solidFill>
                  <a:schemeClr val="bg1"/>
                </a:solidFill>
                <a:latin typeface="Comic Sans MS" panose="030F0702030302020204" pitchFamily="66" charset="0"/>
                <a:hlinkClick r:id="rId11" action="ppaction://hlinkfile" tooltip="Relevance"/>
              </a:rPr>
              <a:t>relevance</a:t>
            </a:r>
            <a:r>
              <a:rPr lang="en-US" altLang="en-US" sz="2700" dirty="0">
                <a:solidFill>
                  <a:schemeClr val="bg1"/>
                </a:solidFill>
                <a:latin typeface="Comic Sans MS" panose="030F0702030302020204" pitchFamily="66" charset="0"/>
              </a:rPr>
              <a:t>, depth, </a:t>
            </a:r>
            <a:r>
              <a:rPr lang="en-US" altLang="en-US" sz="2700" dirty="0">
                <a:solidFill>
                  <a:schemeClr val="bg1"/>
                </a:solidFill>
                <a:latin typeface="Comic Sans MS" panose="030F0702030302020204" pitchFamily="66" charset="0"/>
                <a:hlinkClick r:id="rId12" action="ppaction://hlinkfile" tooltip="Breadth"/>
              </a:rPr>
              <a:t>breadth</a:t>
            </a:r>
            <a:r>
              <a:rPr lang="en-US" altLang="en-US" sz="2700" dirty="0">
                <a:solidFill>
                  <a:schemeClr val="bg1"/>
                </a:solidFill>
                <a:latin typeface="Comic Sans MS" panose="030F0702030302020204" pitchFamily="66" charset="0"/>
              </a:rPr>
              <a:t>, </a:t>
            </a:r>
            <a:r>
              <a:rPr lang="en-US" altLang="en-US" sz="2700" dirty="0">
                <a:solidFill>
                  <a:schemeClr val="bg1"/>
                </a:solidFill>
                <a:latin typeface="Comic Sans MS" panose="030F0702030302020204" pitchFamily="66" charset="0"/>
                <a:hlinkClick r:id="rId13" action="ppaction://hlinkfile" tooltip="Significance"/>
              </a:rPr>
              <a:t>significance</a:t>
            </a:r>
            <a:r>
              <a:rPr lang="en-US" altLang="en-US" sz="2700" dirty="0">
                <a:solidFill>
                  <a:schemeClr val="bg1"/>
                </a:solidFill>
                <a:latin typeface="Comic Sans MS" panose="030F0702030302020204" pitchFamily="66" charset="0"/>
              </a:rPr>
              <a:t> and fairness.</a:t>
            </a:r>
            <a:endParaRPr lang="nb-NO" altLang="en-US" sz="2700" dirty="0">
              <a:solidFill>
                <a:schemeClr val="bg1"/>
              </a:solidFill>
              <a:latin typeface="Comic Sans MS" panose="030F0702030302020204" pitchFamily="66" charset="0"/>
            </a:endParaRPr>
          </a:p>
        </p:txBody>
      </p:sp>
      <p:sp>
        <p:nvSpPr>
          <p:cNvPr id="2" name="TextBox 1"/>
          <p:cNvSpPr txBox="1"/>
          <p:nvPr/>
        </p:nvSpPr>
        <p:spPr>
          <a:xfrm>
            <a:off x="316992" y="260350"/>
            <a:ext cx="2377440" cy="5632311"/>
          </a:xfrm>
          <a:prstGeom prst="rect">
            <a:avLst/>
          </a:prstGeom>
          <a:noFill/>
        </p:spPr>
        <p:txBody>
          <a:bodyPr wrap="square" rtlCol="0">
            <a:spAutoFit/>
          </a:bodyPr>
          <a:lstStyle/>
          <a:p>
            <a:r>
              <a:rPr lang="ru-RU" dirty="0">
                <a:solidFill>
                  <a:schemeClr val="bg1"/>
                </a:solidFill>
              </a:rPr>
              <a:t>Критическое мышление дает решение, основанное на обработке данных, заключение, релевантные требования для принятия решения, применяемые методы или техники для принятия заключительного решения, и применяемые теоретические конструкции для понимания природы проблемы и предстоящего вопроса</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http://www.epa.gov/oar/oaqps/air_risc/024_p2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357188"/>
            <a:ext cx="8201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2608" y="6357938"/>
            <a:ext cx="8814816" cy="369332"/>
          </a:xfrm>
          <a:prstGeom prst="rect">
            <a:avLst/>
          </a:prstGeom>
          <a:noFill/>
        </p:spPr>
        <p:txBody>
          <a:bodyPr wrap="square" rtlCol="0">
            <a:spAutoFit/>
          </a:bodyPr>
          <a:lstStyle/>
          <a:p>
            <a:r>
              <a:rPr lang="ru-RU" dirty="0">
                <a:solidFill>
                  <a:schemeClr val="bg1"/>
                </a:solidFill>
              </a:rPr>
              <a:t>4-х ступенчатый процесс оценки риска</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225227" y="476792"/>
            <a:ext cx="10175285" cy="5935583"/>
          </a:xfrm>
          <a:prstGeom prst="rect">
            <a:avLst/>
          </a:prstGeom>
          <a:scene3d>
            <a:camera prst="orthographicFront"/>
            <a:lightRig rig="threePt" dir="t"/>
          </a:scene3d>
          <a:sp3d>
            <a:bevelT w="165100"/>
          </a:sp3d>
        </p:spPr>
      </p:pic>
      <p:sp>
        <p:nvSpPr>
          <p:cNvPr id="3" name="TextBox 2"/>
          <p:cNvSpPr txBox="1"/>
          <p:nvPr/>
        </p:nvSpPr>
        <p:spPr>
          <a:xfrm>
            <a:off x="0" y="6303264"/>
            <a:ext cx="11631168" cy="646331"/>
          </a:xfrm>
          <a:prstGeom prst="rect">
            <a:avLst/>
          </a:prstGeom>
          <a:noFill/>
        </p:spPr>
        <p:txBody>
          <a:bodyPr wrap="square" rtlCol="0">
            <a:spAutoFit/>
          </a:bodyPr>
          <a:lstStyle/>
          <a:p>
            <a:r>
              <a:rPr lang="ru-RU" dirty="0">
                <a:solidFill>
                  <a:schemeClr val="bg1"/>
                </a:solidFill>
              </a:rPr>
              <a:t>Органическая и неорганическая химии. Органическая включает изучение углеводородов и их основных производных, неорганическая – все вещества, отличные от углеводородов и их производных</a:t>
            </a:r>
          </a:p>
        </p:txBody>
      </p:sp>
    </p:spTree>
    <p:extLst>
      <p:ext uri="{BB962C8B-B14F-4D97-AF65-F5344CB8AC3E}">
        <p14:creationId xmlns:p14="http://schemas.microsoft.com/office/powerpoint/2010/main" val="1172899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ekstSylinder 1"/>
          <p:cNvSpPr txBox="1">
            <a:spLocks noChangeArrowheads="1"/>
          </p:cNvSpPr>
          <p:nvPr/>
        </p:nvSpPr>
        <p:spPr bwMode="auto">
          <a:xfrm>
            <a:off x="1881188" y="500064"/>
            <a:ext cx="6634162"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ru-RU" sz="2400" dirty="0">
                <a:solidFill>
                  <a:schemeClr val="bg1"/>
                </a:solidFill>
              </a:rPr>
              <a:t>Опасность есть фактор или воздействие, которое может неблагоприятно воздействовать на здоровье.</a:t>
            </a:r>
          </a:p>
          <a:p>
            <a:pPr>
              <a:buNone/>
            </a:pPr>
            <a:endParaRPr lang="ru-RU" sz="2400" dirty="0">
              <a:solidFill>
                <a:schemeClr val="bg1"/>
              </a:solidFill>
            </a:endParaRPr>
          </a:p>
        </p:txBody>
      </p:sp>
      <p:sp>
        <p:nvSpPr>
          <p:cNvPr id="21507" name="TekstSylinder 2"/>
          <p:cNvSpPr txBox="1">
            <a:spLocks noChangeArrowheads="1"/>
          </p:cNvSpPr>
          <p:nvPr/>
        </p:nvSpPr>
        <p:spPr bwMode="auto">
          <a:xfrm>
            <a:off x="1881188" y="2428876"/>
            <a:ext cx="663416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ru-RU" sz="2400" dirty="0">
                <a:solidFill>
                  <a:schemeClr val="bg1"/>
                </a:solidFill>
              </a:rPr>
              <a:t>Риск – вероятность, что событие произойдет, вероятность нежелательного результата.</a:t>
            </a:r>
          </a:p>
          <a:p>
            <a:pPr eaLnBrk="1" hangingPunct="1">
              <a:spcBef>
                <a:spcPct val="0"/>
              </a:spcBef>
              <a:buFontTx/>
              <a:buNone/>
            </a:pPr>
            <a:r>
              <a:rPr lang="nb-NO" altLang="en-US" sz="1800" b="1" i="1" dirty="0" smtClean="0">
                <a:solidFill>
                  <a:schemeClr val="bg1"/>
                </a:solidFill>
                <a:latin typeface="Arial" panose="020B0604020202020204" pitchFamily="34" charset="0"/>
              </a:rPr>
              <a:t> </a:t>
            </a:r>
            <a:endParaRPr lang="ru-RU" altLang="en-US" sz="1800" b="1" i="1" dirty="0" smtClean="0">
              <a:solidFill>
                <a:schemeClr val="bg1"/>
              </a:solidFill>
              <a:latin typeface="Arial" panose="020B0604020202020204" pitchFamily="34" charset="0"/>
            </a:endParaRPr>
          </a:p>
          <a:p>
            <a:pPr eaLnBrk="1" hangingPunct="1">
              <a:spcBef>
                <a:spcPct val="0"/>
              </a:spcBef>
              <a:buFontTx/>
              <a:buNone/>
            </a:pPr>
            <a:r>
              <a:rPr lang="ru-RU" altLang="en-US" sz="1800" b="1" i="1" dirty="0" smtClean="0">
                <a:solidFill>
                  <a:schemeClr val="bg1"/>
                </a:solidFill>
                <a:latin typeface="Arial" panose="020B0604020202020204" pitchFamily="34" charset="0"/>
              </a:rPr>
              <a:t>Например вероятность что человек заболеет или умрет раньше  отведенного срока</a:t>
            </a:r>
          </a:p>
          <a:p>
            <a:pPr eaLnBrk="1" hangingPunct="1">
              <a:spcBef>
                <a:spcPct val="0"/>
              </a:spcBef>
              <a:buFontTx/>
              <a:buNone/>
            </a:pPr>
            <a:endParaRPr lang="ru-RU" altLang="en-US" sz="1800" b="1" i="1" dirty="0">
              <a:solidFill>
                <a:schemeClr val="bg1"/>
              </a:solidFill>
              <a:latin typeface="Arial" panose="020B0604020202020204" pitchFamily="34" charset="0"/>
            </a:endParaRPr>
          </a:p>
          <a:p>
            <a:pPr eaLnBrk="1" hangingPunct="1">
              <a:spcBef>
                <a:spcPct val="0"/>
              </a:spcBef>
              <a:buFontTx/>
              <a:buNone/>
            </a:pPr>
            <a:endParaRPr lang="nb-NO" altLang="en-US" sz="1800" dirty="0">
              <a:latin typeface="Arial" panose="020B0604020202020204" pitchFamily="34" charset="0"/>
            </a:endParaRPr>
          </a:p>
        </p:txBody>
      </p:sp>
      <p:pic>
        <p:nvPicPr>
          <p:cNvPr id="21508" name="Picture 2" descr="http://t2.gstatic.com/images?q=tbn:4KsKSCVYSFSG7M:http://upload.wikimedia.org/wikipedia/commons/thumb/3/39/Hazard_T.svg/500px-Hazard_T.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188" y="714375"/>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http://us.123rf.com/400wm/400/400/reddz/reddz0805/reddz080500039/3071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313" y="4427539"/>
            <a:ext cx="3810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524001" y="-2218223"/>
            <a:ext cx="696985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solidFill>
                  <a:srgbClr val="330066"/>
                </a:solidFill>
                <a:latin typeface="Verdana" panose="020B0604030504040204" pitchFamily="34" charset="0"/>
              </a:rPr>
              <a:t>Possible hazards</a:t>
            </a:r>
            <a:endParaRPr lang="nb-NO" altLang="en-US" sz="1800" b="1">
              <a:solidFill>
                <a:srgbClr val="000000"/>
              </a:solidFill>
              <a:latin typeface="Verdana" panose="020B0604030504040204" pitchFamily="34" charset="0"/>
            </a:endParaRPr>
          </a:p>
          <a:p>
            <a:pPr>
              <a:spcBef>
                <a:spcPct val="0"/>
              </a:spcBef>
              <a:buFontTx/>
              <a:buNone/>
            </a:pPr>
            <a:r>
              <a:rPr lang="nb-NO" altLang="en-US" sz="1800" b="1">
                <a:solidFill>
                  <a:srgbClr val="000000"/>
                </a:solidFill>
                <a:latin typeface="Verdana" panose="020B0604030504040204" pitchFamily="34" charset="0"/>
              </a:rPr>
              <a:t>  </a:t>
            </a:r>
            <a:r>
              <a:rPr lang="nb-NO" altLang="en-US" sz="30000" b="1">
                <a:solidFill>
                  <a:srgbClr val="000000"/>
                </a:solidFill>
                <a:latin typeface="Verdana" panose="020B0604030504040204" pitchFamily="34" charset="0"/>
              </a:rPr>
              <a:t> </a:t>
            </a:r>
            <a:r>
              <a:rPr lang="nb-NO" altLang="en-US" sz="1800" b="1">
                <a:solidFill>
                  <a:srgbClr val="000000"/>
                </a:solidFill>
                <a:latin typeface="Verdana" panose="020B0604030504040204" pitchFamily="34" charset="0"/>
              </a:rPr>
              <a:t>                                                                      </a:t>
            </a:r>
          </a:p>
        </p:txBody>
      </p:sp>
      <p:pic>
        <p:nvPicPr>
          <p:cNvPr id="22531" name="Picture 2" descr="image listing some of the many posible hazard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1071564"/>
            <a:ext cx="6364288"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kstSylinder 5"/>
          <p:cNvSpPr txBox="1">
            <a:spLocks noChangeArrowheads="1"/>
          </p:cNvSpPr>
          <p:nvPr/>
        </p:nvSpPr>
        <p:spPr bwMode="auto">
          <a:xfrm>
            <a:off x="3952876" y="285750"/>
            <a:ext cx="440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dirty="0" err="1">
                <a:latin typeface="Bodoni MT Black" panose="02070A03080606020203" pitchFamily="18" charset="0"/>
              </a:rPr>
              <a:t>Possible</a:t>
            </a:r>
            <a:r>
              <a:rPr lang="nb-NO" altLang="en-US" dirty="0">
                <a:latin typeface="Bodoni MT Black" panose="02070A03080606020203" pitchFamily="18" charset="0"/>
              </a:rPr>
              <a:t> ”</a:t>
            </a:r>
            <a:r>
              <a:rPr lang="nb-NO" altLang="en-US" dirty="0" err="1">
                <a:latin typeface="Bodoni MT Black" panose="02070A03080606020203" pitchFamily="18" charset="0"/>
              </a:rPr>
              <a:t>Hazards</a:t>
            </a:r>
            <a:r>
              <a:rPr lang="nb-NO" altLang="en-US" dirty="0">
                <a:latin typeface="Bodoni MT Black" panose="02070A03080606020203" pitchFamily="18" charset="0"/>
              </a:rPr>
              <a:t>”:</a:t>
            </a:r>
          </a:p>
        </p:txBody>
      </p:sp>
      <p:pic>
        <p:nvPicPr>
          <p:cNvPr id="22533" name="Picture 4" descr="http://zenstoves.net/CO/c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29250"/>
            <a:ext cx="163353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http://renegadekids.co.uk/shop/images/Toxic%20Laundry%20Bask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7814" y="4891088"/>
            <a:ext cx="16922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http://www.authorsden.com/adstorage/12108/ToxicEarth.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1950" y="0"/>
            <a:ext cx="14160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http://www.lifekind.com/catalog/images/Toxic_Bedroom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1" y="0"/>
            <a:ext cx="137001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698551544"/>
              </p:ext>
            </p:extLst>
          </p:nvPr>
        </p:nvGraphicFramePr>
        <p:xfrm>
          <a:off x="292608" y="0"/>
          <a:ext cx="11631168" cy="6425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l høyre 3"/>
          <p:cNvSpPr/>
          <p:nvPr/>
        </p:nvSpPr>
        <p:spPr>
          <a:xfrm>
            <a:off x="4238625" y="2786063"/>
            <a:ext cx="2643188" cy="500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p>
        </p:txBody>
      </p:sp>
      <p:sp>
        <p:nvSpPr>
          <p:cNvPr id="5" name="Avrundet rektangel 4"/>
          <p:cNvSpPr/>
          <p:nvPr/>
        </p:nvSpPr>
        <p:spPr>
          <a:xfrm>
            <a:off x="2166938" y="2643188"/>
            <a:ext cx="1714500" cy="78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b-NO" sz="2800" b="1" dirty="0"/>
              <a:t>LOAD</a:t>
            </a:r>
          </a:p>
        </p:txBody>
      </p:sp>
      <p:sp>
        <p:nvSpPr>
          <p:cNvPr id="6" name="Avrundet rektangel 5"/>
          <p:cNvSpPr/>
          <p:nvPr/>
        </p:nvSpPr>
        <p:spPr>
          <a:xfrm>
            <a:off x="7239001" y="2643188"/>
            <a:ext cx="2714625" cy="78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b-NO" sz="3200" b="1" dirty="0"/>
              <a:t>DISEASE</a:t>
            </a:r>
          </a:p>
        </p:txBody>
      </p:sp>
      <p:sp>
        <p:nvSpPr>
          <p:cNvPr id="25605" name="TekstSylinder 6"/>
          <p:cNvSpPr txBox="1">
            <a:spLocks noChangeArrowheads="1"/>
          </p:cNvSpPr>
          <p:nvPr/>
        </p:nvSpPr>
        <p:spPr bwMode="auto">
          <a:xfrm>
            <a:off x="2452688" y="500063"/>
            <a:ext cx="119776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dirty="0">
                <a:latin typeface="Arial" panose="020B0604020202020204" pitchFamily="34" charset="0"/>
              </a:rPr>
              <a:t>Lifestyle:</a:t>
            </a:r>
          </a:p>
          <a:p>
            <a:pPr eaLnBrk="1" hangingPunct="1">
              <a:spcBef>
                <a:spcPct val="0"/>
              </a:spcBef>
              <a:buFontTx/>
              <a:buNone/>
            </a:pPr>
            <a:r>
              <a:rPr lang="nb-NO" altLang="en-US" sz="1800" dirty="0" err="1">
                <a:latin typeface="Arial" panose="020B0604020202020204" pitchFamily="34" charset="0"/>
              </a:rPr>
              <a:t>Tobacco</a:t>
            </a:r>
            <a:endParaRPr lang="nb-NO" altLang="en-US" sz="1800" dirty="0">
              <a:latin typeface="Arial" panose="020B0604020202020204" pitchFamily="34" charset="0"/>
            </a:endParaRPr>
          </a:p>
          <a:p>
            <a:pPr eaLnBrk="1" hangingPunct="1">
              <a:spcBef>
                <a:spcPct val="0"/>
              </a:spcBef>
              <a:buFontTx/>
              <a:buNone/>
            </a:pPr>
            <a:r>
              <a:rPr lang="nb-NO" altLang="en-US" sz="1800" dirty="0" err="1">
                <a:latin typeface="Arial" panose="020B0604020202020204" pitchFamily="34" charset="0"/>
              </a:rPr>
              <a:t>Alcohol</a:t>
            </a:r>
            <a:endParaRPr lang="nb-NO" altLang="en-US" sz="1800" dirty="0">
              <a:latin typeface="Arial" panose="020B0604020202020204" pitchFamily="34" charset="0"/>
            </a:endParaRPr>
          </a:p>
          <a:p>
            <a:pPr eaLnBrk="1" hangingPunct="1">
              <a:spcBef>
                <a:spcPct val="0"/>
              </a:spcBef>
              <a:buFontTx/>
              <a:buNone/>
            </a:pPr>
            <a:r>
              <a:rPr lang="nb-NO" altLang="en-US" sz="1800" dirty="0">
                <a:latin typeface="Arial" panose="020B0604020202020204" pitchFamily="34" charset="0"/>
              </a:rPr>
              <a:t>Food</a:t>
            </a:r>
          </a:p>
          <a:p>
            <a:pPr eaLnBrk="1" hangingPunct="1">
              <a:spcBef>
                <a:spcPct val="0"/>
              </a:spcBef>
              <a:buFontTx/>
              <a:buNone/>
            </a:pPr>
            <a:r>
              <a:rPr lang="nb-NO" altLang="en-US" sz="1800" dirty="0" err="1">
                <a:latin typeface="Arial" panose="020B0604020202020204" pitchFamily="34" charset="0"/>
              </a:rPr>
              <a:t>Excercise</a:t>
            </a:r>
            <a:endParaRPr lang="nb-NO" altLang="en-US" sz="1800" dirty="0">
              <a:latin typeface="Arial" panose="020B0604020202020204" pitchFamily="34" charset="0"/>
            </a:endParaRPr>
          </a:p>
        </p:txBody>
      </p:sp>
      <p:sp>
        <p:nvSpPr>
          <p:cNvPr id="25606" name="TekstSylinder 7"/>
          <p:cNvSpPr txBox="1">
            <a:spLocks noChangeArrowheads="1"/>
          </p:cNvSpPr>
          <p:nvPr/>
        </p:nvSpPr>
        <p:spPr bwMode="auto">
          <a:xfrm>
            <a:off x="2381251" y="3714750"/>
            <a:ext cx="29674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Arial" panose="020B0604020202020204" pitchFamily="34" charset="0"/>
              </a:rPr>
              <a:t>Management/Colleagues:</a:t>
            </a:r>
          </a:p>
          <a:p>
            <a:pPr eaLnBrk="1" hangingPunct="1">
              <a:spcBef>
                <a:spcPct val="0"/>
              </a:spcBef>
              <a:buFontTx/>
              <a:buNone/>
            </a:pPr>
            <a:r>
              <a:rPr lang="nb-NO" altLang="en-US" sz="1800">
                <a:latin typeface="Arial" panose="020B0604020202020204" pitchFamily="34" charset="0"/>
              </a:rPr>
              <a:t>Cooperation</a:t>
            </a:r>
          </a:p>
          <a:p>
            <a:pPr eaLnBrk="1" hangingPunct="1">
              <a:spcBef>
                <a:spcPct val="0"/>
              </a:spcBef>
              <a:buFontTx/>
              <a:buNone/>
            </a:pPr>
            <a:r>
              <a:rPr lang="nb-NO" altLang="en-US" sz="1800">
                <a:latin typeface="Arial" panose="020B0604020202020204" pitchFamily="34" charset="0"/>
              </a:rPr>
              <a:t>Conflicts</a:t>
            </a:r>
          </a:p>
        </p:txBody>
      </p:sp>
      <p:sp>
        <p:nvSpPr>
          <p:cNvPr id="25607" name="TekstSylinder 8"/>
          <p:cNvSpPr txBox="1">
            <a:spLocks noChangeArrowheads="1"/>
          </p:cNvSpPr>
          <p:nvPr/>
        </p:nvSpPr>
        <p:spPr bwMode="auto">
          <a:xfrm>
            <a:off x="8382000" y="500064"/>
            <a:ext cx="2210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Arial" panose="020B0604020202020204" pitchFamily="34" charset="0"/>
              </a:rPr>
              <a:t>Susceptibility</a:t>
            </a:r>
          </a:p>
          <a:p>
            <a:pPr eaLnBrk="1" hangingPunct="1">
              <a:spcBef>
                <a:spcPct val="0"/>
              </a:spcBef>
              <a:buFontTx/>
              <a:buNone/>
            </a:pPr>
            <a:r>
              <a:rPr lang="nb-NO" altLang="en-US" sz="1800" b="1">
                <a:latin typeface="Arial" panose="020B0604020202020204" pitchFamily="34" charset="0"/>
              </a:rPr>
              <a:t>Genetics</a:t>
            </a:r>
          </a:p>
          <a:p>
            <a:pPr eaLnBrk="1" hangingPunct="1">
              <a:spcBef>
                <a:spcPct val="0"/>
              </a:spcBef>
              <a:buFontTx/>
              <a:buNone/>
            </a:pPr>
            <a:r>
              <a:rPr lang="nb-NO" altLang="en-US" sz="1800" b="1">
                <a:latin typeface="Arial" panose="020B0604020202020204" pitchFamily="34" charset="0"/>
              </a:rPr>
              <a:t>Environment</a:t>
            </a:r>
          </a:p>
          <a:p>
            <a:pPr eaLnBrk="1" hangingPunct="1">
              <a:spcBef>
                <a:spcPct val="0"/>
              </a:spcBef>
              <a:buFontTx/>
              <a:buNone/>
            </a:pPr>
            <a:r>
              <a:rPr lang="nb-NO" altLang="en-US" sz="1800" b="1">
                <a:latin typeface="Arial" panose="020B0604020202020204" pitchFamily="34" charset="0"/>
              </a:rPr>
              <a:t>Family/Life Events</a:t>
            </a:r>
          </a:p>
        </p:txBody>
      </p:sp>
      <p:sp>
        <p:nvSpPr>
          <p:cNvPr id="25608" name="TekstSylinder 9"/>
          <p:cNvSpPr txBox="1">
            <a:spLocks noChangeArrowheads="1"/>
          </p:cNvSpPr>
          <p:nvPr/>
        </p:nvSpPr>
        <p:spPr bwMode="auto">
          <a:xfrm>
            <a:off x="6953250" y="500064"/>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Arial" panose="020B0604020202020204" pitchFamily="34" charset="0"/>
              </a:rPr>
              <a:t>Economy</a:t>
            </a:r>
          </a:p>
        </p:txBody>
      </p:sp>
      <p:sp>
        <p:nvSpPr>
          <p:cNvPr id="25609" name="TekstSylinder 10"/>
          <p:cNvSpPr txBox="1">
            <a:spLocks noChangeArrowheads="1"/>
          </p:cNvSpPr>
          <p:nvPr/>
        </p:nvSpPr>
        <p:spPr bwMode="auto">
          <a:xfrm>
            <a:off x="4381500" y="500063"/>
            <a:ext cx="25058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Arial" panose="020B0604020202020204" pitchFamily="34" charset="0"/>
              </a:rPr>
              <a:t>Social Life/Structure:</a:t>
            </a:r>
          </a:p>
          <a:p>
            <a:pPr eaLnBrk="1" hangingPunct="1">
              <a:spcBef>
                <a:spcPct val="0"/>
              </a:spcBef>
              <a:buFontTx/>
              <a:buNone/>
            </a:pPr>
            <a:r>
              <a:rPr lang="nb-NO" altLang="en-US" sz="1800">
                <a:latin typeface="Arial" panose="020B0604020202020204" pitchFamily="34" charset="0"/>
              </a:rPr>
              <a:t>Network </a:t>
            </a:r>
          </a:p>
          <a:p>
            <a:pPr eaLnBrk="1" hangingPunct="1">
              <a:spcBef>
                <a:spcPct val="0"/>
              </a:spcBef>
              <a:buFontTx/>
              <a:buNone/>
            </a:pPr>
            <a:r>
              <a:rPr lang="nb-NO" altLang="en-US" sz="1800">
                <a:latin typeface="Arial" panose="020B0604020202020204" pitchFamily="34" charset="0"/>
              </a:rPr>
              <a:t>Media</a:t>
            </a:r>
          </a:p>
        </p:txBody>
      </p:sp>
      <p:sp>
        <p:nvSpPr>
          <p:cNvPr id="25610" name="TekstSylinder 11"/>
          <p:cNvSpPr txBox="1">
            <a:spLocks noChangeArrowheads="1"/>
          </p:cNvSpPr>
          <p:nvPr/>
        </p:nvSpPr>
        <p:spPr bwMode="auto">
          <a:xfrm>
            <a:off x="7881939" y="4857751"/>
            <a:ext cx="19030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Arial" panose="020B0604020202020204" pitchFamily="34" charset="0"/>
              </a:rPr>
              <a:t>Previous Loads</a:t>
            </a:r>
          </a:p>
          <a:p>
            <a:pPr eaLnBrk="1" hangingPunct="1">
              <a:spcBef>
                <a:spcPct val="0"/>
              </a:spcBef>
              <a:buFontTx/>
              <a:buNone/>
            </a:pPr>
            <a:r>
              <a:rPr lang="nb-NO" altLang="en-US" sz="1800">
                <a:latin typeface="Arial" panose="020B0604020202020204" pitchFamily="34" charset="0"/>
              </a:rPr>
              <a:t>and </a:t>
            </a:r>
            <a:r>
              <a:rPr lang="nb-NO" altLang="en-US" sz="1800" b="1">
                <a:latin typeface="Arial" panose="020B0604020202020204" pitchFamily="34" charset="0"/>
              </a:rPr>
              <a:t>Exposures</a:t>
            </a:r>
          </a:p>
        </p:txBody>
      </p:sp>
      <p:sp>
        <p:nvSpPr>
          <p:cNvPr id="25611" name="TekstSylinder 12"/>
          <p:cNvSpPr txBox="1">
            <a:spLocks noChangeArrowheads="1"/>
          </p:cNvSpPr>
          <p:nvPr/>
        </p:nvSpPr>
        <p:spPr bwMode="auto">
          <a:xfrm>
            <a:off x="5167314" y="4857751"/>
            <a:ext cx="18902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Arial" panose="020B0604020202020204" pitchFamily="34" charset="0"/>
              </a:rPr>
              <a:t>Job Challenges</a:t>
            </a:r>
          </a:p>
          <a:p>
            <a:pPr eaLnBrk="1" hangingPunct="1">
              <a:spcBef>
                <a:spcPct val="0"/>
              </a:spcBef>
              <a:buFontTx/>
              <a:buNone/>
            </a:pPr>
            <a:r>
              <a:rPr lang="nb-NO" altLang="en-US" sz="1800">
                <a:latin typeface="Arial" panose="020B0604020202020204" pitchFamily="34" charset="0"/>
              </a:rPr>
              <a:t>vs. </a:t>
            </a:r>
            <a:r>
              <a:rPr lang="nb-NO" altLang="en-US" sz="1800" b="1">
                <a:latin typeface="Arial" panose="020B0604020202020204" pitchFamily="34" charset="0"/>
              </a:rPr>
              <a:t>Exhaustion</a:t>
            </a:r>
          </a:p>
        </p:txBody>
      </p:sp>
      <p:sp>
        <p:nvSpPr>
          <p:cNvPr id="25612" name="TekstSylinder 13"/>
          <p:cNvSpPr txBox="1">
            <a:spLocks noChangeArrowheads="1"/>
          </p:cNvSpPr>
          <p:nvPr/>
        </p:nvSpPr>
        <p:spPr bwMode="auto">
          <a:xfrm>
            <a:off x="2381251" y="485775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Arial" panose="020B0604020202020204" pitchFamily="34" charset="0"/>
              </a:rPr>
              <a:t>Decision Latitude</a:t>
            </a:r>
          </a:p>
        </p:txBody>
      </p:sp>
      <p:sp>
        <p:nvSpPr>
          <p:cNvPr id="25613" name="TekstSylinder 14"/>
          <p:cNvSpPr txBox="1">
            <a:spLocks noChangeArrowheads="1"/>
          </p:cNvSpPr>
          <p:nvPr/>
        </p:nvSpPr>
        <p:spPr bwMode="auto">
          <a:xfrm>
            <a:off x="2381251" y="5500688"/>
            <a:ext cx="1740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Arial" panose="020B0604020202020204" pitchFamily="34" charset="0"/>
              </a:rPr>
              <a:t>Coping Ability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16126" y="2209800"/>
            <a:ext cx="1058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u="sng">
                <a:latin typeface="Comic Sans MS" panose="030F0702030302020204" pitchFamily="66" charset="0"/>
              </a:rPr>
              <a:t>Hazard</a:t>
            </a:r>
          </a:p>
        </p:txBody>
      </p:sp>
      <p:sp>
        <p:nvSpPr>
          <p:cNvPr id="6147" name="Rectangle 3"/>
          <p:cNvSpPr>
            <a:spLocks noChangeArrowheads="1"/>
          </p:cNvSpPr>
          <p:nvPr/>
        </p:nvSpPr>
        <p:spPr bwMode="auto">
          <a:xfrm>
            <a:off x="3282950" y="2209800"/>
            <a:ext cx="102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u="sng">
                <a:latin typeface="Comic Sans MS" panose="030F0702030302020204" pitchFamily="66" charset="0"/>
              </a:rPr>
              <a:t>Threat</a:t>
            </a:r>
          </a:p>
        </p:txBody>
      </p:sp>
      <p:sp>
        <p:nvSpPr>
          <p:cNvPr id="6148" name="Rectangle 4"/>
          <p:cNvSpPr>
            <a:spLocks noChangeArrowheads="1"/>
          </p:cNvSpPr>
          <p:nvPr/>
        </p:nvSpPr>
        <p:spPr bwMode="auto">
          <a:xfrm>
            <a:off x="4440239" y="2205038"/>
            <a:ext cx="106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u="sng">
                <a:latin typeface="Comic Sans MS" panose="030F0702030302020204" pitchFamily="66" charset="0"/>
              </a:rPr>
              <a:t>Barrier</a:t>
            </a:r>
          </a:p>
        </p:txBody>
      </p:sp>
      <p:sp>
        <p:nvSpPr>
          <p:cNvPr id="6149" name="Rectangle 5"/>
          <p:cNvSpPr>
            <a:spLocks noChangeArrowheads="1"/>
          </p:cNvSpPr>
          <p:nvPr/>
        </p:nvSpPr>
        <p:spPr bwMode="auto">
          <a:xfrm>
            <a:off x="5951539" y="1916113"/>
            <a:ext cx="7651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u="sng"/>
              <a:t>Top</a:t>
            </a:r>
          </a:p>
          <a:p>
            <a:pPr algn="ctr" eaLnBrk="1" hangingPunct="1">
              <a:spcBef>
                <a:spcPct val="0"/>
              </a:spcBef>
              <a:buFontTx/>
              <a:buNone/>
            </a:pPr>
            <a:r>
              <a:rPr lang="en-US" altLang="en-US" sz="2000" u="sng"/>
              <a:t>Event</a:t>
            </a:r>
          </a:p>
        </p:txBody>
      </p:sp>
      <p:sp>
        <p:nvSpPr>
          <p:cNvPr id="6150" name="Rectangle 6"/>
          <p:cNvSpPr>
            <a:spLocks noChangeArrowheads="1"/>
          </p:cNvSpPr>
          <p:nvPr/>
        </p:nvSpPr>
        <p:spPr bwMode="auto">
          <a:xfrm>
            <a:off x="7032626" y="1916113"/>
            <a:ext cx="13319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u="sng">
                <a:latin typeface="Comic Sans MS" panose="030F0702030302020204" pitchFamily="66" charset="0"/>
              </a:rPr>
              <a:t>Recovery</a:t>
            </a:r>
          </a:p>
          <a:p>
            <a:pPr eaLnBrk="1" hangingPunct="1">
              <a:spcBef>
                <a:spcPct val="0"/>
              </a:spcBef>
              <a:buFontTx/>
              <a:buNone/>
            </a:pPr>
            <a:r>
              <a:rPr lang="en-US" altLang="en-US" sz="2000" u="sng">
                <a:latin typeface="Comic Sans MS" panose="030F0702030302020204" pitchFamily="66" charset="0"/>
              </a:rPr>
              <a:t>Measures</a:t>
            </a:r>
          </a:p>
        </p:txBody>
      </p:sp>
      <p:sp>
        <p:nvSpPr>
          <p:cNvPr id="6151" name="Rectangle 7"/>
          <p:cNvSpPr>
            <a:spLocks noChangeArrowheads="1"/>
          </p:cNvSpPr>
          <p:nvPr/>
        </p:nvSpPr>
        <p:spPr bwMode="auto">
          <a:xfrm>
            <a:off x="8472488" y="1916113"/>
            <a:ext cx="18145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000" u="sng"/>
          </a:p>
          <a:p>
            <a:pPr eaLnBrk="1" hangingPunct="1">
              <a:spcBef>
                <a:spcPct val="0"/>
              </a:spcBef>
              <a:buFontTx/>
              <a:buNone/>
            </a:pPr>
            <a:r>
              <a:rPr lang="en-US" altLang="en-US" sz="2000" u="sng">
                <a:latin typeface="Comic Sans MS" panose="030F0702030302020204" pitchFamily="66" charset="0"/>
              </a:rPr>
              <a:t>Consequences</a:t>
            </a:r>
          </a:p>
        </p:txBody>
      </p:sp>
      <p:sp>
        <p:nvSpPr>
          <p:cNvPr id="6152" name="Line 8"/>
          <p:cNvSpPr>
            <a:spLocks noChangeShapeType="1"/>
          </p:cNvSpPr>
          <p:nvPr/>
        </p:nvSpPr>
        <p:spPr bwMode="auto">
          <a:xfrm>
            <a:off x="3213100" y="1752600"/>
            <a:ext cx="0" cy="434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153" name="Line 9"/>
          <p:cNvSpPr>
            <a:spLocks noChangeShapeType="1"/>
          </p:cNvSpPr>
          <p:nvPr/>
        </p:nvSpPr>
        <p:spPr bwMode="auto">
          <a:xfrm>
            <a:off x="4268788" y="1752600"/>
            <a:ext cx="0" cy="434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154" name="Line 10"/>
          <p:cNvSpPr>
            <a:spLocks noChangeShapeType="1"/>
          </p:cNvSpPr>
          <p:nvPr/>
        </p:nvSpPr>
        <p:spPr bwMode="auto">
          <a:xfrm>
            <a:off x="5675313" y="1752600"/>
            <a:ext cx="0" cy="434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155" name="Line 11"/>
          <p:cNvSpPr>
            <a:spLocks noChangeShapeType="1"/>
          </p:cNvSpPr>
          <p:nvPr/>
        </p:nvSpPr>
        <p:spPr bwMode="auto">
          <a:xfrm>
            <a:off x="7011988" y="1752600"/>
            <a:ext cx="0" cy="434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156" name="Line 12"/>
          <p:cNvSpPr>
            <a:spLocks noChangeShapeType="1"/>
          </p:cNvSpPr>
          <p:nvPr/>
        </p:nvSpPr>
        <p:spPr bwMode="auto">
          <a:xfrm>
            <a:off x="8348663" y="1752600"/>
            <a:ext cx="0" cy="434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grpSp>
        <p:nvGrpSpPr>
          <p:cNvPr id="6157" name="Group 89"/>
          <p:cNvGrpSpPr>
            <a:grpSpLocks/>
          </p:cNvGrpSpPr>
          <p:nvPr/>
        </p:nvGrpSpPr>
        <p:grpSpPr bwMode="auto">
          <a:xfrm>
            <a:off x="1981200" y="3124200"/>
            <a:ext cx="1144588" cy="647700"/>
            <a:chOff x="312" y="1968"/>
            <a:chExt cx="781" cy="408"/>
          </a:xfrm>
        </p:grpSpPr>
        <p:sp>
          <p:nvSpPr>
            <p:cNvPr id="6653" name="Freeform 13"/>
            <p:cNvSpPr>
              <a:spLocks/>
            </p:cNvSpPr>
            <p:nvPr/>
          </p:nvSpPr>
          <p:spPr bwMode="auto">
            <a:xfrm>
              <a:off x="506" y="1968"/>
              <a:ext cx="285" cy="155"/>
            </a:xfrm>
            <a:custGeom>
              <a:avLst/>
              <a:gdLst>
                <a:gd name="T0" fmla="*/ 284 w 285"/>
                <a:gd name="T1" fmla="*/ 23 h 155"/>
                <a:gd name="T2" fmla="*/ 283 w 285"/>
                <a:gd name="T3" fmla="*/ 21 h 155"/>
                <a:gd name="T4" fmla="*/ 282 w 285"/>
                <a:gd name="T5" fmla="*/ 19 h 155"/>
                <a:gd name="T6" fmla="*/ 280 w 285"/>
                <a:gd name="T7" fmla="*/ 17 h 155"/>
                <a:gd name="T8" fmla="*/ 276 w 285"/>
                <a:gd name="T9" fmla="*/ 15 h 155"/>
                <a:gd name="T10" fmla="*/ 273 w 285"/>
                <a:gd name="T11" fmla="*/ 14 h 155"/>
                <a:gd name="T12" fmla="*/ 270 w 285"/>
                <a:gd name="T13" fmla="*/ 13 h 155"/>
                <a:gd name="T14" fmla="*/ 120 w 285"/>
                <a:gd name="T15" fmla="*/ 1 h 155"/>
                <a:gd name="T16" fmla="*/ 74 w 285"/>
                <a:gd name="T17" fmla="*/ 0 h 155"/>
                <a:gd name="T18" fmla="*/ 16 w 285"/>
                <a:gd name="T19" fmla="*/ 20 h 155"/>
                <a:gd name="T20" fmla="*/ 0 w 285"/>
                <a:gd name="T21" fmla="*/ 145 h 155"/>
                <a:gd name="T22" fmla="*/ 36 w 285"/>
                <a:gd name="T23" fmla="*/ 154 h 155"/>
                <a:gd name="T24" fmla="*/ 105 w 285"/>
                <a:gd name="T25" fmla="*/ 152 h 155"/>
                <a:gd name="T26" fmla="*/ 125 w 285"/>
                <a:gd name="T27" fmla="*/ 138 h 155"/>
                <a:gd name="T28" fmla="*/ 130 w 285"/>
                <a:gd name="T29" fmla="*/ 34 h 155"/>
                <a:gd name="T30" fmla="*/ 272 w 285"/>
                <a:gd name="T31" fmla="*/ 34 h 155"/>
                <a:gd name="T32" fmla="*/ 274 w 285"/>
                <a:gd name="T33" fmla="*/ 34 h 155"/>
                <a:gd name="T34" fmla="*/ 277 w 285"/>
                <a:gd name="T35" fmla="*/ 33 h 155"/>
                <a:gd name="T36" fmla="*/ 281 w 285"/>
                <a:gd name="T37" fmla="*/ 31 h 155"/>
                <a:gd name="T38" fmla="*/ 283 w 285"/>
                <a:gd name="T39" fmla="*/ 30 h 155"/>
                <a:gd name="T40" fmla="*/ 283 w 285"/>
                <a:gd name="T41" fmla="*/ 28 h 155"/>
                <a:gd name="T42" fmla="*/ 284 w 285"/>
                <a:gd name="T43" fmla="*/ 27 h 155"/>
                <a:gd name="T44" fmla="*/ 284 w 285"/>
                <a:gd name="T45" fmla="*/ 25 h 155"/>
                <a:gd name="T46" fmla="*/ 284 w 285"/>
                <a:gd name="T47" fmla="*/ 23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5"/>
                <a:gd name="T73" fmla="*/ 0 h 155"/>
                <a:gd name="T74" fmla="*/ 285 w 285"/>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5" h="155">
                  <a:moveTo>
                    <a:pt x="284" y="23"/>
                  </a:moveTo>
                  <a:lnTo>
                    <a:pt x="283" y="21"/>
                  </a:lnTo>
                  <a:lnTo>
                    <a:pt x="282" y="19"/>
                  </a:lnTo>
                  <a:lnTo>
                    <a:pt x="280" y="17"/>
                  </a:lnTo>
                  <a:lnTo>
                    <a:pt x="276" y="15"/>
                  </a:lnTo>
                  <a:lnTo>
                    <a:pt x="273" y="14"/>
                  </a:lnTo>
                  <a:lnTo>
                    <a:pt x="270" y="13"/>
                  </a:lnTo>
                  <a:lnTo>
                    <a:pt x="120" y="1"/>
                  </a:lnTo>
                  <a:lnTo>
                    <a:pt x="74" y="0"/>
                  </a:lnTo>
                  <a:lnTo>
                    <a:pt x="16" y="20"/>
                  </a:lnTo>
                  <a:lnTo>
                    <a:pt x="0" y="145"/>
                  </a:lnTo>
                  <a:lnTo>
                    <a:pt x="36" y="154"/>
                  </a:lnTo>
                  <a:lnTo>
                    <a:pt x="105" y="152"/>
                  </a:lnTo>
                  <a:lnTo>
                    <a:pt x="125" y="138"/>
                  </a:lnTo>
                  <a:lnTo>
                    <a:pt x="130" y="34"/>
                  </a:lnTo>
                  <a:lnTo>
                    <a:pt x="272" y="34"/>
                  </a:lnTo>
                  <a:lnTo>
                    <a:pt x="274" y="34"/>
                  </a:lnTo>
                  <a:lnTo>
                    <a:pt x="277" y="33"/>
                  </a:lnTo>
                  <a:lnTo>
                    <a:pt x="281" y="31"/>
                  </a:lnTo>
                  <a:lnTo>
                    <a:pt x="283" y="30"/>
                  </a:lnTo>
                  <a:lnTo>
                    <a:pt x="283" y="28"/>
                  </a:lnTo>
                  <a:lnTo>
                    <a:pt x="284" y="27"/>
                  </a:lnTo>
                  <a:lnTo>
                    <a:pt x="284" y="25"/>
                  </a:lnTo>
                  <a:lnTo>
                    <a:pt x="284" y="23"/>
                  </a:lnTo>
                </a:path>
              </a:pathLst>
            </a:custGeom>
            <a:solidFill>
              <a:schemeClr val="tx2"/>
            </a:solidFill>
            <a:ln w="12700" cap="rnd" cmpd="sng">
              <a:solidFill>
                <a:srgbClr val="000000"/>
              </a:solidFill>
              <a:prstDash val="solid"/>
              <a:round/>
              <a:headEnd type="none" w="sm" len="sm"/>
              <a:tailEnd type="none" w="sm" len="sm"/>
            </a:ln>
          </p:spPr>
          <p:txBody>
            <a:bodyPr/>
            <a:lstStyle/>
            <a:p>
              <a:endParaRPr lang="nb-NO"/>
            </a:p>
          </p:txBody>
        </p:sp>
        <p:sp>
          <p:nvSpPr>
            <p:cNvPr id="6654" name="Freeform 14"/>
            <p:cNvSpPr>
              <a:spLocks/>
            </p:cNvSpPr>
            <p:nvPr/>
          </p:nvSpPr>
          <p:spPr bwMode="auto">
            <a:xfrm>
              <a:off x="779" y="2004"/>
              <a:ext cx="18" cy="109"/>
            </a:xfrm>
            <a:custGeom>
              <a:avLst/>
              <a:gdLst>
                <a:gd name="T0" fmla="*/ 0 w 18"/>
                <a:gd name="T1" fmla="*/ 0 h 109"/>
                <a:gd name="T2" fmla="*/ 4 w 18"/>
                <a:gd name="T3" fmla="*/ 108 h 109"/>
                <a:gd name="T4" fmla="*/ 17 w 18"/>
                <a:gd name="T5" fmla="*/ 107 h 109"/>
                <a:gd name="T6" fmla="*/ 0 w 18"/>
                <a:gd name="T7" fmla="*/ 0 h 109"/>
                <a:gd name="T8" fmla="*/ 0 60000 65536"/>
                <a:gd name="T9" fmla="*/ 0 60000 65536"/>
                <a:gd name="T10" fmla="*/ 0 60000 65536"/>
                <a:gd name="T11" fmla="*/ 0 60000 65536"/>
                <a:gd name="T12" fmla="*/ 0 w 18"/>
                <a:gd name="T13" fmla="*/ 0 h 109"/>
                <a:gd name="T14" fmla="*/ 18 w 18"/>
                <a:gd name="T15" fmla="*/ 109 h 109"/>
              </a:gdLst>
              <a:ahLst/>
              <a:cxnLst>
                <a:cxn ang="T8">
                  <a:pos x="T0" y="T1"/>
                </a:cxn>
                <a:cxn ang="T9">
                  <a:pos x="T2" y="T3"/>
                </a:cxn>
                <a:cxn ang="T10">
                  <a:pos x="T4" y="T5"/>
                </a:cxn>
                <a:cxn ang="T11">
                  <a:pos x="T6" y="T7"/>
                </a:cxn>
              </a:cxnLst>
              <a:rect l="T12" t="T13" r="T14" b="T15"/>
              <a:pathLst>
                <a:path w="18" h="109">
                  <a:moveTo>
                    <a:pt x="0" y="0"/>
                  </a:moveTo>
                  <a:lnTo>
                    <a:pt x="4" y="108"/>
                  </a:lnTo>
                  <a:lnTo>
                    <a:pt x="17" y="107"/>
                  </a:lnTo>
                  <a:lnTo>
                    <a:pt x="0"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655" name="Freeform 15"/>
            <p:cNvSpPr>
              <a:spLocks/>
            </p:cNvSpPr>
            <p:nvPr/>
          </p:nvSpPr>
          <p:spPr bwMode="auto">
            <a:xfrm>
              <a:off x="726" y="2072"/>
              <a:ext cx="40" cy="53"/>
            </a:xfrm>
            <a:custGeom>
              <a:avLst/>
              <a:gdLst>
                <a:gd name="T0" fmla="*/ 35 w 40"/>
                <a:gd name="T1" fmla="*/ 0 h 53"/>
                <a:gd name="T2" fmla="*/ 39 w 40"/>
                <a:gd name="T3" fmla="*/ 5 h 53"/>
                <a:gd name="T4" fmla="*/ 4 w 40"/>
                <a:gd name="T5" fmla="*/ 52 h 53"/>
                <a:gd name="T6" fmla="*/ 0 w 40"/>
                <a:gd name="T7" fmla="*/ 47 h 53"/>
                <a:gd name="T8" fmla="*/ 35 w 40"/>
                <a:gd name="T9" fmla="*/ 0 h 53"/>
                <a:gd name="T10" fmla="*/ 0 60000 65536"/>
                <a:gd name="T11" fmla="*/ 0 60000 65536"/>
                <a:gd name="T12" fmla="*/ 0 60000 65536"/>
                <a:gd name="T13" fmla="*/ 0 60000 65536"/>
                <a:gd name="T14" fmla="*/ 0 60000 65536"/>
                <a:gd name="T15" fmla="*/ 0 w 40"/>
                <a:gd name="T16" fmla="*/ 0 h 53"/>
                <a:gd name="T17" fmla="*/ 40 w 40"/>
                <a:gd name="T18" fmla="*/ 53 h 53"/>
              </a:gdLst>
              <a:ahLst/>
              <a:cxnLst>
                <a:cxn ang="T10">
                  <a:pos x="T0" y="T1"/>
                </a:cxn>
                <a:cxn ang="T11">
                  <a:pos x="T2" y="T3"/>
                </a:cxn>
                <a:cxn ang="T12">
                  <a:pos x="T4" y="T5"/>
                </a:cxn>
                <a:cxn ang="T13">
                  <a:pos x="T6" y="T7"/>
                </a:cxn>
                <a:cxn ang="T14">
                  <a:pos x="T8" y="T9"/>
                </a:cxn>
              </a:cxnLst>
              <a:rect l="T15" t="T16" r="T17" b="T18"/>
              <a:pathLst>
                <a:path w="40" h="53">
                  <a:moveTo>
                    <a:pt x="35" y="0"/>
                  </a:moveTo>
                  <a:lnTo>
                    <a:pt x="39" y="5"/>
                  </a:lnTo>
                  <a:lnTo>
                    <a:pt x="4" y="52"/>
                  </a:lnTo>
                  <a:lnTo>
                    <a:pt x="0" y="47"/>
                  </a:lnTo>
                  <a:lnTo>
                    <a:pt x="35"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656" name="Freeform 16"/>
            <p:cNvSpPr>
              <a:spLocks/>
            </p:cNvSpPr>
            <p:nvPr/>
          </p:nvSpPr>
          <p:spPr bwMode="auto">
            <a:xfrm>
              <a:off x="778" y="2000"/>
              <a:ext cx="26" cy="116"/>
            </a:xfrm>
            <a:custGeom>
              <a:avLst/>
              <a:gdLst>
                <a:gd name="T0" fmla="*/ 6 w 26"/>
                <a:gd name="T1" fmla="*/ 0 h 116"/>
                <a:gd name="T2" fmla="*/ 0 w 26"/>
                <a:gd name="T3" fmla="*/ 2 h 116"/>
                <a:gd name="T4" fmla="*/ 17 w 26"/>
                <a:gd name="T5" fmla="*/ 115 h 116"/>
                <a:gd name="T6" fmla="*/ 25 w 26"/>
                <a:gd name="T7" fmla="*/ 106 h 116"/>
                <a:gd name="T8" fmla="*/ 6 w 26"/>
                <a:gd name="T9" fmla="*/ 0 h 116"/>
                <a:gd name="T10" fmla="*/ 0 60000 65536"/>
                <a:gd name="T11" fmla="*/ 0 60000 65536"/>
                <a:gd name="T12" fmla="*/ 0 60000 65536"/>
                <a:gd name="T13" fmla="*/ 0 60000 65536"/>
                <a:gd name="T14" fmla="*/ 0 60000 65536"/>
                <a:gd name="T15" fmla="*/ 0 w 26"/>
                <a:gd name="T16" fmla="*/ 0 h 116"/>
                <a:gd name="T17" fmla="*/ 26 w 26"/>
                <a:gd name="T18" fmla="*/ 116 h 116"/>
              </a:gdLst>
              <a:ahLst/>
              <a:cxnLst>
                <a:cxn ang="T10">
                  <a:pos x="T0" y="T1"/>
                </a:cxn>
                <a:cxn ang="T11">
                  <a:pos x="T2" y="T3"/>
                </a:cxn>
                <a:cxn ang="T12">
                  <a:pos x="T4" y="T5"/>
                </a:cxn>
                <a:cxn ang="T13">
                  <a:pos x="T6" y="T7"/>
                </a:cxn>
                <a:cxn ang="T14">
                  <a:pos x="T8" y="T9"/>
                </a:cxn>
              </a:cxnLst>
              <a:rect l="T15" t="T16" r="T17" b="T18"/>
              <a:pathLst>
                <a:path w="26" h="116">
                  <a:moveTo>
                    <a:pt x="6" y="0"/>
                  </a:moveTo>
                  <a:lnTo>
                    <a:pt x="0" y="2"/>
                  </a:lnTo>
                  <a:lnTo>
                    <a:pt x="17" y="115"/>
                  </a:lnTo>
                  <a:lnTo>
                    <a:pt x="25" y="106"/>
                  </a:lnTo>
                  <a:lnTo>
                    <a:pt x="6"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657" name="Rectangle 17"/>
            <p:cNvSpPr>
              <a:spLocks noChangeArrowheads="1"/>
            </p:cNvSpPr>
            <p:nvPr/>
          </p:nvSpPr>
          <p:spPr bwMode="auto">
            <a:xfrm>
              <a:off x="989" y="2102"/>
              <a:ext cx="26" cy="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58" name="Rectangle 18"/>
            <p:cNvSpPr>
              <a:spLocks noChangeArrowheads="1"/>
            </p:cNvSpPr>
            <p:nvPr/>
          </p:nvSpPr>
          <p:spPr bwMode="auto">
            <a:xfrm>
              <a:off x="987" y="2098"/>
              <a:ext cx="30" cy="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59" name="Freeform 19"/>
            <p:cNvSpPr>
              <a:spLocks/>
            </p:cNvSpPr>
            <p:nvPr/>
          </p:nvSpPr>
          <p:spPr bwMode="auto">
            <a:xfrm>
              <a:off x="313" y="2107"/>
              <a:ext cx="713" cy="201"/>
            </a:xfrm>
            <a:custGeom>
              <a:avLst/>
              <a:gdLst>
                <a:gd name="T0" fmla="*/ 712 w 713"/>
                <a:gd name="T1" fmla="*/ 1 h 201"/>
                <a:gd name="T2" fmla="*/ 489 w 713"/>
                <a:gd name="T3" fmla="*/ 1 h 201"/>
                <a:gd name="T4" fmla="*/ 481 w 713"/>
                <a:gd name="T5" fmla="*/ 10 h 201"/>
                <a:gd name="T6" fmla="*/ 480 w 713"/>
                <a:gd name="T7" fmla="*/ 1 h 201"/>
                <a:gd name="T8" fmla="*/ 315 w 713"/>
                <a:gd name="T9" fmla="*/ 1 h 201"/>
                <a:gd name="T10" fmla="*/ 302 w 713"/>
                <a:gd name="T11" fmla="*/ 10 h 201"/>
                <a:gd name="T12" fmla="*/ 218 w 713"/>
                <a:gd name="T13" fmla="*/ 10 h 201"/>
                <a:gd name="T14" fmla="*/ 210 w 713"/>
                <a:gd name="T15" fmla="*/ 6 h 201"/>
                <a:gd name="T16" fmla="*/ 200 w 713"/>
                <a:gd name="T17" fmla="*/ 3 h 201"/>
                <a:gd name="T18" fmla="*/ 196 w 713"/>
                <a:gd name="T19" fmla="*/ 0 h 201"/>
                <a:gd name="T20" fmla="*/ 135 w 713"/>
                <a:gd name="T21" fmla="*/ 0 h 201"/>
                <a:gd name="T22" fmla="*/ 122 w 713"/>
                <a:gd name="T23" fmla="*/ 1 h 201"/>
                <a:gd name="T24" fmla="*/ 111 w 713"/>
                <a:gd name="T25" fmla="*/ 4 h 201"/>
                <a:gd name="T26" fmla="*/ 96 w 713"/>
                <a:gd name="T27" fmla="*/ 8 h 201"/>
                <a:gd name="T28" fmla="*/ 83 w 713"/>
                <a:gd name="T29" fmla="*/ 15 h 201"/>
                <a:gd name="T30" fmla="*/ 72 w 713"/>
                <a:gd name="T31" fmla="*/ 24 h 201"/>
                <a:gd name="T32" fmla="*/ 63 w 713"/>
                <a:gd name="T33" fmla="*/ 32 h 201"/>
                <a:gd name="T34" fmla="*/ 53 w 713"/>
                <a:gd name="T35" fmla="*/ 41 h 201"/>
                <a:gd name="T36" fmla="*/ 46 w 713"/>
                <a:gd name="T37" fmla="*/ 51 h 201"/>
                <a:gd name="T38" fmla="*/ 39 w 713"/>
                <a:gd name="T39" fmla="*/ 60 h 201"/>
                <a:gd name="T40" fmla="*/ 30 w 713"/>
                <a:gd name="T41" fmla="*/ 73 h 201"/>
                <a:gd name="T42" fmla="*/ 25 w 713"/>
                <a:gd name="T43" fmla="*/ 86 h 201"/>
                <a:gd name="T44" fmla="*/ 15 w 713"/>
                <a:gd name="T45" fmla="*/ 112 h 201"/>
                <a:gd name="T46" fmla="*/ 9 w 713"/>
                <a:gd name="T47" fmla="*/ 133 h 201"/>
                <a:gd name="T48" fmla="*/ 4 w 713"/>
                <a:gd name="T49" fmla="*/ 156 h 201"/>
                <a:gd name="T50" fmla="*/ 2 w 713"/>
                <a:gd name="T51" fmla="*/ 177 h 201"/>
                <a:gd name="T52" fmla="*/ 0 w 713"/>
                <a:gd name="T53" fmla="*/ 200 h 201"/>
                <a:gd name="T54" fmla="*/ 22 w 713"/>
                <a:gd name="T55" fmla="*/ 200 h 201"/>
                <a:gd name="T56" fmla="*/ 24 w 713"/>
                <a:gd name="T57" fmla="*/ 169 h 201"/>
                <a:gd name="T58" fmla="*/ 30 w 713"/>
                <a:gd name="T59" fmla="*/ 146 h 201"/>
                <a:gd name="T60" fmla="*/ 38 w 713"/>
                <a:gd name="T61" fmla="*/ 125 h 201"/>
                <a:gd name="T62" fmla="*/ 50 w 713"/>
                <a:gd name="T63" fmla="*/ 108 h 201"/>
                <a:gd name="T64" fmla="*/ 62 w 713"/>
                <a:gd name="T65" fmla="*/ 91 h 201"/>
                <a:gd name="T66" fmla="*/ 74 w 713"/>
                <a:gd name="T67" fmla="*/ 79 h 201"/>
                <a:gd name="T68" fmla="*/ 88 w 713"/>
                <a:gd name="T69" fmla="*/ 69 h 201"/>
                <a:gd name="T70" fmla="*/ 101 w 713"/>
                <a:gd name="T71" fmla="*/ 61 h 201"/>
                <a:gd name="T72" fmla="*/ 118 w 713"/>
                <a:gd name="T73" fmla="*/ 55 h 201"/>
                <a:gd name="T74" fmla="*/ 133 w 713"/>
                <a:gd name="T75" fmla="*/ 51 h 201"/>
                <a:gd name="T76" fmla="*/ 151 w 713"/>
                <a:gd name="T77" fmla="*/ 51 h 201"/>
                <a:gd name="T78" fmla="*/ 169 w 713"/>
                <a:gd name="T79" fmla="*/ 55 h 201"/>
                <a:gd name="T80" fmla="*/ 186 w 713"/>
                <a:gd name="T81" fmla="*/ 61 h 201"/>
                <a:gd name="T82" fmla="*/ 206 w 713"/>
                <a:gd name="T83" fmla="*/ 71 h 201"/>
                <a:gd name="T84" fmla="*/ 220 w 713"/>
                <a:gd name="T85" fmla="*/ 83 h 201"/>
                <a:gd name="T86" fmla="*/ 233 w 713"/>
                <a:gd name="T87" fmla="*/ 97 h 201"/>
                <a:gd name="T88" fmla="*/ 243 w 713"/>
                <a:gd name="T89" fmla="*/ 112 h 201"/>
                <a:gd name="T90" fmla="*/ 252 w 713"/>
                <a:gd name="T91" fmla="*/ 130 h 201"/>
                <a:gd name="T92" fmla="*/ 260 w 713"/>
                <a:gd name="T93" fmla="*/ 150 h 201"/>
                <a:gd name="T94" fmla="*/ 268 w 713"/>
                <a:gd name="T95" fmla="*/ 174 h 201"/>
                <a:gd name="T96" fmla="*/ 479 w 713"/>
                <a:gd name="T97" fmla="*/ 177 h 201"/>
                <a:gd name="T98" fmla="*/ 492 w 713"/>
                <a:gd name="T99" fmla="*/ 174 h 201"/>
                <a:gd name="T100" fmla="*/ 503 w 713"/>
                <a:gd name="T101" fmla="*/ 169 h 201"/>
                <a:gd name="T102" fmla="*/ 515 w 713"/>
                <a:gd name="T103" fmla="*/ 160 h 201"/>
                <a:gd name="T104" fmla="*/ 598 w 713"/>
                <a:gd name="T105" fmla="*/ 82 h 201"/>
                <a:gd name="T106" fmla="*/ 607 w 713"/>
                <a:gd name="T107" fmla="*/ 74 h 201"/>
                <a:gd name="T108" fmla="*/ 618 w 713"/>
                <a:gd name="T109" fmla="*/ 67 h 201"/>
                <a:gd name="T110" fmla="*/ 628 w 713"/>
                <a:gd name="T111" fmla="*/ 63 h 201"/>
                <a:gd name="T112" fmla="*/ 669 w 713"/>
                <a:gd name="T113" fmla="*/ 63 h 201"/>
                <a:gd name="T114" fmla="*/ 695 w 713"/>
                <a:gd name="T115" fmla="*/ 63 h 201"/>
                <a:gd name="T116" fmla="*/ 712 w 713"/>
                <a:gd name="T117" fmla="*/ 63 h 201"/>
                <a:gd name="T118" fmla="*/ 712 w 713"/>
                <a:gd name="T119" fmla="*/ 1 h 2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3"/>
                <a:gd name="T181" fmla="*/ 0 h 201"/>
                <a:gd name="T182" fmla="*/ 713 w 713"/>
                <a:gd name="T183" fmla="*/ 201 h 2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3" h="201">
                  <a:moveTo>
                    <a:pt x="712" y="1"/>
                  </a:moveTo>
                  <a:lnTo>
                    <a:pt x="489" y="1"/>
                  </a:lnTo>
                  <a:lnTo>
                    <a:pt x="481" y="10"/>
                  </a:lnTo>
                  <a:lnTo>
                    <a:pt x="480" y="1"/>
                  </a:lnTo>
                  <a:lnTo>
                    <a:pt x="315" y="1"/>
                  </a:lnTo>
                  <a:lnTo>
                    <a:pt x="302" y="10"/>
                  </a:lnTo>
                  <a:lnTo>
                    <a:pt x="218" y="10"/>
                  </a:lnTo>
                  <a:lnTo>
                    <a:pt x="210" y="6"/>
                  </a:lnTo>
                  <a:lnTo>
                    <a:pt x="200" y="3"/>
                  </a:lnTo>
                  <a:lnTo>
                    <a:pt x="196" y="0"/>
                  </a:lnTo>
                  <a:lnTo>
                    <a:pt x="135" y="0"/>
                  </a:lnTo>
                  <a:lnTo>
                    <a:pt x="122" y="1"/>
                  </a:lnTo>
                  <a:lnTo>
                    <a:pt x="111" y="4"/>
                  </a:lnTo>
                  <a:lnTo>
                    <a:pt x="96" y="8"/>
                  </a:lnTo>
                  <a:lnTo>
                    <a:pt x="83" y="15"/>
                  </a:lnTo>
                  <a:lnTo>
                    <a:pt x="72" y="24"/>
                  </a:lnTo>
                  <a:lnTo>
                    <a:pt x="63" y="32"/>
                  </a:lnTo>
                  <a:lnTo>
                    <a:pt x="53" y="41"/>
                  </a:lnTo>
                  <a:lnTo>
                    <a:pt x="46" y="51"/>
                  </a:lnTo>
                  <a:lnTo>
                    <a:pt x="39" y="60"/>
                  </a:lnTo>
                  <a:lnTo>
                    <a:pt x="30" y="73"/>
                  </a:lnTo>
                  <a:lnTo>
                    <a:pt x="25" y="86"/>
                  </a:lnTo>
                  <a:lnTo>
                    <a:pt x="15" y="112"/>
                  </a:lnTo>
                  <a:lnTo>
                    <a:pt x="9" y="133"/>
                  </a:lnTo>
                  <a:lnTo>
                    <a:pt x="4" y="156"/>
                  </a:lnTo>
                  <a:lnTo>
                    <a:pt x="2" y="177"/>
                  </a:lnTo>
                  <a:lnTo>
                    <a:pt x="0" y="200"/>
                  </a:lnTo>
                  <a:lnTo>
                    <a:pt x="22" y="200"/>
                  </a:lnTo>
                  <a:lnTo>
                    <a:pt x="24" y="169"/>
                  </a:lnTo>
                  <a:lnTo>
                    <a:pt x="30" y="146"/>
                  </a:lnTo>
                  <a:lnTo>
                    <a:pt x="38" y="125"/>
                  </a:lnTo>
                  <a:lnTo>
                    <a:pt x="50" y="108"/>
                  </a:lnTo>
                  <a:lnTo>
                    <a:pt x="62" y="91"/>
                  </a:lnTo>
                  <a:lnTo>
                    <a:pt x="74" y="79"/>
                  </a:lnTo>
                  <a:lnTo>
                    <a:pt x="88" y="69"/>
                  </a:lnTo>
                  <a:lnTo>
                    <a:pt x="101" y="61"/>
                  </a:lnTo>
                  <a:lnTo>
                    <a:pt x="118" y="55"/>
                  </a:lnTo>
                  <a:lnTo>
                    <a:pt x="133" y="51"/>
                  </a:lnTo>
                  <a:lnTo>
                    <a:pt x="151" y="51"/>
                  </a:lnTo>
                  <a:lnTo>
                    <a:pt x="169" y="55"/>
                  </a:lnTo>
                  <a:lnTo>
                    <a:pt x="186" y="61"/>
                  </a:lnTo>
                  <a:lnTo>
                    <a:pt x="206" y="71"/>
                  </a:lnTo>
                  <a:lnTo>
                    <a:pt x="220" y="83"/>
                  </a:lnTo>
                  <a:lnTo>
                    <a:pt x="233" y="97"/>
                  </a:lnTo>
                  <a:lnTo>
                    <a:pt x="243" y="112"/>
                  </a:lnTo>
                  <a:lnTo>
                    <a:pt x="252" y="130"/>
                  </a:lnTo>
                  <a:lnTo>
                    <a:pt x="260" y="150"/>
                  </a:lnTo>
                  <a:lnTo>
                    <a:pt x="268" y="174"/>
                  </a:lnTo>
                  <a:lnTo>
                    <a:pt x="479" y="177"/>
                  </a:lnTo>
                  <a:lnTo>
                    <a:pt x="492" y="174"/>
                  </a:lnTo>
                  <a:lnTo>
                    <a:pt x="503" y="169"/>
                  </a:lnTo>
                  <a:lnTo>
                    <a:pt x="515" y="160"/>
                  </a:lnTo>
                  <a:lnTo>
                    <a:pt x="598" y="82"/>
                  </a:lnTo>
                  <a:lnTo>
                    <a:pt x="607" y="74"/>
                  </a:lnTo>
                  <a:lnTo>
                    <a:pt x="618" y="67"/>
                  </a:lnTo>
                  <a:lnTo>
                    <a:pt x="628" y="63"/>
                  </a:lnTo>
                  <a:lnTo>
                    <a:pt x="669" y="63"/>
                  </a:lnTo>
                  <a:lnTo>
                    <a:pt x="695" y="63"/>
                  </a:lnTo>
                  <a:lnTo>
                    <a:pt x="712" y="63"/>
                  </a:lnTo>
                  <a:lnTo>
                    <a:pt x="712" y="1"/>
                  </a:lnTo>
                </a:path>
              </a:pathLst>
            </a:custGeom>
            <a:solidFill>
              <a:srgbClr val="C00000"/>
            </a:solidFill>
            <a:ln w="12700" cap="rnd" cmpd="sng">
              <a:solidFill>
                <a:srgbClr val="000000"/>
              </a:solidFill>
              <a:prstDash val="solid"/>
              <a:round/>
              <a:headEnd type="none" w="sm" len="sm"/>
              <a:tailEnd type="none" w="sm" len="sm"/>
            </a:ln>
          </p:spPr>
          <p:txBody>
            <a:bodyPr/>
            <a:lstStyle/>
            <a:p>
              <a:endParaRPr lang="nb-NO"/>
            </a:p>
          </p:txBody>
        </p:sp>
        <p:sp>
          <p:nvSpPr>
            <p:cNvPr id="6660" name="Freeform 20"/>
            <p:cNvSpPr>
              <a:spLocks/>
            </p:cNvSpPr>
            <p:nvPr/>
          </p:nvSpPr>
          <p:spPr bwMode="auto">
            <a:xfrm>
              <a:off x="434" y="2106"/>
              <a:ext cx="592" cy="33"/>
            </a:xfrm>
            <a:custGeom>
              <a:avLst/>
              <a:gdLst>
                <a:gd name="T0" fmla="*/ 591 w 592"/>
                <a:gd name="T1" fmla="*/ 1 h 33"/>
                <a:gd name="T2" fmla="*/ 368 w 592"/>
                <a:gd name="T3" fmla="*/ 1 h 33"/>
                <a:gd name="T4" fmla="*/ 360 w 592"/>
                <a:gd name="T5" fmla="*/ 10 h 33"/>
                <a:gd name="T6" fmla="*/ 359 w 592"/>
                <a:gd name="T7" fmla="*/ 1 h 33"/>
                <a:gd name="T8" fmla="*/ 193 w 592"/>
                <a:gd name="T9" fmla="*/ 1 h 33"/>
                <a:gd name="T10" fmla="*/ 181 w 592"/>
                <a:gd name="T11" fmla="*/ 10 h 33"/>
                <a:gd name="T12" fmla="*/ 96 w 592"/>
                <a:gd name="T13" fmla="*/ 10 h 33"/>
                <a:gd name="T14" fmla="*/ 88 w 592"/>
                <a:gd name="T15" fmla="*/ 6 h 33"/>
                <a:gd name="T16" fmla="*/ 79 w 592"/>
                <a:gd name="T17" fmla="*/ 3 h 33"/>
                <a:gd name="T18" fmla="*/ 75 w 592"/>
                <a:gd name="T19" fmla="*/ 0 h 33"/>
                <a:gd name="T20" fmla="*/ 14 w 592"/>
                <a:gd name="T21" fmla="*/ 0 h 33"/>
                <a:gd name="T22" fmla="*/ 0 w 592"/>
                <a:gd name="T23" fmla="*/ 1 h 33"/>
                <a:gd name="T24" fmla="*/ 15 w 592"/>
                <a:gd name="T25" fmla="*/ 32 h 33"/>
                <a:gd name="T26" fmla="*/ 31 w 592"/>
                <a:gd name="T27" fmla="*/ 27 h 33"/>
                <a:gd name="T28" fmla="*/ 51 w 592"/>
                <a:gd name="T29" fmla="*/ 24 h 33"/>
                <a:gd name="T30" fmla="*/ 68 w 592"/>
                <a:gd name="T31" fmla="*/ 23 h 33"/>
                <a:gd name="T32" fmla="*/ 85 w 592"/>
                <a:gd name="T33" fmla="*/ 22 h 33"/>
                <a:gd name="T34" fmla="*/ 116 w 592"/>
                <a:gd name="T35" fmla="*/ 23 h 33"/>
                <a:gd name="T36" fmla="*/ 153 w 592"/>
                <a:gd name="T37" fmla="*/ 23 h 33"/>
                <a:gd name="T38" fmla="*/ 242 w 592"/>
                <a:gd name="T39" fmla="*/ 24 h 33"/>
                <a:gd name="T40" fmla="*/ 332 w 592"/>
                <a:gd name="T41" fmla="*/ 23 h 33"/>
                <a:gd name="T42" fmla="*/ 591 w 592"/>
                <a:gd name="T43" fmla="*/ 23 h 33"/>
                <a:gd name="T44" fmla="*/ 591 w 592"/>
                <a:gd name="T45" fmla="*/ 1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2"/>
                <a:gd name="T70" fmla="*/ 0 h 33"/>
                <a:gd name="T71" fmla="*/ 592 w 592"/>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2" h="33">
                  <a:moveTo>
                    <a:pt x="591" y="1"/>
                  </a:moveTo>
                  <a:lnTo>
                    <a:pt x="368" y="1"/>
                  </a:lnTo>
                  <a:lnTo>
                    <a:pt x="360" y="10"/>
                  </a:lnTo>
                  <a:lnTo>
                    <a:pt x="359" y="1"/>
                  </a:lnTo>
                  <a:lnTo>
                    <a:pt x="193" y="1"/>
                  </a:lnTo>
                  <a:lnTo>
                    <a:pt x="181" y="10"/>
                  </a:lnTo>
                  <a:lnTo>
                    <a:pt x="96" y="10"/>
                  </a:lnTo>
                  <a:lnTo>
                    <a:pt x="88" y="6"/>
                  </a:lnTo>
                  <a:lnTo>
                    <a:pt x="79" y="3"/>
                  </a:lnTo>
                  <a:lnTo>
                    <a:pt x="75" y="0"/>
                  </a:lnTo>
                  <a:lnTo>
                    <a:pt x="14" y="0"/>
                  </a:lnTo>
                  <a:lnTo>
                    <a:pt x="0" y="1"/>
                  </a:lnTo>
                  <a:lnTo>
                    <a:pt x="15" y="32"/>
                  </a:lnTo>
                  <a:lnTo>
                    <a:pt x="31" y="27"/>
                  </a:lnTo>
                  <a:lnTo>
                    <a:pt x="51" y="24"/>
                  </a:lnTo>
                  <a:lnTo>
                    <a:pt x="68" y="23"/>
                  </a:lnTo>
                  <a:lnTo>
                    <a:pt x="85" y="22"/>
                  </a:lnTo>
                  <a:lnTo>
                    <a:pt x="116" y="23"/>
                  </a:lnTo>
                  <a:lnTo>
                    <a:pt x="153" y="23"/>
                  </a:lnTo>
                  <a:lnTo>
                    <a:pt x="242" y="24"/>
                  </a:lnTo>
                  <a:lnTo>
                    <a:pt x="332" y="23"/>
                  </a:lnTo>
                  <a:lnTo>
                    <a:pt x="591" y="23"/>
                  </a:lnTo>
                  <a:lnTo>
                    <a:pt x="591" y="1"/>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661" name="Freeform 21"/>
            <p:cNvSpPr>
              <a:spLocks/>
            </p:cNvSpPr>
            <p:nvPr/>
          </p:nvSpPr>
          <p:spPr bwMode="auto">
            <a:xfrm>
              <a:off x="516" y="2141"/>
              <a:ext cx="293" cy="124"/>
            </a:xfrm>
            <a:custGeom>
              <a:avLst/>
              <a:gdLst>
                <a:gd name="T0" fmla="*/ 51 w 293"/>
                <a:gd name="T1" fmla="*/ 0 h 124"/>
                <a:gd name="T2" fmla="*/ 4 w 293"/>
                <a:gd name="T3" fmla="*/ 0 h 124"/>
                <a:gd name="T4" fmla="*/ 1 w 293"/>
                <a:gd name="T5" fmla="*/ 3 h 124"/>
                <a:gd name="T6" fmla="*/ 0 w 293"/>
                <a:gd name="T7" fmla="*/ 8 h 124"/>
                <a:gd name="T8" fmla="*/ 5 w 293"/>
                <a:gd name="T9" fmla="*/ 16 h 124"/>
                <a:gd name="T10" fmla="*/ 17 w 293"/>
                <a:gd name="T11" fmla="*/ 20 h 124"/>
                <a:gd name="T12" fmla="*/ 25 w 293"/>
                <a:gd name="T13" fmla="*/ 25 h 124"/>
                <a:gd name="T14" fmla="*/ 37 w 293"/>
                <a:gd name="T15" fmla="*/ 37 h 124"/>
                <a:gd name="T16" fmla="*/ 46 w 293"/>
                <a:gd name="T17" fmla="*/ 49 h 124"/>
                <a:gd name="T18" fmla="*/ 53 w 293"/>
                <a:gd name="T19" fmla="*/ 59 h 124"/>
                <a:gd name="T20" fmla="*/ 58 w 293"/>
                <a:gd name="T21" fmla="*/ 69 h 124"/>
                <a:gd name="T22" fmla="*/ 72 w 293"/>
                <a:gd name="T23" fmla="*/ 97 h 124"/>
                <a:gd name="T24" fmla="*/ 80 w 293"/>
                <a:gd name="T25" fmla="*/ 113 h 124"/>
                <a:gd name="T26" fmla="*/ 84 w 293"/>
                <a:gd name="T27" fmla="*/ 118 h 124"/>
                <a:gd name="T28" fmla="*/ 90 w 293"/>
                <a:gd name="T29" fmla="*/ 119 h 124"/>
                <a:gd name="T30" fmla="*/ 97 w 293"/>
                <a:gd name="T31" fmla="*/ 119 h 124"/>
                <a:gd name="T32" fmla="*/ 106 w 293"/>
                <a:gd name="T33" fmla="*/ 117 h 124"/>
                <a:gd name="T34" fmla="*/ 111 w 293"/>
                <a:gd name="T35" fmla="*/ 113 h 124"/>
                <a:gd name="T36" fmla="*/ 125 w 293"/>
                <a:gd name="T37" fmla="*/ 104 h 124"/>
                <a:gd name="T38" fmla="*/ 147 w 293"/>
                <a:gd name="T39" fmla="*/ 88 h 124"/>
                <a:gd name="T40" fmla="*/ 158 w 293"/>
                <a:gd name="T41" fmla="*/ 81 h 124"/>
                <a:gd name="T42" fmla="*/ 165 w 293"/>
                <a:gd name="T43" fmla="*/ 78 h 124"/>
                <a:gd name="T44" fmla="*/ 170 w 293"/>
                <a:gd name="T45" fmla="*/ 78 h 124"/>
                <a:gd name="T46" fmla="*/ 173 w 293"/>
                <a:gd name="T47" fmla="*/ 81 h 124"/>
                <a:gd name="T48" fmla="*/ 174 w 293"/>
                <a:gd name="T49" fmla="*/ 87 h 124"/>
                <a:gd name="T50" fmla="*/ 172 w 293"/>
                <a:gd name="T51" fmla="*/ 94 h 124"/>
                <a:gd name="T52" fmla="*/ 168 w 293"/>
                <a:gd name="T53" fmla="*/ 101 h 124"/>
                <a:gd name="T54" fmla="*/ 163 w 293"/>
                <a:gd name="T55" fmla="*/ 109 h 124"/>
                <a:gd name="T56" fmla="*/ 161 w 293"/>
                <a:gd name="T57" fmla="*/ 117 h 124"/>
                <a:gd name="T58" fmla="*/ 164 w 293"/>
                <a:gd name="T59" fmla="*/ 121 h 124"/>
                <a:gd name="T60" fmla="*/ 169 w 293"/>
                <a:gd name="T61" fmla="*/ 123 h 124"/>
                <a:gd name="T62" fmla="*/ 265 w 293"/>
                <a:gd name="T63" fmla="*/ 114 h 124"/>
                <a:gd name="T64" fmla="*/ 258 w 293"/>
                <a:gd name="T65" fmla="*/ 96 h 124"/>
                <a:gd name="T66" fmla="*/ 256 w 293"/>
                <a:gd name="T67" fmla="*/ 76 h 124"/>
                <a:gd name="T68" fmla="*/ 257 w 293"/>
                <a:gd name="T69" fmla="*/ 61 h 124"/>
                <a:gd name="T70" fmla="*/ 261 w 293"/>
                <a:gd name="T71" fmla="*/ 43 h 124"/>
                <a:gd name="T72" fmla="*/ 268 w 293"/>
                <a:gd name="T73" fmla="*/ 26 h 124"/>
                <a:gd name="T74" fmla="*/ 277 w 293"/>
                <a:gd name="T75" fmla="*/ 14 h 124"/>
                <a:gd name="T76" fmla="*/ 292 w 293"/>
                <a:gd name="T77" fmla="*/ 0 h 1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3"/>
                <a:gd name="T118" fmla="*/ 0 h 124"/>
                <a:gd name="T119" fmla="*/ 293 w 293"/>
                <a:gd name="T120" fmla="*/ 124 h 1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3" h="124">
                  <a:moveTo>
                    <a:pt x="292" y="0"/>
                  </a:moveTo>
                  <a:lnTo>
                    <a:pt x="51" y="0"/>
                  </a:lnTo>
                  <a:lnTo>
                    <a:pt x="6" y="0"/>
                  </a:lnTo>
                  <a:lnTo>
                    <a:pt x="4" y="0"/>
                  </a:lnTo>
                  <a:lnTo>
                    <a:pt x="3" y="1"/>
                  </a:lnTo>
                  <a:lnTo>
                    <a:pt x="1" y="3"/>
                  </a:lnTo>
                  <a:lnTo>
                    <a:pt x="1" y="4"/>
                  </a:lnTo>
                  <a:lnTo>
                    <a:pt x="0" y="8"/>
                  </a:lnTo>
                  <a:lnTo>
                    <a:pt x="0" y="14"/>
                  </a:lnTo>
                  <a:lnTo>
                    <a:pt x="5" y="16"/>
                  </a:lnTo>
                  <a:lnTo>
                    <a:pt x="10" y="17"/>
                  </a:lnTo>
                  <a:lnTo>
                    <a:pt x="17" y="20"/>
                  </a:lnTo>
                  <a:lnTo>
                    <a:pt x="22" y="22"/>
                  </a:lnTo>
                  <a:lnTo>
                    <a:pt x="25" y="25"/>
                  </a:lnTo>
                  <a:lnTo>
                    <a:pt x="32" y="32"/>
                  </a:lnTo>
                  <a:lnTo>
                    <a:pt x="37" y="37"/>
                  </a:lnTo>
                  <a:lnTo>
                    <a:pt x="42" y="43"/>
                  </a:lnTo>
                  <a:lnTo>
                    <a:pt x="46" y="49"/>
                  </a:lnTo>
                  <a:lnTo>
                    <a:pt x="50" y="54"/>
                  </a:lnTo>
                  <a:lnTo>
                    <a:pt x="53" y="59"/>
                  </a:lnTo>
                  <a:lnTo>
                    <a:pt x="55" y="63"/>
                  </a:lnTo>
                  <a:lnTo>
                    <a:pt x="58" y="69"/>
                  </a:lnTo>
                  <a:lnTo>
                    <a:pt x="63" y="77"/>
                  </a:lnTo>
                  <a:lnTo>
                    <a:pt x="72" y="97"/>
                  </a:lnTo>
                  <a:lnTo>
                    <a:pt x="77" y="105"/>
                  </a:lnTo>
                  <a:lnTo>
                    <a:pt x="80" y="113"/>
                  </a:lnTo>
                  <a:lnTo>
                    <a:pt x="82" y="116"/>
                  </a:lnTo>
                  <a:lnTo>
                    <a:pt x="84" y="118"/>
                  </a:lnTo>
                  <a:lnTo>
                    <a:pt x="86" y="119"/>
                  </a:lnTo>
                  <a:lnTo>
                    <a:pt x="90" y="119"/>
                  </a:lnTo>
                  <a:lnTo>
                    <a:pt x="94" y="119"/>
                  </a:lnTo>
                  <a:lnTo>
                    <a:pt x="97" y="119"/>
                  </a:lnTo>
                  <a:lnTo>
                    <a:pt x="102" y="118"/>
                  </a:lnTo>
                  <a:lnTo>
                    <a:pt x="106" y="117"/>
                  </a:lnTo>
                  <a:lnTo>
                    <a:pt x="108" y="115"/>
                  </a:lnTo>
                  <a:lnTo>
                    <a:pt x="111" y="113"/>
                  </a:lnTo>
                  <a:lnTo>
                    <a:pt x="116" y="111"/>
                  </a:lnTo>
                  <a:lnTo>
                    <a:pt x="125" y="104"/>
                  </a:lnTo>
                  <a:lnTo>
                    <a:pt x="141" y="93"/>
                  </a:lnTo>
                  <a:lnTo>
                    <a:pt x="147" y="88"/>
                  </a:lnTo>
                  <a:lnTo>
                    <a:pt x="152" y="84"/>
                  </a:lnTo>
                  <a:lnTo>
                    <a:pt x="158" y="81"/>
                  </a:lnTo>
                  <a:lnTo>
                    <a:pt x="163" y="78"/>
                  </a:lnTo>
                  <a:lnTo>
                    <a:pt x="165" y="78"/>
                  </a:lnTo>
                  <a:lnTo>
                    <a:pt x="168" y="77"/>
                  </a:lnTo>
                  <a:lnTo>
                    <a:pt x="170" y="78"/>
                  </a:lnTo>
                  <a:lnTo>
                    <a:pt x="172" y="79"/>
                  </a:lnTo>
                  <a:lnTo>
                    <a:pt x="173" y="81"/>
                  </a:lnTo>
                  <a:lnTo>
                    <a:pt x="174" y="84"/>
                  </a:lnTo>
                  <a:lnTo>
                    <a:pt x="174" y="87"/>
                  </a:lnTo>
                  <a:lnTo>
                    <a:pt x="174" y="90"/>
                  </a:lnTo>
                  <a:lnTo>
                    <a:pt x="172" y="94"/>
                  </a:lnTo>
                  <a:lnTo>
                    <a:pt x="170" y="97"/>
                  </a:lnTo>
                  <a:lnTo>
                    <a:pt x="168" y="101"/>
                  </a:lnTo>
                  <a:lnTo>
                    <a:pt x="164" y="105"/>
                  </a:lnTo>
                  <a:lnTo>
                    <a:pt x="163" y="109"/>
                  </a:lnTo>
                  <a:lnTo>
                    <a:pt x="162" y="113"/>
                  </a:lnTo>
                  <a:lnTo>
                    <a:pt x="161" y="117"/>
                  </a:lnTo>
                  <a:lnTo>
                    <a:pt x="162" y="119"/>
                  </a:lnTo>
                  <a:lnTo>
                    <a:pt x="164" y="121"/>
                  </a:lnTo>
                  <a:lnTo>
                    <a:pt x="167" y="122"/>
                  </a:lnTo>
                  <a:lnTo>
                    <a:pt x="169" y="123"/>
                  </a:lnTo>
                  <a:lnTo>
                    <a:pt x="270" y="123"/>
                  </a:lnTo>
                  <a:lnTo>
                    <a:pt x="265" y="114"/>
                  </a:lnTo>
                  <a:lnTo>
                    <a:pt x="262" y="105"/>
                  </a:lnTo>
                  <a:lnTo>
                    <a:pt x="258" y="96"/>
                  </a:lnTo>
                  <a:lnTo>
                    <a:pt x="257" y="86"/>
                  </a:lnTo>
                  <a:lnTo>
                    <a:pt x="256" y="76"/>
                  </a:lnTo>
                  <a:lnTo>
                    <a:pt x="256" y="68"/>
                  </a:lnTo>
                  <a:lnTo>
                    <a:pt x="257" y="61"/>
                  </a:lnTo>
                  <a:lnTo>
                    <a:pt x="258" y="52"/>
                  </a:lnTo>
                  <a:lnTo>
                    <a:pt x="261" y="43"/>
                  </a:lnTo>
                  <a:lnTo>
                    <a:pt x="264" y="34"/>
                  </a:lnTo>
                  <a:lnTo>
                    <a:pt x="268" y="26"/>
                  </a:lnTo>
                  <a:lnTo>
                    <a:pt x="271" y="21"/>
                  </a:lnTo>
                  <a:lnTo>
                    <a:pt x="277" y="14"/>
                  </a:lnTo>
                  <a:lnTo>
                    <a:pt x="282" y="8"/>
                  </a:lnTo>
                  <a:lnTo>
                    <a:pt x="292"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662" name="Freeform 22"/>
            <p:cNvSpPr>
              <a:spLocks/>
            </p:cNvSpPr>
            <p:nvPr/>
          </p:nvSpPr>
          <p:spPr bwMode="auto">
            <a:xfrm>
              <a:off x="312" y="2105"/>
              <a:ext cx="162" cy="205"/>
            </a:xfrm>
            <a:custGeom>
              <a:avLst/>
              <a:gdLst>
                <a:gd name="T0" fmla="*/ 139 w 162"/>
                <a:gd name="T1" fmla="*/ 0 h 205"/>
                <a:gd name="T2" fmla="*/ 124 w 162"/>
                <a:gd name="T3" fmla="*/ 1 h 205"/>
                <a:gd name="T4" fmla="*/ 114 w 162"/>
                <a:gd name="T5" fmla="*/ 3 h 205"/>
                <a:gd name="T6" fmla="*/ 107 w 162"/>
                <a:gd name="T7" fmla="*/ 6 h 205"/>
                <a:gd name="T8" fmla="*/ 100 w 162"/>
                <a:gd name="T9" fmla="*/ 8 h 205"/>
                <a:gd name="T10" fmla="*/ 92 w 162"/>
                <a:gd name="T11" fmla="*/ 12 h 205"/>
                <a:gd name="T12" fmla="*/ 82 w 162"/>
                <a:gd name="T13" fmla="*/ 17 h 205"/>
                <a:gd name="T14" fmla="*/ 72 w 162"/>
                <a:gd name="T15" fmla="*/ 24 h 205"/>
                <a:gd name="T16" fmla="*/ 64 w 162"/>
                <a:gd name="T17" fmla="*/ 32 h 205"/>
                <a:gd name="T18" fmla="*/ 57 w 162"/>
                <a:gd name="T19" fmla="*/ 38 h 205"/>
                <a:gd name="T20" fmla="*/ 50 w 162"/>
                <a:gd name="T21" fmla="*/ 47 h 205"/>
                <a:gd name="T22" fmla="*/ 44 w 162"/>
                <a:gd name="T23" fmla="*/ 55 h 205"/>
                <a:gd name="T24" fmla="*/ 37 w 162"/>
                <a:gd name="T25" fmla="*/ 64 h 205"/>
                <a:gd name="T26" fmla="*/ 31 w 162"/>
                <a:gd name="T27" fmla="*/ 75 h 205"/>
                <a:gd name="T28" fmla="*/ 25 w 162"/>
                <a:gd name="T29" fmla="*/ 86 h 205"/>
                <a:gd name="T30" fmla="*/ 21 w 162"/>
                <a:gd name="T31" fmla="*/ 97 h 205"/>
                <a:gd name="T32" fmla="*/ 15 w 162"/>
                <a:gd name="T33" fmla="*/ 110 h 205"/>
                <a:gd name="T34" fmla="*/ 12 w 162"/>
                <a:gd name="T35" fmla="*/ 124 h 205"/>
                <a:gd name="T36" fmla="*/ 8 w 162"/>
                <a:gd name="T37" fmla="*/ 137 h 205"/>
                <a:gd name="T38" fmla="*/ 5 w 162"/>
                <a:gd name="T39" fmla="*/ 150 h 205"/>
                <a:gd name="T40" fmla="*/ 3 w 162"/>
                <a:gd name="T41" fmla="*/ 163 h 205"/>
                <a:gd name="T42" fmla="*/ 1 w 162"/>
                <a:gd name="T43" fmla="*/ 177 h 205"/>
                <a:gd name="T44" fmla="*/ 0 w 162"/>
                <a:gd name="T45" fmla="*/ 204 h 205"/>
                <a:gd name="T46" fmla="*/ 16 w 162"/>
                <a:gd name="T47" fmla="*/ 204 h 205"/>
                <a:gd name="T48" fmla="*/ 16 w 162"/>
                <a:gd name="T49" fmla="*/ 195 h 205"/>
                <a:gd name="T50" fmla="*/ 17 w 162"/>
                <a:gd name="T51" fmla="*/ 182 h 205"/>
                <a:gd name="T52" fmla="*/ 18 w 162"/>
                <a:gd name="T53" fmla="*/ 170 h 205"/>
                <a:gd name="T54" fmla="*/ 21 w 162"/>
                <a:gd name="T55" fmla="*/ 164 h 205"/>
                <a:gd name="T56" fmla="*/ 22 w 162"/>
                <a:gd name="T57" fmla="*/ 155 h 205"/>
                <a:gd name="T58" fmla="*/ 26 w 162"/>
                <a:gd name="T59" fmla="*/ 137 h 205"/>
                <a:gd name="T60" fmla="*/ 29 w 162"/>
                <a:gd name="T61" fmla="*/ 127 h 205"/>
                <a:gd name="T62" fmla="*/ 35 w 162"/>
                <a:gd name="T63" fmla="*/ 115 h 205"/>
                <a:gd name="T64" fmla="*/ 41 w 162"/>
                <a:gd name="T65" fmla="*/ 104 h 205"/>
                <a:gd name="T66" fmla="*/ 49 w 162"/>
                <a:gd name="T67" fmla="*/ 94 h 205"/>
                <a:gd name="T68" fmla="*/ 56 w 162"/>
                <a:gd name="T69" fmla="*/ 84 h 205"/>
                <a:gd name="T70" fmla="*/ 64 w 162"/>
                <a:gd name="T71" fmla="*/ 76 h 205"/>
                <a:gd name="T72" fmla="*/ 72 w 162"/>
                <a:gd name="T73" fmla="*/ 67 h 205"/>
                <a:gd name="T74" fmla="*/ 81 w 162"/>
                <a:gd name="T75" fmla="*/ 60 h 205"/>
                <a:gd name="T76" fmla="*/ 91 w 162"/>
                <a:gd name="T77" fmla="*/ 53 h 205"/>
                <a:gd name="T78" fmla="*/ 97 w 162"/>
                <a:gd name="T79" fmla="*/ 50 h 205"/>
                <a:gd name="T80" fmla="*/ 108 w 162"/>
                <a:gd name="T81" fmla="*/ 44 h 205"/>
                <a:gd name="T82" fmla="*/ 114 w 162"/>
                <a:gd name="T83" fmla="*/ 41 h 205"/>
                <a:gd name="T84" fmla="*/ 122 w 162"/>
                <a:gd name="T85" fmla="*/ 38 h 205"/>
                <a:gd name="T86" fmla="*/ 131 w 162"/>
                <a:gd name="T87" fmla="*/ 34 h 205"/>
                <a:gd name="T88" fmla="*/ 145 w 162"/>
                <a:gd name="T89" fmla="*/ 31 h 205"/>
                <a:gd name="T90" fmla="*/ 161 w 162"/>
                <a:gd name="T91" fmla="*/ 26 h 205"/>
                <a:gd name="T92" fmla="*/ 151 w 162"/>
                <a:gd name="T93" fmla="*/ 26 h 205"/>
                <a:gd name="T94" fmla="*/ 145 w 162"/>
                <a:gd name="T95" fmla="*/ 24 h 205"/>
                <a:gd name="T96" fmla="*/ 141 w 162"/>
                <a:gd name="T97" fmla="*/ 22 h 205"/>
                <a:gd name="T98" fmla="*/ 138 w 162"/>
                <a:gd name="T99" fmla="*/ 18 h 205"/>
                <a:gd name="T100" fmla="*/ 136 w 162"/>
                <a:gd name="T101" fmla="*/ 13 h 205"/>
                <a:gd name="T102" fmla="*/ 136 w 162"/>
                <a:gd name="T103" fmla="*/ 8 h 205"/>
                <a:gd name="T104" fmla="*/ 137 w 162"/>
                <a:gd name="T105" fmla="*/ 4 h 205"/>
                <a:gd name="T106" fmla="*/ 139 w 162"/>
                <a:gd name="T107" fmla="*/ 0 h 2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2"/>
                <a:gd name="T163" fmla="*/ 0 h 205"/>
                <a:gd name="T164" fmla="*/ 162 w 162"/>
                <a:gd name="T165" fmla="*/ 205 h 2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2" h="205">
                  <a:moveTo>
                    <a:pt x="139" y="0"/>
                  </a:moveTo>
                  <a:lnTo>
                    <a:pt x="124" y="1"/>
                  </a:lnTo>
                  <a:lnTo>
                    <a:pt x="114" y="3"/>
                  </a:lnTo>
                  <a:lnTo>
                    <a:pt x="107" y="6"/>
                  </a:lnTo>
                  <a:lnTo>
                    <a:pt x="100" y="8"/>
                  </a:lnTo>
                  <a:lnTo>
                    <a:pt x="92" y="12"/>
                  </a:lnTo>
                  <a:lnTo>
                    <a:pt x="82" y="17"/>
                  </a:lnTo>
                  <a:lnTo>
                    <a:pt x="72" y="24"/>
                  </a:lnTo>
                  <a:lnTo>
                    <a:pt x="64" y="32"/>
                  </a:lnTo>
                  <a:lnTo>
                    <a:pt x="57" y="38"/>
                  </a:lnTo>
                  <a:lnTo>
                    <a:pt x="50" y="47"/>
                  </a:lnTo>
                  <a:lnTo>
                    <a:pt x="44" y="55"/>
                  </a:lnTo>
                  <a:lnTo>
                    <a:pt x="37" y="64"/>
                  </a:lnTo>
                  <a:lnTo>
                    <a:pt x="31" y="75"/>
                  </a:lnTo>
                  <a:lnTo>
                    <a:pt x="25" y="86"/>
                  </a:lnTo>
                  <a:lnTo>
                    <a:pt x="21" y="97"/>
                  </a:lnTo>
                  <a:lnTo>
                    <a:pt x="15" y="110"/>
                  </a:lnTo>
                  <a:lnTo>
                    <a:pt x="12" y="124"/>
                  </a:lnTo>
                  <a:lnTo>
                    <a:pt x="8" y="137"/>
                  </a:lnTo>
                  <a:lnTo>
                    <a:pt x="5" y="150"/>
                  </a:lnTo>
                  <a:lnTo>
                    <a:pt x="3" y="163"/>
                  </a:lnTo>
                  <a:lnTo>
                    <a:pt x="1" y="177"/>
                  </a:lnTo>
                  <a:lnTo>
                    <a:pt x="0" y="204"/>
                  </a:lnTo>
                  <a:lnTo>
                    <a:pt x="16" y="204"/>
                  </a:lnTo>
                  <a:lnTo>
                    <a:pt x="16" y="195"/>
                  </a:lnTo>
                  <a:lnTo>
                    <a:pt x="17" y="182"/>
                  </a:lnTo>
                  <a:lnTo>
                    <a:pt x="18" y="170"/>
                  </a:lnTo>
                  <a:lnTo>
                    <a:pt x="21" y="164"/>
                  </a:lnTo>
                  <a:lnTo>
                    <a:pt x="22" y="155"/>
                  </a:lnTo>
                  <a:lnTo>
                    <a:pt x="26" y="137"/>
                  </a:lnTo>
                  <a:lnTo>
                    <a:pt x="29" y="127"/>
                  </a:lnTo>
                  <a:lnTo>
                    <a:pt x="35" y="115"/>
                  </a:lnTo>
                  <a:lnTo>
                    <a:pt x="41" y="104"/>
                  </a:lnTo>
                  <a:lnTo>
                    <a:pt x="49" y="94"/>
                  </a:lnTo>
                  <a:lnTo>
                    <a:pt x="56" y="84"/>
                  </a:lnTo>
                  <a:lnTo>
                    <a:pt x="64" y="76"/>
                  </a:lnTo>
                  <a:lnTo>
                    <a:pt x="72" y="67"/>
                  </a:lnTo>
                  <a:lnTo>
                    <a:pt x="81" y="60"/>
                  </a:lnTo>
                  <a:lnTo>
                    <a:pt x="91" y="53"/>
                  </a:lnTo>
                  <a:lnTo>
                    <a:pt x="97" y="50"/>
                  </a:lnTo>
                  <a:lnTo>
                    <a:pt x="108" y="44"/>
                  </a:lnTo>
                  <a:lnTo>
                    <a:pt x="114" y="41"/>
                  </a:lnTo>
                  <a:lnTo>
                    <a:pt x="122" y="38"/>
                  </a:lnTo>
                  <a:lnTo>
                    <a:pt x="131" y="34"/>
                  </a:lnTo>
                  <a:lnTo>
                    <a:pt x="145" y="31"/>
                  </a:lnTo>
                  <a:lnTo>
                    <a:pt x="161" y="26"/>
                  </a:lnTo>
                  <a:lnTo>
                    <a:pt x="151" y="26"/>
                  </a:lnTo>
                  <a:lnTo>
                    <a:pt x="145" y="24"/>
                  </a:lnTo>
                  <a:lnTo>
                    <a:pt x="141" y="22"/>
                  </a:lnTo>
                  <a:lnTo>
                    <a:pt x="138" y="18"/>
                  </a:lnTo>
                  <a:lnTo>
                    <a:pt x="136" y="13"/>
                  </a:lnTo>
                  <a:lnTo>
                    <a:pt x="136" y="8"/>
                  </a:lnTo>
                  <a:lnTo>
                    <a:pt x="137" y="4"/>
                  </a:lnTo>
                  <a:lnTo>
                    <a:pt x="139"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663" name="Freeform 23"/>
            <p:cNvSpPr>
              <a:spLocks/>
            </p:cNvSpPr>
            <p:nvPr/>
          </p:nvSpPr>
          <p:spPr bwMode="auto">
            <a:xfrm>
              <a:off x="341" y="2114"/>
              <a:ext cx="149" cy="110"/>
            </a:xfrm>
            <a:custGeom>
              <a:avLst/>
              <a:gdLst>
                <a:gd name="T0" fmla="*/ 148 w 149"/>
                <a:gd name="T1" fmla="*/ 1 h 110"/>
                <a:gd name="T2" fmla="*/ 127 w 149"/>
                <a:gd name="T3" fmla="*/ 0 h 110"/>
                <a:gd name="T4" fmla="*/ 110 w 149"/>
                <a:gd name="T5" fmla="*/ 1 h 110"/>
                <a:gd name="T6" fmla="*/ 92 w 149"/>
                <a:gd name="T7" fmla="*/ 4 h 110"/>
                <a:gd name="T8" fmla="*/ 79 w 149"/>
                <a:gd name="T9" fmla="*/ 7 h 110"/>
                <a:gd name="T10" fmla="*/ 69 w 149"/>
                <a:gd name="T11" fmla="*/ 12 h 110"/>
                <a:gd name="T12" fmla="*/ 58 w 149"/>
                <a:gd name="T13" fmla="*/ 17 h 110"/>
                <a:gd name="T14" fmla="*/ 48 w 149"/>
                <a:gd name="T15" fmla="*/ 24 h 110"/>
                <a:gd name="T16" fmla="*/ 40 w 149"/>
                <a:gd name="T17" fmla="*/ 31 h 110"/>
                <a:gd name="T18" fmla="*/ 32 w 149"/>
                <a:gd name="T19" fmla="*/ 41 h 110"/>
                <a:gd name="T20" fmla="*/ 25 w 149"/>
                <a:gd name="T21" fmla="*/ 49 h 110"/>
                <a:gd name="T22" fmla="*/ 20 w 149"/>
                <a:gd name="T23" fmla="*/ 59 h 110"/>
                <a:gd name="T24" fmla="*/ 13 w 149"/>
                <a:gd name="T25" fmla="*/ 70 h 110"/>
                <a:gd name="T26" fmla="*/ 8 w 149"/>
                <a:gd name="T27" fmla="*/ 81 h 110"/>
                <a:gd name="T28" fmla="*/ 5 w 149"/>
                <a:gd name="T29" fmla="*/ 91 h 110"/>
                <a:gd name="T30" fmla="*/ 0 w 149"/>
                <a:gd name="T31" fmla="*/ 109 h 110"/>
                <a:gd name="T32" fmla="*/ 20 w 149"/>
                <a:gd name="T33" fmla="*/ 78 h 110"/>
                <a:gd name="T34" fmla="*/ 29 w 149"/>
                <a:gd name="T35" fmla="*/ 65 h 110"/>
                <a:gd name="T36" fmla="*/ 35 w 149"/>
                <a:gd name="T37" fmla="*/ 58 h 110"/>
                <a:gd name="T38" fmla="*/ 44 w 149"/>
                <a:gd name="T39" fmla="*/ 49 h 110"/>
                <a:gd name="T40" fmla="*/ 50 w 149"/>
                <a:gd name="T41" fmla="*/ 43 h 110"/>
                <a:gd name="T42" fmla="*/ 61 w 149"/>
                <a:gd name="T43" fmla="*/ 35 h 110"/>
                <a:gd name="T44" fmla="*/ 72 w 149"/>
                <a:gd name="T45" fmla="*/ 29 h 110"/>
                <a:gd name="T46" fmla="*/ 82 w 149"/>
                <a:gd name="T47" fmla="*/ 23 h 110"/>
                <a:gd name="T48" fmla="*/ 94 w 149"/>
                <a:gd name="T49" fmla="*/ 17 h 110"/>
                <a:gd name="T50" fmla="*/ 104 w 149"/>
                <a:gd name="T51" fmla="*/ 13 h 110"/>
                <a:gd name="T52" fmla="*/ 112 w 149"/>
                <a:gd name="T53" fmla="*/ 10 h 110"/>
                <a:gd name="T54" fmla="*/ 121 w 149"/>
                <a:gd name="T55" fmla="*/ 7 h 110"/>
                <a:gd name="T56" fmla="*/ 132 w 149"/>
                <a:gd name="T57" fmla="*/ 5 h 110"/>
                <a:gd name="T58" fmla="*/ 148 w 149"/>
                <a:gd name="T59" fmla="*/ 1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9"/>
                <a:gd name="T91" fmla="*/ 0 h 110"/>
                <a:gd name="T92" fmla="*/ 149 w 149"/>
                <a:gd name="T93" fmla="*/ 110 h 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9" h="110">
                  <a:moveTo>
                    <a:pt x="148" y="1"/>
                  </a:moveTo>
                  <a:lnTo>
                    <a:pt x="127" y="0"/>
                  </a:lnTo>
                  <a:lnTo>
                    <a:pt x="110" y="1"/>
                  </a:lnTo>
                  <a:lnTo>
                    <a:pt x="92" y="4"/>
                  </a:lnTo>
                  <a:lnTo>
                    <a:pt x="79" y="7"/>
                  </a:lnTo>
                  <a:lnTo>
                    <a:pt x="69" y="12"/>
                  </a:lnTo>
                  <a:lnTo>
                    <a:pt x="58" y="17"/>
                  </a:lnTo>
                  <a:lnTo>
                    <a:pt x="48" y="24"/>
                  </a:lnTo>
                  <a:lnTo>
                    <a:pt x="40" y="31"/>
                  </a:lnTo>
                  <a:lnTo>
                    <a:pt x="32" y="41"/>
                  </a:lnTo>
                  <a:lnTo>
                    <a:pt x="25" y="49"/>
                  </a:lnTo>
                  <a:lnTo>
                    <a:pt x="20" y="59"/>
                  </a:lnTo>
                  <a:lnTo>
                    <a:pt x="13" y="70"/>
                  </a:lnTo>
                  <a:lnTo>
                    <a:pt x="8" y="81"/>
                  </a:lnTo>
                  <a:lnTo>
                    <a:pt x="5" y="91"/>
                  </a:lnTo>
                  <a:lnTo>
                    <a:pt x="0" y="109"/>
                  </a:lnTo>
                  <a:lnTo>
                    <a:pt x="20" y="78"/>
                  </a:lnTo>
                  <a:lnTo>
                    <a:pt x="29" y="65"/>
                  </a:lnTo>
                  <a:lnTo>
                    <a:pt x="35" y="58"/>
                  </a:lnTo>
                  <a:lnTo>
                    <a:pt x="44" y="49"/>
                  </a:lnTo>
                  <a:lnTo>
                    <a:pt x="50" y="43"/>
                  </a:lnTo>
                  <a:lnTo>
                    <a:pt x="61" y="35"/>
                  </a:lnTo>
                  <a:lnTo>
                    <a:pt x="72" y="29"/>
                  </a:lnTo>
                  <a:lnTo>
                    <a:pt x="82" y="23"/>
                  </a:lnTo>
                  <a:lnTo>
                    <a:pt x="94" y="17"/>
                  </a:lnTo>
                  <a:lnTo>
                    <a:pt x="104" y="13"/>
                  </a:lnTo>
                  <a:lnTo>
                    <a:pt x="112" y="10"/>
                  </a:lnTo>
                  <a:lnTo>
                    <a:pt x="121" y="7"/>
                  </a:lnTo>
                  <a:lnTo>
                    <a:pt x="132" y="5"/>
                  </a:lnTo>
                  <a:lnTo>
                    <a:pt x="148" y="1"/>
                  </a:lnTo>
                </a:path>
              </a:pathLst>
            </a:custGeom>
            <a:solidFill>
              <a:srgbClr val="A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664" name="Line 24"/>
            <p:cNvSpPr>
              <a:spLocks noChangeShapeType="1"/>
            </p:cNvSpPr>
            <p:nvPr/>
          </p:nvSpPr>
          <p:spPr bwMode="auto">
            <a:xfrm>
              <a:off x="614" y="2116"/>
              <a:ext cx="0" cy="173"/>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65" name="Line 25"/>
            <p:cNvSpPr>
              <a:spLocks noChangeShapeType="1"/>
            </p:cNvSpPr>
            <p:nvPr/>
          </p:nvSpPr>
          <p:spPr bwMode="auto">
            <a:xfrm>
              <a:off x="781" y="2118"/>
              <a:ext cx="0" cy="174"/>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66" name="Freeform 26"/>
            <p:cNvSpPr>
              <a:spLocks/>
            </p:cNvSpPr>
            <p:nvPr/>
          </p:nvSpPr>
          <p:spPr bwMode="auto">
            <a:xfrm>
              <a:off x="741" y="2145"/>
              <a:ext cx="28" cy="17"/>
            </a:xfrm>
            <a:custGeom>
              <a:avLst/>
              <a:gdLst>
                <a:gd name="T0" fmla="*/ 24 w 28"/>
                <a:gd name="T1" fmla="*/ 0 h 17"/>
                <a:gd name="T2" fmla="*/ 0 w 28"/>
                <a:gd name="T3" fmla="*/ 0 h 17"/>
                <a:gd name="T4" fmla="*/ 0 w 28"/>
                <a:gd name="T5" fmla="*/ 8 h 17"/>
                <a:gd name="T6" fmla="*/ 10 w 28"/>
                <a:gd name="T7" fmla="*/ 8 h 17"/>
                <a:gd name="T8" fmla="*/ 13 w 28"/>
                <a:gd name="T9" fmla="*/ 12 h 17"/>
                <a:gd name="T10" fmla="*/ 15 w 28"/>
                <a:gd name="T11" fmla="*/ 14 h 17"/>
                <a:gd name="T12" fmla="*/ 18 w 28"/>
                <a:gd name="T13" fmla="*/ 16 h 17"/>
                <a:gd name="T14" fmla="*/ 20 w 28"/>
                <a:gd name="T15" fmla="*/ 14 h 17"/>
                <a:gd name="T16" fmla="*/ 24 w 28"/>
                <a:gd name="T17" fmla="*/ 12 h 17"/>
                <a:gd name="T18" fmla="*/ 25 w 28"/>
                <a:gd name="T19" fmla="*/ 11 h 17"/>
                <a:gd name="T20" fmla="*/ 26 w 28"/>
                <a:gd name="T21" fmla="*/ 8 h 17"/>
                <a:gd name="T22" fmla="*/ 26 w 28"/>
                <a:gd name="T23" fmla="*/ 3 h 17"/>
                <a:gd name="T24" fmla="*/ 27 w 28"/>
                <a:gd name="T25" fmla="*/ 0 h 17"/>
                <a:gd name="T26" fmla="*/ 24 w 28"/>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17"/>
                <a:gd name="T44" fmla="*/ 28 w 28"/>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17">
                  <a:moveTo>
                    <a:pt x="24" y="0"/>
                  </a:moveTo>
                  <a:lnTo>
                    <a:pt x="0" y="0"/>
                  </a:lnTo>
                  <a:lnTo>
                    <a:pt x="0" y="8"/>
                  </a:lnTo>
                  <a:lnTo>
                    <a:pt x="10" y="8"/>
                  </a:lnTo>
                  <a:lnTo>
                    <a:pt x="13" y="12"/>
                  </a:lnTo>
                  <a:lnTo>
                    <a:pt x="15" y="14"/>
                  </a:lnTo>
                  <a:lnTo>
                    <a:pt x="18" y="16"/>
                  </a:lnTo>
                  <a:lnTo>
                    <a:pt x="20" y="14"/>
                  </a:lnTo>
                  <a:lnTo>
                    <a:pt x="24" y="12"/>
                  </a:lnTo>
                  <a:lnTo>
                    <a:pt x="25" y="11"/>
                  </a:lnTo>
                  <a:lnTo>
                    <a:pt x="26" y="8"/>
                  </a:lnTo>
                  <a:lnTo>
                    <a:pt x="26" y="3"/>
                  </a:lnTo>
                  <a:lnTo>
                    <a:pt x="27" y="0"/>
                  </a:lnTo>
                  <a:lnTo>
                    <a:pt x="24" y="0"/>
                  </a:lnTo>
                </a:path>
              </a:pathLst>
            </a:custGeom>
            <a:solidFill>
              <a:srgbClr val="A00000"/>
            </a:solidFill>
            <a:ln w="12700" cap="rnd" cmpd="sng">
              <a:solidFill>
                <a:srgbClr val="400000"/>
              </a:solidFill>
              <a:prstDash val="solid"/>
              <a:round/>
              <a:headEnd type="none" w="sm" len="sm"/>
              <a:tailEnd type="none" w="sm" len="sm"/>
            </a:ln>
          </p:spPr>
          <p:txBody>
            <a:bodyPr/>
            <a:lstStyle/>
            <a:p>
              <a:endParaRPr lang="nb-NO"/>
            </a:p>
          </p:txBody>
        </p:sp>
        <p:sp>
          <p:nvSpPr>
            <p:cNvPr id="6667" name="Rectangle 27"/>
            <p:cNvSpPr>
              <a:spLocks noChangeArrowheads="1"/>
            </p:cNvSpPr>
            <p:nvPr/>
          </p:nvSpPr>
          <p:spPr bwMode="auto">
            <a:xfrm>
              <a:off x="801" y="2111"/>
              <a:ext cx="206" cy="7"/>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68" name="Rectangle 28"/>
            <p:cNvSpPr>
              <a:spLocks noChangeArrowheads="1"/>
            </p:cNvSpPr>
            <p:nvPr/>
          </p:nvSpPr>
          <p:spPr bwMode="auto">
            <a:xfrm>
              <a:off x="623" y="2115"/>
              <a:ext cx="179" cy="7"/>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69" name="Rectangle 29"/>
            <p:cNvSpPr>
              <a:spLocks noChangeArrowheads="1"/>
            </p:cNvSpPr>
            <p:nvPr/>
          </p:nvSpPr>
          <p:spPr bwMode="auto">
            <a:xfrm>
              <a:off x="829" y="2145"/>
              <a:ext cx="141" cy="114"/>
            </a:xfrm>
            <a:prstGeom prst="rect">
              <a:avLst/>
            </a:prstGeom>
            <a:solidFill>
              <a:srgbClr val="80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0" name="Rectangle 30"/>
            <p:cNvSpPr>
              <a:spLocks noChangeArrowheads="1"/>
            </p:cNvSpPr>
            <p:nvPr/>
          </p:nvSpPr>
          <p:spPr bwMode="auto">
            <a:xfrm>
              <a:off x="951" y="2145"/>
              <a:ext cx="7" cy="102"/>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1" name="Rectangle 31"/>
            <p:cNvSpPr>
              <a:spLocks noChangeArrowheads="1"/>
            </p:cNvSpPr>
            <p:nvPr/>
          </p:nvSpPr>
          <p:spPr bwMode="auto">
            <a:xfrm>
              <a:off x="933" y="2144"/>
              <a:ext cx="5"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2" name="Rectangle 32"/>
            <p:cNvSpPr>
              <a:spLocks noChangeArrowheads="1"/>
            </p:cNvSpPr>
            <p:nvPr/>
          </p:nvSpPr>
          <p:spPr bwMode="auto">
            <a:xfrm>
              <a:off x="915" y="2144"/>
              <a:ext cx="6"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3" name="Rectangle 33"/>
            <p:cNvSpPr>
              <a:spLocks noChangeArrowheads="1"/>
            </p:cNvSpPr>
            <p:nvPr/>
          </p:nvSpPr>
          <p:spPr bwMode="auto">
            <a:xfrm>
              <a:off x="898" y="2144"/>
              <a:ext cx="5"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4" name="Rectangle 34"/>
            <p:cNvSpPr>
              <a:spLocks noChangeArrowheads="1"/>
            </p:cNvSpPr>
            <p:nvPr/>
          </p:nvSpPr>
          <p:spPr bwMode="auto">
            <a:xfrm>
              <a:off x="1028" y="2122"/>
              <a:ext cx="3" cy="92"/>
            </a:xfrm>
            <a:prstGeom prst="rect">
              <a:avLst/>
            </a:prstGeom>
            <a:solidFill>
              <a:srgbClr val="FF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5" name="Freeform 35"/>
            <p:cNvSpPr>
              <a:spLocks/>
            </p:cNvSpPr>
            <p:nvPr/>
          </p:nvSpPr>
          <p:spPr bwMode="auto">
            <a:xfrm>
              <a:off x="981" y="2118"/>
              <a:ext cx="44" cy="103"/>
            </a:xfrm>
            <a:custGeom>
              <a:avLst/>
              <a:gdLst>
                <a:gd name="T0" fmla="*/ 43 w 44"/>
                <a:gd name="T1" fmla="*/ 0 h 103"/>
                <a:gd name="T2" fmla="*/ 35 w 44"/>
                <a:gd name="T3" fmla="*/ 1 h 103"/>
                <a:gd name="T4" fmla="*/ 29 w 44"/>
                <a:gd name="T5" fmla="*/ 4 h 103"/>
                <a:gd name="T6" fmla="*/ 23 w 44"/>
                <a:gd name="T7" fmla="*/ 7 h 103"/>
                <a:gd name="T8" fmla="*/ 18 w 44"/>
                <a:gd name="T9" fmla="*/ 11 h 103"/>
                <a:gd name="T10" fmla="*/ 12 w 44"/>
                <a:gd name="T11" fmla="*/ 17 h 103"/>
                <a:gd name="T12" fmla="*/ 8 w 44"/>
                <a:gd name="T13" fmla="*/ 23 h 103"/>
                <a:gd name="T14" fmla="*/ 4 w 44"/>
                <a:gd name="T15" fmla="*/ 29 h 103"/>
                <a:gd name="T16" fmla="*/ 2 w 44"/>
                <a:gd name="T17" fmla="*/ 39 h 103"/>
                <a:gd name="T18" fmla="*/ 1 w 44"/>
                <a:gd name="T19" fmla="*/ 46 h 103"/>
                <a:gd name="T20" fmla="*/ 0 w 44"/>
                <a:gd name="T21" fmla="*/ 56 h 103"/>
                <a:gd name="T22" fmla="*/ 1 w 44"/>
                <a:gd name="T23" fmla="*/ 64 h 103"/>
                <a:gd name="T24" fmla="*/ 4 w 44"/>
                <a:gd name="T25" fmla="*/ 74 h 103"/>
                <a:gd name="T26" fmla="*/ 8 w 44"/>
                <a:gd name="T27" fmla="*/ 82 h 103"/>
                <a:gd name="T28" fmla="*/ 14 w 44"/>
                <a:gd name="T29" fmla="*/ 89 h 103"/>
                <a:gd name="T30" fmla="*/ 20 w 44"/>
                <a:gd name="T31" fmla="*/ 95 h 103"/>
                <a:gd name="T32" fmla="*/ 26 w 44"/>
                <a:gd name="T33" fmla="*/ 98 h 103"/>
                <a:gd name="T34" fmla="*/ 32 w 44"/>
                <a:gd name="T35" fmla="*/ 101 h 103"/>
                <a:gd name="T36" fmla="*/ 38 w 44"/>
                <a:gd name="T37" fmla="*/ 101 h 103"/>
                <a:gd name="T38" fmla="*/ 43 w 44"/>
                <a:gd name="T39" fmla="*/ 102 h 103"/>
                <a:gd name="T40" fmla="*/ 43 w 44"/>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103"/>
                <a:gd name="T65" fmla="*/ 44 w 44"/>
                <a:gd name="T66" fmla="*/ 103 h 1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103">
                  <a:moveTo>
                    <a:pt x="43" y="0"/>
                  </a:moveTo>
                  <a:lnTo>
                    <a:pt x="35" y="1"/>
                  </a:lnTo>
                  <a:lnTo>
                    <a:pt x="29" y="4"/>
                  </a:lnTo>
                  <a:lnTo>
                    <a:pt x="23" y="7"/>
                  </a:lnTo>
                  <a:lnTo>
                    <a:pt x="18" y="11"/>
                  </a:lnTo>
                  <a:lnTo>
                    <a:pt x="12" y="17"/>
                  </a:lnTo>
                  <a:lnTo>
                    <a:pt x="8" y="23"/>
                  </a:lnTo>
                  <a:lnTo>
                    <a:pt x="4" y="29"/>
                  </a:lnTo>
                  <a:lnTo>
                    <a:pt x="2" y="39"/>
                  </a:lnTo>
                  <a:lnTo>
                    <a:pt x="1" y="46"/>
                  </a:lnTo>
                  <a:lnTo>
                    <a:pt x="0" y="56"/>
                  </a:lnTo>
                  <a:lnTo>
                    <a:pt x="1" y="64"/>
                  </a:lnTo>
                  <a:lnTo>
                    <a:pt x="4" y="74"/>
                  </a:lnTo>
                  <a:lnTo>
                    <a:pt x="8" y="82"/>
                  </a:lnTo>
                  <a:lnTo>
                    <a:pt x="14" y="89"/>
                  </a:lnTo>
                  <a:lnTo>
                    <a:pt x="20" y="95"/>
                  </a:lnTo>
                  <a:lnTo>
                    <a:pt x="26" y="98"/>
                  </a:lnTo>
                  <a:lnTo>
                    <a:pt x="32" y="101"/>
                  </a:lnTo>
                  <a:lnTo>
                    <a:pt x="38" y="101"/>
                  </a:lnTo>
                  <a:lnTo>
                    <a:pt x="43" y="102"/>
                  </a:lnTo>
                  <a:lnTo>
                    <a:pt x="43" y="0"/>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676" name="Oval 36"/>
            <p:cNvSpPr>
              <a:spLocks noChangeArrowheads="1"/>
            </p:cNvSpPr>
            <p:nvPr/>
          </p:nvSpPr>
          <p:spPr bwMode="auto">
            <a:xfrm>
              <a:off x="784" y="2135"/>
              <a:ext cx="129" cy="159"/>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7" name="Oval 37"/>
            <p:cNvSpPr>
              <a:spLocks noChangeArrowheads="1"/>
            </p:cNvSpPr>
            <p:nvPr/>
          </p:nvSpPr>
          <p:spPr bwMode="auto">
            <a:xfrm>
              <a:off x="802" y="2156"/>
              <a:ext cx="95"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8" name="Oval 38"/>
            <p:cNvSpPr>
              <a:spLocks noChangeArrowheads="1"/>
            </p:cNvSpPr>
            <p:nvPr/>
          </p:nvSpPr>
          <p:spPr bwMode="auto">
            <a:xfrm>
              <a:off x="814" y="2171"/>
              <a:ext cx="71" cy="8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79" name="Line 39"/>
            <p:cNvSpPr>
              <a:spLocks noChangeShapeType="1"/>
            </p:cNvSpPr>
            <p:nvPr/>
          </p:nvSpPr>
          <p:spPr bwMode="auto">
            <a:xfrm flipH="1">
              <a:off x="847" y="2178"/>
              <a:ext cx="21"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0" name="Line 40"/>
            <p:cNvSpPr>
              <a:spLocks noChangeShapeType="1"/>
            </p:cNvSpPr>
            <p:nvPr/>
          </p:nvSpPr>
          <p:spPr bwMode="auto">
            <a:xfrm>
              <a:off x="848" y="2172"/>
              <a:ext cx="0" cy="4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1" name="Line 41"/>
            <p:cNvSpPr>
              <a:spLocks noChangeShapeType="1"/>
            </p:cNvSpPr>
            <p:nvPr/>
          </p:nvSpPr>
          <p:spPr bwMode="auto">
            <a:xfrm flipH="1" flipV="1">
              <a:off x="829" y="2178"/>
              <a:ext cx="17" cy="3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2" name="Line 42"/>
            <p:cNvSpPr>
              <a:spLocks noChangeShapeType="1"/>
            </p:cNvSpPr>
            <p:nvPr/>
          </p:nvSpPr>
          <p:spPr bwMode="auto">
            <a:xfrm flipH="1" flipV="1">
              <a:off x="816" y="2192"/>
              <a:ext cx="30"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3" name="Line 43"/>
            <p:cNvSpPr>
              <a:spLocks noChangeShapeType="1"/>
            </p:cNvSpPr>
            <p:nvPr/>
          </p:nvSpPr>
          <p:spPr bwMode="auto">
            <a:xfrm flipV="1">
              <a:off x="848" y="2194"/>
              <a:ext cx="32" cy="2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4" name="Line 44"/>
            <p:cNvSpPr>
              <a:spLocks noChangeShapeType="1"/>
            </p:cNvSpPr>
            <p:nvPr/>
          </p:nvSpPr>
          <p:spPr bwMode="auto">
            <a:xfrm flipH="1" flipV="1">
              <a:off x="847" y="2217"/>
              <a:ext cx="21"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5" name="Line 45"/>
            <p:cNvSpPr>
              <a:spLocks noChangeShapeType="1"/>
            </p:cNvSpPr>
            <p:nvPr/>
          </p:nvSpPr>
          <p:spPr bwMode="auto">
            <a:xfrm flipV="1">
              <a:off x="849" y="2217"/>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6" name="Line 46"/>
            <p:cNvSpPr>
              <a:spLocks noChangeShapeType="1"/>
            </p:cNvSpPr>
            <p:nvPr/>
          </p:nvSpPr>
          <p:spPr bwMode="auto">
            <a:xfrm flipH="1">
              <a:off x="829" y="2218"/>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7" name="Line 47"/>
            <p:cNvSpPr>
              <a:spLocks noChangeShapeType="1"/>
            </p:cNvSpPr>
            <p:nvPr/>
          </p:nvSpPr>
          <p:spPr bwMode="auto">
            <a:xfrm flipH="1">
              <a:off x="816" y="2214"/>
              <a:ext cx="31"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8" name="Line 48"/>
            <p:cNvSpPr>
              <a:spLocks noChangeShapeType="1"/>
            </p:cNvSpPr>
            <p:nvPr/>
          </p:nvSpPr>
          <p:spPr bwMode="auto">
            <a:xfrm>
              <a:off x="851" y="2213"/>
              <a:ext cx="30"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89" name="Line 49"/>
            <p:cNvSpPr>
              <a:spLocks noChangeShapeType="1"/>
            </p:cNvSpPr>
            <p:nvPr/>
          </p:nvSpPr>
          <p:spPr bwMode="auto">
            <a:xfrm flipH="1" flipV="1">
              <a:off x="809" y="2214"/>
              <a:ext cx="76" cy="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90" name="Oval 50"/>
            <p:cNvSpPr>
              <a:spLocks noChangeArrowheads="1"/>
            </p:cNvSpPr>
            <p:nvPr/>
          </p:nvSpPr>
          <p:spPr bwMode="auto">
            <a:xfrm>
              <a:off x="834" y="2194"/>
              <a:ext cx="30" cy="40"/>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91" name="Oval 51"/>
            <p:cNvSpPr>
              <a:spLocks noChangeArrowheads="1"/>
            </p:cNvSpPr>
            <p:nvPr/>
          </p:nvSpPr>
          <p:spPr bwMode="auto">
            <a:xfrm>
              <a:off x="841" y="2202"/>
              <a:ext cx="17" cy="24"/>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92" name="Arc 52"/>
            <p:cNvSpPr>
              <a:spLocks/>
            </p:cNvSpPr>
            <p:nvPr/>
          </p:nvSpPr>
          <p:spPr bwMode="auto">
            <a:xfrm>
              <a:off x="378" y="2189"/>
              <a:ext cx="200" cy="122"/>
            </a:xfrm>
            <a:custGeom>
              <a:avLst/>
              <a:gdLst>
                <a:gd name="T0" fmla="*/ 0 w 43197"/>
                <a:gd name="T1" fmla="*/ 0 h 21600"/>
                <a:gd name="T2" fmla="*/ 0 w 43197"/>
                <a:gd name="T3" fmla="*/ 0 h 21600"/>
                <a:gd name="T4" fmla="*/ 0 w 43197"/>
                <a:gd name="T5" fmla="*/ 0 h 21600"/>
                <a:gd name="T6" fmla="*/ 0 60000 65536"/>
                <a:gd name="T7" fmla="*/ 0 60000 65536"/>
                <a:gd name="T8" fmla="*/ 0 60000 65536"/>
                <a:gd name="T9" fmla="*/ 0 w 43197"/>
                <a:gd name="T10" fmla="*/ 0 h 21600"/>
                <a:gd name="T11" fmla="*/ 43197 w 43197"/>
                <a:gd name="T12" fmla="*/ 21600 h 21600"/>
              </a:gdLst>
              <a:ahLst/>
              <a:cxnLst>
                <a:cxn ang="T6">
                  <a:pos x="T0" y="T1"/>
                </a:cxn>
                <a:cxn ang="T7">
                  <a:pos x="T2" y="T3"/>
                </a:cxn>
                <a:cxn ang="T8">
                  <a:pos x="T4" y="T5"/>
                </a:cxn>
              </a:cxnLst>
              <a:rect l="T9" t="T10" r="T11" b="T12"/>
              <a:pathLst>
                <a:path w="43197" h="21600" fill="none" extrusionOk="0">
                  <a:moveTo>
                    <a:pt x="-1" y="21245"/>
                  </a:moveTo>
                  <a:cubicBezTo>
                    <a:pt x="193" y="9456"/>
                    <a:pt x="9805" y="-1"/>
                    <a:pt x="21597" y="0"/>
                  </a:cubicBezTo>
                  <a:cubicBezTo>
                    <a:pt x="33526" y="0"/>
                    <a:pt x="43197" y="9670"/>
                    <a:pt x="43197" y="21600"/>
                  </a:cubicBezTo>
                </a:path>
                <a:path w="43197" h="21600" stroke="0" extrusionOk="0">
                  <a:moveTo>
                    <a:pt x="-1" y="21245"/>
                  </a:moveTo>
                  <a:cubicBezTo>
                    <a:pt x="193" y="9456"/>
                    <a:pt x="9805" y="-1"/>
                    <a:pt x="21597" y="0"/>
                  </a:cubicBezTo>
                  <a:cubicBezTo>
                    <a:pt x="33526" y="0"/>
                    <a:pt x="43197" y="9670"/>
                    <a:pt x="43197" y="21600"/>
                  </a:cubicBezTo>
                  <a:lnTo>
                    <a:pt x="21597" y="21600"/>
                  </a:lnTo>
                  <a:lnTo>
                    <a:pt x="-1" y="21245"/>
                  </a:lnTo>
                  <a:close/>
                </a:path>
              </a:pathLst>
            </a:custGeom>
            <a:solidFill>
              <a:srgbClr val="202020"/>
            </a:solidFill>
            <a:ln w="12700" cap="rnd">
              <a:solidFill>
                <a:srgbClr val="000000"/>
              </a:solidFill>
              <a:round/>
              <a:headEnd/>
              <a:tailEnd/>
            </a:ln>
          </p:spPr>
          <p:txBody>
            <a:bodyPr/>
            <a:lstStyle/>
            <a:p>
              <a:endParaRPr lang="nb-NO"/>
            </a:p>
          </p:txBody>
        </p:sp>
        <p:sp>
          <p:nvSpPr>
            <p:cNvPr id="6693" name="Freeform 53"/>
            <p:cNvSpPr>
              <a:spLocks/>
            </p:cNvSpPr>
            <p:nvPr/>
          </p:nvSpPr>
          <p:spPr bwMode="auto">
            <a:xfrm>
              <a:off x="327" y="2154"/>
              <a:ext cx="255" cy="156"/>
            </a:xfrm>
            <a:custGeom>
              <a:avLst/>
              <a:gdLst>
                <a:gd name="T0" fmla="*/ 253 w 255"/>
                <a:gd name="T1" fmla="*/ 119 h 156"/>
                <a:gd name="T2" fmla="*/ 250 w 255"/>
                <a:gd name="T3" fmla="*/ 106 h 156"/>
                <a:gd name="T4" fmla="*/ 244 w 255"/>
                <a:gd name="T5" fmla="*/ 90 h 156"/>
                <a:gd name="T6" fmla="*/ 239 w 255"/>
                <a:gd name="T7" fmla="*/ 77 h 156"/>
                <a:gd name="T8" fmla="*/ 232 w 255"/>
                <a:gd name="T9" fmla="*/ 64 h 156"/>
                <a:gd name="T10" fmla="*/ 222 w 255"/>
                <a:gd name="T11" fmla="*/ 50 h 156"/>
                <a:gd name="T12" fmla="*/ 212 w 255"/>
                <a:gd name="T13" fmla="*/ 37 h 156"/>
                <a:gd name="T14" fmla="*/ 201 w 255"/>
                <a:gd name="T15" fmla="*/ 27 h 156"/>
                <a:gd name="T16" fmla="*/ 190 w 255"/>
                <a:gd name="T17" fmla="*/ 19 h 156"/>
                <a:gd name="T18" fmla="*/ 177 w 255"/>
                <a:gd name="T19" fmla="*/ 11 h 156"/>
                <a:gd name="T20" fmla="*/ 165 w 255"/>
                <a:gd name="T21" fmla="*/ 6 h 156"/>
                <a:gd name="T22" fmla="*/ 150 w 255"/>
                <a:gd name="T23" fmla="*/ 2 h 156"/>
                <a:gd name="T24" fmla="*/ 132 w 255"/>
                <a:gd name="T25" fmla="*/ 0 h 156"/>
                <a:gd name="T26" fmla="*/ 119 w 255"/>
                <a:gd name="T27" fmla="*/ 0 h 156"/>
                <a:gd name="T28" fmla="*/ 105 w 255"/>
                <a:gd name="T29" fmla="*/ 3 h 156"/>
                <a:gd name="T30" fmla="*/ 93 w 255"/>
                <a:gd name="T31" fmla="*/ 6 h 156"/>
                <a:gd name="T32" fmla="*/ 80 w 255"/>
                <a:gd name="T33" fmla="*/ 11 h 156"/>
                <a:gd name="T34" fmla="*/ 66 w 255"/>
                <a:gd name="T35" fmla="*/ 19 h 156"/>
                <a:gd name="T36" fmla="*/ 56 w 255"/>
                <a:gd name="T37" fmla="*/ 28 h 156"/>
                <a:gd name="T38" fmla="*/ 47 w 255"/>
                <a:gd name="T39" fmla="*/ 36 h 156"/>
                <a:gd name="T40" fmla="*/ 38 w 255"/>
                <a:gd name="T41" fmla="*/ 46 h 156"/>
                <a:gd name="T42" fmla="*/ 30 w 255"/>
                <a:gd name="T43" fmla="*/ 57 h 156"/>
                <a:gd name="T44" fmla="*/ 23 w 255"/>
                <a:gd name="T45" fmla="*/ 68 h 156"/>
                <a:gd name="T46" fmla="*/ 16 w 255"/>
                <a:gd name="T47" fmla="*/ 79 h 156"/>
                <a:gd name="T48" fmla="*/ 10 w 255"/>
                <a:gd name="T49" fmla="*/ 94 h 156"/>
                <a:gd name="T50" fmla="*/ 7 w 255"/>
                <a:gd name="T51" fmla="*/ 108 h 156"/>
                <a:gd name="T52" fmla="*/ 2 w 255"/>
                <a:gd name="T53" fmla="*/ 128 h 156"/>
                <a:gd name="T54" fmla="*/ 0 w 255"/>
                <a:gd name="T55" fmla="*/ 144 h 156"/>
                <a:gd name="T56" fmla="*/ 0 w 255"/>
                <a:gd name="T57" fmla="*/ 155 h 156"/>
                <a:gd name="T58" fmla="*/ 52 w 255"/>
                <a:gd name="T59" fmla="*/ 147 h 156"/>
                <a:gd name="T60" fmla="*/ 53 w 255"/>
                <a:gd name="T61" fmla="*/ 130 h 156"/>
                <a:gd name="T62" fmla="*/ 56 w 255"/>
                <a:gd name="T63" fmla="*/ 116 h 156"/>
                <a:gd name="T64" fmla="*/ 60 w 255"/>
                <a:gd name="T65" fmla="*/ 105 h 156"/>
                <a:gd name="T66" fmla="*/ 64 w 255"/>
                <a:gd name="T67" fmla="*/ 95 h 156"/>
                <a:gd name="T68" fmla="*/ 69 w 255"/>
                <a:gd name="T69" fmla="*/ 85 h 156"/>
                <a:gd name="T70" fmla="*/ 78 w 255"/>
                <a:gd name="T71" fmla="*/ 72 h 156"/>
                <a:gd name="T72" fmla="*/ 90 w 255"/>
                <a:gd name="T73" fmla="*/ 60 h 156"/>
                <a:gd name="T74" fmla="*/ 103 w 255"/>
                <a:gd name="T75" fmla="*/ 51 h 156"/>
                <a:gd name="T76" fmla="*/ 118 w 255"/>
                <a:gd name="T77" fmla="*/ 43 h 156"/>
                <a:gd name="T78" fmla="*/ 132 w 255"/>
                <a:gd name="T79" fmla="*/ 40 h 156"/>
                <a:gd name="T80" fmla="*/ 150 w 255"/>
                <a:gd name="T81" fmla="*/ 39 h 156"/>
                <a:gd name="T82" fmla="*/ 163 w 255"/>
                <a:gd name="T83" fmla="*/ 40 h 156"/>
                <a:gd name="T84" fmla="*/ 180 w 255"/>
                <a:gd name="T85" fmla="*/ 46 h 156"/>
                <a:gd name="T86" fmla="*/ 191 w 255"/>
                <a:gd name="T87" fmla="*/ 52 h 156"/>
                <a:gd name="T88" fmla="*/ 202 w 255"/>
                <a:gd name="T89" fmla="*/ 60 h 156"/>
                <a:gd name="T90" fmla="*/ 212 w 255"/>
                <a:gd name="T91" fmla="*/ 70 h 156"/>
                <a:gd name="T92" fmla="*/ 219 w 255"/>
                <a:gd name="T93" fmla="*/ 80 h 156"/>
                <a:gd name="T94" fmla="*/ 227 w 255"/>
                <a:gd name="T95" fmla="*/ 91 h 156"/>
                <a:gd name="T96" fmla="*/ 232 w 255"/>
                <a:gd name="T97" fmla="*/ 102 h 156"/>
                <a:gd name="T98" fmla="*/ 235 w 255"/>
                <a:gd name="T99" fmla="*/ 113 h 156"/>
                <a:gd name="T100" fmla="*/ 239 w 255"/>
                <a:gd name="T101" fmla="*/ 128 h 1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5"/>
                <a:gd name="T154" fmla="*/ 0 h 156"/>
                <a:gd name="T155" fmla="*/ 255 w 255"/>
                <a:gd name="T156" fmla="*/ 156 h 1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5" h="156">
                  <a:moveTo>
                    <a:pt x="254" y="128"/>
                  </a:moveTo>
                  <a:lnTo>
                    <a:pt x="253" y="119"/>
                  </a:lnTo>
                  <a:lnTo>
                    <a:pt x="251" y="113"/>
                  </a:lnTo>
                  <a:lnTo>
                    <a:pt x="250" y="106"/>
                  </a:lnTo>
                  <a:lnTo>
                    <a:pt x="247" y="98"/>
                  </a:lnTo>
                  <a:lnTo>
                    <a:pt x="244" y="90"/>
                  </a:lnTo>
                  <a:lnTo>
                    <a:pt x="242" y="84"/>
                  </a:lnTo>
                  <a:lnTo>
                    <a:pt x="239" y="77"/>
                  </a:lnTo>
                  <a:lnTo>
                    <a:pt x="235" y="70"/>
                  </a:lnTo>
                  <a:lnTo>
                    <a:pt x="232" y="64"/>
                  </a:lnTo>
                  <a:lnTo>
                    <a:pt x="228" y="57"/>
                  </a:lnTo>
                  <a:lnTo>
                    <a:pt x="222" y="50"/>
                  </a:lnTo>
                  <a:lnTo>
                    <a:pt x="216" y="42"/>
                  </a:lnTo>
                  <a:lnTo>
                    <a:pt x="212" y="37"/>
                  </a:lnTo>
                  <a:lnTo>
                    <a:pt x="206" y="32"/>
                  </a:lnTo>
                  <a:lnTo>
                    <a:pt x="201" y="27"/>
                  </a:lnTo>
                  <a:lnTo>
                    <a:pt x="195" y="23"/>
                  </a:lnTo>
                  <a:lnTo>
                    <a:pt x="190" y="19"/>
                  </a:lnTo>
                  <a:lnTo>
                    <a:pt x="183" y="15"/>
                  </a:lnTo>
                  <a:lnTo>
                    <a:pt x="177" y="11"/>
                  </a:lnTo>
                  <a:lnTo>
                    <a:pt x="170" y="9"/>
                  </a:lnTo>
                  <a:lnTo>
                    <a:pt x="165" y="6"/>
                  </a:lnTo>
                  <a:lnTo>
                    <a:pt x="157" y="4"/>
                  </a:lnTo>
                  <a:lnTo>
                    <a:pt x="150" y="2"/>
                  </a:lnTo>
                  <a:lnTo>
                    <a:pt x="142" y="1"/>
                  </a:lnTo>
                  <a:lnTo>
                    <a:pt x="132" y="0"/>
                  </a:lnTo>
                  <a:lnTo>
                    <a:pt x="127" y="0"/>
                  </a:lnTo>
                  <a:lnTo>
                    <a:pt x="119" y="0"/>
                  </a:lnTo>
                  <a:lnTo>
                    <a:pt x="113" y="1"/>
                  </a:lnTo>
                  <a:lnTo>
                    <a:pt x="105" y="3"/>
                  </a:lnTo>
                  <a:lnTo>
                    <a:pt x="100" y="4"/>
                  </a:lnTo>
                  <a:lnTo>
                    <a:pt x="93" y="6"/>
                  </a:lnTo>
                  <a:lnTo>
                    <a:pt x="87" y="9"/>
                  </a:lnTo>
                  <a:lnTo>
                    <a:pt x="80" y="11"/>
                  </a:lnTo>
                  <a:lnTo>
                    <a:pt x="73" y="16"/>
                  </a:lnTo>
                  <a:lnTo>
                    <a:pt x="66" y="19"/>
                  </a:lnTo>
                  <a:lnTo>
                    <a:pt x="61" y="24"/>
                  </a:lnTo>
                  <a:lnTo>
                    <a:pt x="56" y="28"/>
                  </a:lnTo>
                  <a:lnTo>
                    <a:pt x="51" y="32"/>
                  </a:lnTo>
                  <a:lnTo>
                    <a:pt x="47" y="36"/>
                  </a:lnTo>
                  <a:lnTo>
                    <a:pt x="42" y="42"/>
                  </a:lnTo>
                  <a:lnTo>
                    <a:pt x="38" y="46"/>
                  </a:lnTo>
                  <a:lnTo>
                    <a:pt x="34" y="52"/>
                  </a:lnTo>
                  <a:lnTo>
                    <a:pt x="30" y="57"/>
                  </a:lnTo>
                  <a:lnTo>
                    <a:pt x="26" y="63"/>
                  </a:lnTo>
                  <a:lnTo>
                    <a:pt x="23" y="68"/>
                  </a:lnTo>
                  <a:lnTo>
                    <a:pt x="20" y="73"/>
                  </a:lnTo>
                  <a:lnTo>
                    <a:pt x="16" y="79"/>
                  </a:lnTo>
                  <a:lnTo>
                    <a:pt x="13" y="87"/>
                  </a:lnTo>
                  <a:lnTo>
                    <a:pt x="10" y="94"/>
                  </a:lnTo>
                  <a:lnTo>
                    <a:pt x="8" y="101"/>
                  </a:lnTo>
                  <a:lnTo>
                    <a:pt x="7" y="108"/>
                  </a:lnTo>
                  <a:lnTo>
                    <a:pt x="4" y="118"/>
                  </a:lnTo>
                  <a:lnTo>
                    <a:pt x="2" y="128"/>
                  </a:lnTo>
                  <a:lnTo>
                    <a:pt x="0" y="138"/>
                  </a:lnTo>
                  <a:lnTo>
                    <a:pt x="0" y="144"/>
                  </a:lnTo>
                  <a:lnTo>
                    <a:pt x="0" y="149"/>
                  </a:lnTo>
                  <a:lnTo>
                    <a:pt x="0" y="155"/>
                  </a:lnTo>
                  <a:lnTo>
                    <a:pt x="52" y="155"/>
                  </a:lnTo>
                  <a:lnTo>
                    <a:pt x="52" y="147"/>
                  </a:lnTo>
                  <a:lnTo>
                    <a:pt x="53" y="138"/>
                  </a:lnTo>
                  <a:lnTo>
                    <a:pt x="53" y="130"/>
                  </a:lnTo>
                  <a:lnTo>
                    <a:pt x="55" y="122"/>
                  </a:lnTo>
                  <a:lnTo>
                    <a:pt x="56" y="116"/>
                  </a:lnTo>
                  <a:lnTo>
                    <a:pt x="59" y="110"/>
                  </a:lnTo>
                  <a:lnTo>
                    <a:pt x="60" y="105"/>
                  </a:lnTo>
                  <a:lnTo>
                    <a:pt x="62" y="99"/>
                  </a:lnTo>
                  <a:lnTo>
                    <a:pt x="64" y="95"/>
                  </a:lnTo>
                  <a:lnTo>
                    <a:pt x="67" y="89"/>
                  </a:lnTo>
                  <a:lnTo>
                    <a:pt x="69" y="85"/>
                  </a:lnTo>
                  <a:lnTo>
                    <a:pt x="73" y="80"/>
                  </a:lnTo>
                  <a:lnTo>
                    <a:pt x="78" y="72"/>
                  </a:lnTo>
                  <a:lnTo>
                    <a:pt x="85" y="66"/>
                  </a:lnTo>
                  <a:lnTo>
                    <a:pt x="90" y="60"/>
                  </a:lnTo>
                  <a:lnTo>
                    <a:pt x="97" y="55"/>
                  </a:lnTo>
                  <a:lnTo>
                    <a:pt x="103" y="51"/>
                  </a:lnTo>
                  <a:lnTo>
                    <a:pt x="111" y="47"/>
                  </a:lnTo>
                  <a:lnTo>
                    <a:pt x="118" y="43"/>
                  </a:lnTo>
                  <a:lnTo>
                    <a:pt x="126" y="41"/>
                  </a:lnTo>
                  <a:lnTo>
                    <a:pt x="132" y="40"/>
                  </a:lnTo>
                  <a:lnTo>
                    <a:pt x="141" y="39"/>
                  </a:lnTo>
                  <a:lnTo>
                    <a:pt x="150" y="39"/>
                  </a:lnTo>
                  <a:lnTo>
                    <a:pt x="156" y="39"/>
                  </a:lnTo>
                  <a:lnTo>
                    <a:pt x="163" y="40"/>
                  </a:lnTo>
                  <a:lnTo>
                    <a:pt x="171" y="43"/>
                  </a:lnTo>
                  <a:lnTo>
                    <a:pt x="180" y="46"/>
                  </a:lnTo>
                  <a:lnTo>
                    <a:pt x="186" y="48"/>
                  </a:lnTo>
                  <a:lnTo>
                    <a:pt x="191" y="52"/>
                  </a:lnTo>
                  <a:lnTo>
                    <a:pt x="196" y="56"/>
                  </a:lnTo>
                  <a:lnTo>
                    <a:pt x="202" y="60"/>
                  </a:lnTo>
                  <a:lnTo>
                    <a:pt x="206" y="65"/>
                  </a:lnTo>
                  <a:lnTo>
                    <a:pt x="212" y="70"/>
                  </a:lnTo>
                  <a:lnTo>
                    <a:pt x="216" y="75"/>
                  </a:lnTo>
                  <a:lnTo>
                    <a:pt x="219" y="80"/>
                  </a:lnTo>
                  <a:lnTo>
                    <a:pt x="224" y="86"/>
                  </a:lnTo>
                  <a:lnTo>
                    <a:pt x="227" y="91"/>
                  </a:lnTo>
                  <a:lnTo>
                    <a:pt x="229" y="96"/>
                  </a:lnTo>
                  <a:lnTo>
                    <a:pt x="232" y="102"/>
                  </a:lnTo>
                  <a:lnTo>
                    <a:pt x="233" y="107"/>
                  </a:lnTo>
                  <a:lnTo>
                    <a:pt x="235" y="113"/>
                  </a:lnTo>
                  <a:lnTo>
                    <a:pt x="237" y="119"/>
                  </a:lnTo>
                  <a:lnTo>
                    <a:pt x="239" y="128"/>
                  </a:lnTo>
                  <a:lnTo>
                    <a:pt x="254" y="128"/>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694" name="Freeform 54"/>
            <p:cNvSpPr>
              <a:spLocks/>
            </p:cNvSpPr>
            <p:nvPr/>
          </p:nvSpPr>
          <p:spPr bwMode="auto">
            <a:xfrm>
              <a:off x="318" y="2234"/>
              <a:ext cx="43" cy="68"/>
            </a:xfrm>
            <a:custGeom>
              <a:avLst/>
              <a:gdLst>
                <a:gd name="T0" fmla="*/ 42 w 43"/>
                <a:gd name="T1" fmla="*/ 0 h 68"/>
                <a:gd name="T2" fmla="*/ 32 w 43"/>
                <a:gd name="T3" fmla="*/ 16 h 68"/>
                <a:gd name="T4" fmla="*/ 21 w 43"/>
                <a:gd name="T5" fmla="*/ 31 h 68"/>
                <a:gd name="T6" fmla="*/ 13 w 43"/>
                <a:gd name="T7" fmla="*/ 38 h 68"/>
                <a:gd name="T8" fmla="*/ 8 w 43"/>
                <a:gd name="T9" fmla="*/ 44 h 68"/>
                <a:gd name="T10" fmla="*/ 3 w 43"/>
                <a:gd name="T11" fmla="*/ 46 h 68"/>
                <a:gd name="T12" fmla="*/ 0 w 43"/>
                <a:gd name="T13" fmla="*/ 49 h 68"/>
                <a:gd name="T14" fmla="*/ 25 w 43"/>
                <a:gd name="T15" fmla="*/ 67 h 68"/>
                <a:gd name="T16" fmla="*/ 30 w 43"/>
                <a:gd name="T17" fmla="*/ 62 h 68"/>
                <a:gd name="T18" fmla="*/ 33 w 43"/>
                <a:gd name="T19" fmla="*/ 54 h 68"/>
                <a:gd name="T20" fmla="*/ 36 w 43"/>
                <a:gd name="T21" fmla="*/ 44 h 68"/>
                <a:gd name="T22" fmla="*/ 39 w 43"/>
                <a:gd name="T23" fmla="*/ 35 h 68"/>
                <a:gd name="T24" fmla="*/ 41 w 43"/>
                <a:gd name="T25" fmla="*/ 26 h 68"/>
                <a:gd name="T26" fmla="*/ 41 w 43"/>
                <a:gd name="T27" fmla="*/ 16 h 68"/>
                <a:gd name="T28" fmla="*/ 42 w 43"/>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42" y="0"/>
                  </a:moveTo>
                  <a:lnTo>
                    <a:pt x="32" y="16"/>
                  </a:lnTo>
                  <a:lnTo>
                    <a:pt x="21" y="31"/>
                  </a:lnTo>
                  <a:lnTo>
                    <a:pt x="13" y="38"/>
                  </a:lnTo>
                  <a:lnTo>
                    <a:pt x="8" y="44"/>
                  </a:lnTo>
                  <a:lnTo>
                    <a:pt x="3" y="46"/>
                  </a:lnTo>
                  <a:lnTo>
                    <a:pt x="0" y="49"/>
                  </a:lnTo>
                  <a:lnTo>
                    <a:pt x="25" y="67"/>
                  </a:lnTo>
                  <a:lnTo>
                    <a:pt x="30" y="62"/>
                  </a:lnTo>
                  <a:lnTo>
                    <a:pt x="33" y="54"/>
                  </a:lnTo>
                  <a:lnTo>
                    <a:pt x="36" y="44"/>
                  </a:lnTo>
                  <a:lnTo>
                    <a:pt x="39" y="35"/>
                  </a:lnTo>
                  <a:lnTo>
                    <a:pt x="41" y="26"/>
                  </a:lnTo>
                  <a:lnTo>
                    <a:pt x="41" y="16"/>
                  </a:lnTo>
                  <a:lnTo>
                    <a:pt x="42" y="0"/>
                  </a:lnTo>
                </a:path>
              </a:pathLst>
            </a:custGeom>
            <a:solidFill>
              <a:srgbClr val="808080"/>
            </a:solidFill>
            <a:ln w="12700" cap="rnd" cmpd="sng">
              <a:solidFill>
                <a:srgbClr val="A0A0A0"/>
              </a:solidFill>
              <a:prstDash val="solid"/>
              <a:round/>
              <a:headEnd type="none" w="sm" len="sm"/>
              <a:tailEnd type="none" w="sm" len="sm"/>
            </a:ln>
          </p:spPr>
          <p:txBody>
            <a:bodyPr/>
            <a:lstStyle/>
            <a:p>
              <a:endParaRPr lang="nb-NO"/>
            </a:p>
          </p:txBody>
        </p:sp>
        <p:sp>
          <p:nvSpPr>
            <p:cNvPr id="6695" name="Freeform 55"/>
            <p:cNvSpPr>
              <a:spLocks/>
            </p:cNvSpPr>
            <p:nvPr/>
          </p:nvSpPr>
          <p:spPr bwMode="auto">
            <a:xfrm>
              <a:off x="818" y="2192"/>
              <a:ext cx="252" cy="118"/>
            </a:xfrm>
            <a:custGeom>
              <a:avLst/>
              <a:gdLst>
                <a:gd name="T0" fmla="*/ 251 w 252"/>
                <a:gd name="T1" fmla="*/ 108 h 118"/>
                <a:gd name="T2" fmla="*/ 220 w 252"/>
                <a:gd name="T3" fmla="*/ 117 h 118"/>
                <a:gd name="T4" fmla="*/ 1 w 252"/>
                <a:gd name="T5" fmla="*/ 116 h 118"/>
                <a:gd name="T6" fmla="*/ 0 w 252"/>
                <a:gd name="T7" fmla="*/ 95 h 118"/>
                <a:gd name="T8" fmla="*/ 21 w 252"/>
                <a:gd name="T9" fmla="*/ 91 h 118"/>
                <a:gd name="T10" fmla="*/ 35 w 252"/>
                <a:gd name="T11" fmla="*/ 88 h 118"/>
                <a:gd name="T12" fmla="*/ 50 w 252"/>
                <a:gd name="T13" fmla="*/ 79 h 118"/>
                <a:gd name="T14" fmla="*/ 63 w 252"/>
                <a:gd name="T15" fmla="*/ 67 h 118"/>
                <a:gd name="T16" fmla="*/ 81 w 252"/>
                <a:gd name="T17" fmla="*/ 48 h 118"/>
                <a:gd name="T18" fmla="*/ 93 w 252"/>
                <a:gd name="T19" fmla="*/ 35 h 118"/>
                <a:gd name="T20" fmla="*/ 111 w 252"/>
                <a:gd name="T21" fmla="*/ 16 h 118"/>
                <a:gd name="T22" fmla="*/ 131 w 252"/>
                <a:gd name="T23" fmla="*/ 6 h 118"/>
                <a:gd name="T24" fmla="*/ 147 w 252"/>
                <a:gd name="T25" fmla="*/ 1 h 118"/>
                <a:gd name="T26" fmla="*/ 169 w 252"/>
                <a:gd name="T27" fmla="*/ 0 h 118"/>
                <a:gd name="T28" fmla="*/ 187 w 252"/>
                <a:gd name="T29" fmla="*/ 2 h 118"/>
                <a:gd name="T30" fmla="*/ 205 w 252"/>
                <a:gd name="T31" fmla="*/ 9 h 118"/>
                <a:gd name="T32" fmla="*/ 220 w 252"/>
                <a:gd name="T33" fmla="*/ 20 h 118"/>
                <a:gd name="T34" fmla="*/ 233 w 252"/>
                <a:gd name="T35" fmla="*/ 36 h 118"/>
                <a:gd name="T36" fmla="*/ 240 w 252"/>
                <a:gd name="T37" fmla="*/ 65 h 118"/>
                <a:gd name="T38" fmla="*/ 241 w 252"/>
                <a:gd name="T39" fmla="*/ 86 h 118"/>
                <a:gd name="T40" fmla="*/ 251 w 252"/>
                <a:gd name="T41" fmla="*/ 87 h 118"/>
                <a:gd name="T42" fmla="*/ 251 w 252"/>
                <a:gd name="T43" fmla="*/ 108 h 1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2"/>
                <a:gd name="T67" fmla="*/ 0 h 118"/>
                <a:gd name="T68" fmla="*/ 252 w 252"/>
                <a:gd name="T69" fmla="*/ 118 h 1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2" h="118">
                  <a:moveTo>
                    <a:pt x="251" y="108"/>
                  </a:moveTo>
                  <a:lnTo>
                    <a:pt x="220" y="117"/>
                  </a:lnTo>
                  <a:lnTo>
                    <a:pt x="1" y="116"/>
                  </a:lnTo>
                  <a:lnTo>
                    <a:pt x="0" y="95"/>
                  </a:lnTo>
                  <a:lnTo>
                    <a:pt x="21" y="91"/>
                  </a:lnTo>
                  <a:lnTo>
                    <a:pt x="35" y="88"/>
                  </a:lnTo>
                  <a:lnTo>
                    <a:pt x="50" y="79"/>
                  </a:lnTo>
                  <a:lnTo>
                    <a:pt x="63" y="67"/>
                  </a:lnTo>
                  <a:lnTo>
                    <a:pt x="81" y="48"/>
                  </a:lnTo>
                  <a:lnTo>
                    <a:pt x="93" y="35"/>
                  </a:lnTo>
                  <a:lnTo>
                    <a:pt x="111" y="16"/>
                  </a:lnTo>
                  <a:lnTo>
                    <a:pt x="131" y="6"/>
                  </a:lnTo>
                  <a:lnTo>
                    <a:pt x="147" y="1"/>
                  </a:lnTo>
                  <a:lnTo>
                    <a:pt x="169" y="0"/>
                  </a:lnTo>
                  <a:lnTo>
                    <a:pt x="187" y="2"/>
                  </a:lnTo>
                  <a:lnTo>
                    <a:pt x="205" y="9"/>
                  </a:lnTo>
                  <a:lnTo>
                    <a:pt x="220" y="20"/>
                  </a:lnTo>
                  <a:lnTo>
                    <a:pt x="233" y="36"/>
                  </a:lnTo>
                  <a:lnTo>
                    <a:pt x="240" y="65"/>
                  </a:lnTo>
                  <a:lnTo>
                    <a:pt x="241" y="86"/>
                  </a:lnTo>
                  <a:lnTo>
                    <a:pt x="251" y="87"/>
                  </a:lnTo>
                  <a:lnTo>
                    <a:pt x="251" y="108"/>
                  </a:lnTo>
                </a:path>
              </a:pathLst>
            </a:custGeom>
            <a:solidFill>
              <a:srgbClr val="202020"/>
            </a:solidFill>
            <a:ln w="12700" cap="rnd" cmpd="sng">
              <a:solidFill>
                <a:srgbClr val="000000"/>
              </a:solidFill>
              <a:prstDash val="solid"/>
              <a:round/>
              <a:headEnd type="none" w="sm" len="sm"/>
              <a:tailEnd type="none" w="sm" len="sm"/>
            </a:ln>
          </p:spPr>
          <p:txBody>
            <a:bodyPr/>
            <a:lstStyle/>
            <a:p>
              <a:endParaRPr lang="nb-NO"/>
            </a:p>
          </p:txBody>
        </p:sp>
        <p:sp>
          <p:nvSpPr>
            <p:cNvPr id="6696" name="Freeform 56"/>
            <p:cNvSpPr>
              <a:spLocks/>
            </p:cNvSpPr>
            <p:nvPr/>
          </p:nvSpPr>
          <p:spPr bwMode="auto">
            <a:xfrm>
              <a:off x="565" y="2152"/>
              <a:ext cx="528" cy="158"/>
            </a:xfrm>
            <a:custGeom>
              <a:avLst/>
              <a:gdLst>
                <a:gd name="T0" fmla="*/ 511 w 528"/>
                <a:gd name="T1" fmla="*/ 107 h 158"/>
                <a:gd name="T2" fmla="*/ 507 w 528"/>
                <a:gd name="T3" fmla="*/ 85 h 158"/>
                <a:gd name="T4" fmla="*/ 504 w 528"/>
                <a:gd name="T5" fmla="*/ 66 h 158"/>
                <a:gd name="T6" fmla="*/ 500 w 528"/>
                <a:gd name="T7" fmla="*/ 53 h 158"/>
                <a:gd name="T8" fmla="*/ 491 w 528"/>
                <a:gd name="T9" fmla="*/ 39 h 158"/>
                <a:gd name="T10" fmla="*/ 478 w 528"/>
                <a:gd name="T11" fmla="*/ 25 h 158"/>
                <a:gd name="T12" fmla="*/ 460 w 528"/>
                <a:gd name="T13" fmla="*/ 12 h 158"/>
                <a:gd name="T14" fmla="*/ 443 w 528"/>
                <a:gd name="T15" fmla="*/ 4 h 158"/>
                <a:gd name="T16" fmla="*/ 420 w 528"/>
                <a:gd name="T17" fmla="*/ 0 h 158"/>
                <a:gd name="T18" fmla="*/ 397 w 528"/>
                <a:gd name="T19" fmla="*/ 0 h 158"/>
                <a:gd name="T20" fmla="*/ 371 w 528"/>
                <a:gd name="T21" fmla="*/ 4 h 158"/>
                <a:gd name="T22" fmla="*/ 351 w 528"/>
                <a:gd name="T23" fmla="*/ 13 h 158"/>
                <a:gd name="T24" fmla="*/ 338 w 528"/>
                <a:gd name="T25" fmla="*/ 23 h 158"/>
                <a:gd name="T26" fmla="*/ 317 w 528"/>
                <a:gd name="T27" fmla="*/ 43 h 158"/>
                <a:gd name="T28" fmla="*/ 275 w 528"/>
                <a:gd name="T29" fmla="*/ 84 h 158"/>
                <a:gd name="T30" fmla="*/ 263 w 528"/>
                <a:gd name="T31" fmla="*/ 97 h 158"/>
                <a:gd name="T32" fmla="*/ 249 w 528"/>
                <a:gd name="T33" fmla="*/ 109 h 158"/>
                <a:gd name="T34" fmla="*/ 232 w 528"/>
                <a:gd name="T35" fmla="*/ 120 h 158"/>
                <a:gd name="T36" fmla="*/ 210 w 528"/>
                <a:gd name="T37" fmla="*/ 130 h 158"/>
                <a:gd name="T38" fmla="*/ 0 w 528"/>
                <a:gd name="T39" fmla="*/ 131 h 158"/>
                <a:gd name="T40" fmla="*/ 2 w 528"/>
                <a:gd name="T41" fmla="*/ 142 h 158"/>
                <a:gd name="T42" fmla="*/ 4 w 528"/>
                <a:gd name="T43" fmla="*/ 157 h 158"/>
                <a:gd name="T44" fmla="*/ 253 w 528"/>
                <a:gd name="T45" fmla="*/ 137 h 158"/>
                <a:gd name="T46" fmla="*/ 280 w 528"/>
                <a:gd name="T47" fmla="*/ 135 h 158"/>
                <a:gd name="T48" fmla="*/ 294 w 528"/>
                <a:gd name="T49" fmla="*/ 129 h 158"/>
                <a:gd name="T50" fmla="*/ 308 w 528"/>
                <a:gd name="T51" fmla="*/ 119 h 158"/>
                <a:gd name="T52" fmla="*/ 322 w 528"/>
                <a:gd name="T53" fmla="*/ 107 h 158"/>
                <a:gd name="T54" fmla="*/ 338 w 528"/>
                <a:gd name="T55" fmla="*/ 91 h 158"/>
                <a:gd name="T56" fmla="*/ 348 w 528"/>
                <a:gd name="T57" fmla="*/ 80 h 158"/>
                <a:gd name="T58" fmla="*/ 363 w 528"/>
                <a:gd name="T59" fmla="*/ 64 h 158"/>
                <a:gd name="T60" fmla="*/ 381 w 528"/>
                <a:gd name="T61" fmla="*/ 52 h 158"/>
                <a:gd name="T62" fmla="*/ 398 w 528"/>
                <a:gd name="T63" fmla="*/ 48 h 158"/>
                <a:gd name="T64" fmla="*/ 421 w 528"/>
                <a:gd name="T65" fmla="*/ 46 h 158"/>
                <a:gd name="T66" fmla="*/ 442 w 528"/>
                <a:gd name="T67" fmla="*/ 50 h 158"/>
                <a:gd name="T68" fmla="*/ 460 w 528"/>
                <a:gd name="T69" fmla="*/ 57 h 158"/>
                <a:gd name="T70" fmla="*/ 473 w 528"/>
                <a:gd name="T71" fmla="*/ 68 h 158"/>
                <a:gd name="T72" fmla="*/ 481 w 528"/>
                <a:gd name="T73" fmla="*/ 81 h 158"/>
                <a:gd name="T74" fmla="*/ 488 w 528"/>
                <a:gd name="T75" fmla="*/ 98 h 158"/>
                <a:gd name="T76" fmla="*/ 491 w 528"/>
                <a:gd name="T77" fmla="*/ 117 h 158"/>
                <a:gd name="T78" fmla="*/ 502 w 528"/>
                <a:gd name="T79" fmla="*/ 130 h 158"/>
                <a:gd name="T80" fmla="*/ 507 w 528"/>
                <a:gd name="T81" fmla="*/ 146 h 158"/>
                <a:gd name="T82" fmla="*/ 517 w 528"/>
                <a:gd name="T83" fmla="*/ 144 h 158"/>
                <a:gd name="T84" fmla="*/ 527 w 528"/>
                <a:gd name="T85" fmla="*/ 119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8"/>
                <a:gd name="T130" fmla="*/ 0 h 158"/>
                <a:gd name="T131" fmla="*/ 528 w 52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8" h="158">
                  <a:moveTo>
                    <a:pt x="512" y="119"/>
                  </a:moveTo>
                  <a:lnTo>
                    <a:pt x="511" y="107"/>
                  </a:lnTo>
                  <a:lnTo>
                    <a:pt x="510" y="96"/>
                  </a:lnTo>
                  <a:lnTo>
                    <a:pt x="507" y="85"/>
                  </a:lnTo>
                  <a:lnTo>
                    <a:pt x="505" y="74"/>
                  </a:lnTo>
                  <a:lnTo>
                    <a:pt x="504" y="66"/>
                  </a:lnTo>
                  <a:lnTo>
                    <a:pt x="502" y="61"/>
                  </a:lnTo>
                  <a:lnTo>
                    <a:pt x="500" y="53"/>
                  </a:lnTo>
                  <a:lnTo>
                    <a:pt x="495" y="46"/>
                  </a:lnTo>
                  <a:lnTo>
                    <a:pt x="491" y="39"/>
                  </a:lnTo>
                  <a:lnTo>
                    <a:pt x="485" y="32"/>
                  </a:lnTo>
                  <a:lnTo>
                    <a:pt x="478" y="25"/>
                  </a:lnTo>
                  <a:lnTo>
                    <a:pt x="469" y="18"/>
                  </a:lnTo>
                  <a:lnTo>
                    <a:pt x="460" y="12"/>
                  </a:lnTo>
                  <a:lnTo>
                    <a:pt x="452" y="8"/>
                  </a:lnTo>
                  <a:lnTo>
                    <a:pt x="443" y="4"/>
                  </a:lnTo>
                  <a:lnTo>
                    <a:pt x="430" y="1"/>
                  </a:lnTo>
                  <a:lnTo>
                    <a:pt x="420" y="0"/>
                  </a:lnTo>
                  <a:lnTo>
                    <a:pt x="408" y="0"/>
                  </a:lnTo>
                  <a:lnTo>
                    <a:pt x="397" y="0"/>
                  </a:lnTo>
                  <a:lnTo>
                    <a:pt x="383" y="2"/>
                  </a:lnTo>
                  <a:lnTo>
                    <a:pt x="371" y="4"/>
                  </a:lnTo>
                  <a:lnTo>
                    <a:pt x="359" y="8"/>
                  </a:lnTo>
                  <a:lnTo>
                    <a:pt x="351" y="13"/>
                  </a:lnTo>
                  <a:lnTo>
                    <a:pt x="345" y="17"/>
                  </a:lnTo>
                  <a:lnTo>
                    <a:pt x="338" y="23"/>
                  </a:lnTo>
                  <a:lnTo>
                    <a:pt x="327" y="32"/>
                  </a:lnTo>
                  <a:lnTo>
                    <a:pt x="317" y="43"/>
                  </a:lnTo>
                  <a:lnTo>
                    <a:pt x="308" y="51"/>
                  </a:lnTo>
                  <a:lnTo>
                    <a:pt x="275" y="84"/>
                  </a:lnTo>
                  <a:lnTo>
                    <a:pt x="269" y="91"/>
                  </a:lnTo>
                  <a:lnTo>
                    <a:pt x="263" y="97"/>
                  </a:lnTo>
                  <a:lnTo>
                    <a:pt x="258" y="103"/>
                  </a:lnTo>
                  <a:lnTo>
                    <a:pt x="249" y="109"/>
                  </a:lnTo>
                  <a:lnTo>
                    <a:pt x="241" y="115"/>
                  </a:lnTo>
                  <a:lnTo>
                    <a:pt x="232" y="120"/>
                  </a:lnTo>
                  <a:lnTo>
                    <a:pt x="224" y="124"/>
                  </a:lnTo>
                  <a:lnTo>
                    <a:pt x="210" y="130"/>
                  </a:lnTo>
                  <a:lnTo>
                    <a:pt x="204" y="131"/>
                  </a:lnTo>
                  <a:lnTo>
                    <a:pt x="0" y="131"/>
                  </a:lnTo>
                  <a:lnTo>
                    <a:pt x="1" y="136"/>
                  </a:lnTo>
                  <a:lnTo>
                    <a:pt x="2" y="142"/>
                  </a:lnTo>
                  <a:lnTo>
                    <a:pt x="3" y="149"/>
                  </a:lnTo>
                  <a:lnTo>
                    <a:pt x="4" y="157"/>
                  </a:lnTo>
                  <a:lnTo>
                    <a:pt x="253" y="157"/>
                  </a:lnTo>
                  <a:lnTo>
                    <a:pt x="253" y="137"/>
                  </a:lnTo>
                  <a:lnTo>
                    <a:pt x="270" y="137"/>
                  </a:lnTo>
                  <a:lnTo>
                    <a:pt x="280" y="135"/>
                  </a:lnTo>
                  <a:lnTo>
                    <a:pt x="286" y="132"/>
                  </a:lnTo>
                  <a:lnTo>
                    <a:pt x="294" y="129"/>
                  </a:lnTo>
                  <a:lnTo>
                    <a:pt x="301" y="125"/>
                  </a:lnTo>
                  <a:lnTo>
                    <a:pt x="308" y="119"/>
                  </a:lnTo>
                  <a:lnTo>
                    <a:pt x="314" y="114"/>
                  </a:lnTo>
                  <a:lnTo>
                    <a:pt x="322" y="107"/>
                  </a:lnTo>
                  <a:lnTo>
                    <a:pt x="330" y="99"/>
                  </a:lnTo>
                  <a:lnTo>
                    <a:pt x="338" y="91"/>
                  </a:lnTo>
                  <a:lnTo>
                    <a:pt x="344" y="86"/>
                  </a:lnTo>
                  <a:lnTo>
                    <a:pt x="348" y="80"/>
                  </a:lnTo>
                  <a:lnTo>
                    <a:pt x="356" y="71"/>
                  </a:lnTo>
                  <a:lnTo>
                    <a:pt x="363" y="64"/>
                  </a:lnTo>
                  <a:lnTo>
                    <a:pt x="373" y="57"/>
                  </a:lnTo>
                  <a:lnTo>
                    <a:pt x="381" y="52"/>
                  </a:lnTo>
                  <a:lnTo>
                    <a:pt x="389" y="49"/>
                  </a:lnTo>
                  <a:lnTo>
                    <a:pt x="398" y="48"/>
                  </a:lnTo>
                  <a:lnTo>
                    <a:pt x="410" y="46"/>
                  </a:lnTo>
                  <a:lnTo>
                    <a:pt x="421" y="46"/>
                  </a:lnTo>
                  <a:lnTo>
                    <a:pt x="433" y="48"/>
                  </a:lnTo>
                  <a:lnTo>
                    <a:pt x="442" y="50"/>
                  </a:lnTo>
                  <a:lnTo>
                    <a:pt x="452" y="53"/>
                  </a:lnTo>
                  <a:lnTo>
                    <a:pt x="460" y="57"/>
                  </a:lnTo>
                  <a:lnTo>
                    <a:pt x="466" y="62"/>
                  </a:lnTo>
                  <a:lnTo>
                    <a:pt x="473" y="68"/>
                  </a:lnTo>
                  <a:lnTo>
                    <a:pt x="478" y="74"/>
                  </a:lnTo>
                  <a:lnTo>
                    <a:pt x="481" y="81"/>
                  </a:lnTo>
                  <a:lnTo>
                    <a:pt x="486" y="89"/>
                  </a:lnTo>
                  <a:lnTo>
                    <a:pt x="488" y="98"/>
                  </a:lnTo>
                  <a:lnTo>
                    <a:pt x="490" y="109"/>
                  </a:lnTo>
                  <a:lnTo>
                    <a:pt x="491" y="117"/>
                  </a:lnTo>
                  <a:lnTo>
                    <a:pt x="492" y="130"/>
                  </a:lnTo>
                  <a:lnTo>
                    <a:pt x="502" y="130"/>
                  </a:lnTo>
                  <a:lnTo>
                    <a:pt x="502" y="148"/>
                  </a:lnTo>
                  <a:lnTo>
                    <a:pt x="507" y="146"/>
                  </a:lnTo>
                  <a:lnTo>
                    <a:pt x="512" y="145"/>
                  </a:lnTo>
                  <a:lnTo>
                    <a:pt x="517" y="144"/>
                  </a:lnTo>
                  <a:lnTo>
                    <a:pt x="527" y="144"/>
                  </a:lnTo>
                  <a:lnTo>
                    <a:pt x="527" y="119"/>
                  </a:lnTo>
                  <a:lnTo>
                    <a:pt x="512" y="119"/>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697" name="Oval 57"/>
            <p:cNvSpPr>
              <a:spLocks noChangeArrowheads="1"/>
            </p:cNvSpPr>
            <p:nvPr/>
          </p:nvSpPr>
          <p:spPr bwMode="auto">
            <a:xfrm>
              <a:off x="902" y="2214"/>
              <a:ext cx="129" cy="158"/>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98" name="Oval 58"/>
            <p:cNvSpPr>
              <a:spLocks noChangeArrowheads="1"/>
            </p:cNvSpPr>
            <p:nvPr/>
          </p:nvSpPr>
          <p:spPr bwMode="auto">
            <a:xfrm>
              <a:off x="920" y="2234"/>
              <a:ext cx="95"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99" name="Oval 59"/>
            <p:cNvSpPr>
              <a:spLocks noChangeArrowheads="1"/>
            </p:cNvSpPr>
            <p:nvPr/>
          </p:nvSpPr>
          <p:spPr bwMode="auto">
            <a:xfrm>
              <a:off x="932" y="2249"/>
              <a:ext cx="71" cy="8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700" name="Line 60"/>
            <p:cNvSpPr>
              <a:spLocks noChangeShapeType="1"/>
            </p:cNvSpPr>
            <p:nvPr/>
          </p:nvSpPr>
          <p:spPr bwMode="auto">
            <a:xfrm flipH="1">
              <a:off x="965" y="2257"/>
              <a:ext cx="22"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1" name="Line 61"/>
            <p:cNvSpPr>
              <a:spLocks noChangeShapeType="1"/>
            </p:cNvSpPr>
            <p:nvPr/>
          </p:nvSpPr>
          <p:spPr bwMode="auto">
            <a:xfrm>
              <a:off x="966" y="2249"/>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2" name="Line 62"/>
            <p:cNvSpPr>
              <a:spLocks noChangeShapeType="1"/>
            </p:cNvSpPr>
            <p:nvPr/>
          </p:nvSpPr>
          <p:spPr bwMode="auto">
            <a:xfrm flipH="1" flipV="1">
              <a:off x="948" y="2255"/>
              <a:ext cx="18"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3" name="Line 63"/>
            <p:cNvSpPr>
              <a:spLocks noChangeShapeType="1"/>
            </p:cNvSpPr>
            <p:nvPr/>
          </p:nvSpPr>
          <p:spPr bwMode="auto">
            <a:xfrm flipH="1" flipV="1">
              <a:off x="933" y="2271"/>
              <a:ext cx="31"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4" name="Line 64"/>
            <p:cNvSpPr>
              <a:spLocks noChangeShapeType="1"/>
            </p:cNvSpPr>
            <p:nvPr/>
          </p:nvSpPr>
          <p:spPr bwMode="auto">
            <a:xfrm flipV="1">
              <a:off x="966" y="2272"/>
              <a:ext cx="32"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5" name="Line 65"/>
            <p:cNvSpPr>
              <a:spLocks noChangeShapeType="1"/>
            </p:cNvSpPr>
            <p:nvPr/>
          </p:nvSpPr>
          <p:spPr bwMode="auto">
            <a:xfrm flipH="1" flipV="1">
              <a:off x="965" y="2296"/>
              <a:ext cx="21"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6" name="Line 66"/>
            <p:cNvSpPr>
              <a:spLocks noChangeShapeType="1"/>
            </p:cNvSpPr>
            <p:nvPr/>
          </p:nvSpPr>
          <p:spPr bwMode="auto">
            <a:xfrm flipV="1">
              <a:off x="966" y="2297"/>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7" name="Line 67"/>
            <p:cNvSpPr>
              <a:spLocks noChangeShapeType="1"/>
            </p:cNvSpPr>
            <p:nvPr/>
          </p:nvSpPr>
          <p:spPr bwMode="auto">
            <a:xfrm flipH="1">
              <a:off x="947" y="2297"/>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8" name="Line 68"/>
            <p:cNvSpPr>
              <a:spLocks noChangeShapeType="1"/>
            </p:cNvSpPr>
            <p:nvPr/>
          </p:nvSpPr>
          <p:spPr bwMode="auto">
            <a:xfrm flipH="1">
              <a:off x="934" y="2292"/>
              <a:ext cx="31"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09" name="Line 69"/>
            <p:cNvSpPr>
              <a:spLocks noChangeShapeType="1"/>
            </p:cNvSpPr>
            <p:nvPr/>
          </p:nvSpPr>
          <p:spPr bwMode="auto">
            <a:xfrm>
              <a:off x="970" y="2292"/>
              <a:ext cx="29"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10" name="Line 70"/>
            <p:cNvSpPr>
              <a:spLocks noChangeShapeType="1"/>
            </p:cNvSpPr>
            <p:nvPr/>
          </p:nvSpPr>
          <p:spPr bwMode="auto">
            <a:xfrm flipH="1" flipV="1">
              <a:off x="927" y="2293"/>
              <a:ext cx="76" cy="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11" name="Oval 71"/>
            <p:cNvSpPr>
              <a:spLocks noChangeArrowheads="1"/>
            </p:cNvSpPr>
            <p:nvPr/>
          </p:nvSpPr>
          <p:spPr bwMode="auto">
            <a:xfrm>
              <a:off x="952" y="2274"/>
              <a:ext cx="31" cy="39"/>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712" name="Oval 72"/>
            <p:cNvSpPr>
              <a:spLocks noChangeArrowheads="1"/>
            </p:cNvSpPr>
            <p:nvPr/>
          </p:nvSpPr>
          <p:spPr bwMode="auto">
            <a:xfrm>
              <a:off x="959" y="2282"/>
              <a:ext cx="17" cy="23"/>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713" name="Oval 73"/>
            <p:cNvSpPr>
              <a:spLocks noChangeArrowheads="1"/>
            </p:cNvSpPr>
            <p:nvPr/>
          </p:nvSpPr>
          <p:spPr bwMode="auto">
            <a:xfrm>
              <a:off x="406" y="2216"/>
              <a:ext cx="130" cy="160"/>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714" name="Oval 74"/>
            <p:cNvSpPr>
              <a:spLocks noChangeArrowheads="1"/>
            </p:cNvSpPr>
            <p:nvPr/>
          </p:nvSpPr>
          <p:spPr bwMode="auto">
            <a:xfrm>
              <a:off x="424" y="2236"/>
              <a:ext cx="94"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715" name="Oval 75"/>
            <p:cNvSpPr>
              <a:spLocks noChangeArrowheads="1"/>
            </p:cNvSpPr>
            <p:nvPr/>
          </p:nvSpPr>
          <p:spPr bwMode="auto">
            <a:xfrm>
              <a:off x="435" y="2251"/>
              <a:ext cx="72" cy="89"/>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716" name="Line 76"/>
            <p:cNvSpPr>
              <a:spLocks noChangeShapeType="1"/>
            </p:cNvSpPr>
            <p:nvPr/>
          </p:nvSpPr>
          <p:spPr bwMode="auto">
            <a:xfrm flipH="1">
              <a:off x="469" y="2260"/>
              <a:ext cx="21"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17" name="Line 77"/>
            <p:cNvSpPr>
              <a:spLocks noChangeShapeType="1"/>
            </p:cNvSpPr>
            <p:nvPr/>
          </p:nvSpPr>
          <p:spPr bwMode="auto">
            <a:xfrm>
              <a:off x="471" y="2253"/>
              <a:ext cx="0" cy="4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18" name="Line 78"/>
            <p:cNvSpPr>
              <a:spLocks noChangeShapeType="1"/>
            </p:cNvSpPr>
            <p:nvPr/>
          </p:nvSpPr>
          <p:spPr bwMode="auto">
            <a:xfrm flipH="1" flipV="1">
              <a:off x="450" y="2257"/>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19" name="Line 79"/>
            <p:cNvSpPr>
              <a:spLocks noChangeShapeType="1"/>
            </p:cNvSpPr>
            <p:nvPr/>
          </p:nvSpPr>
          <p:spPr bwMode="auto">
            <a:xfrm flipH="1" flipV="1">
              <a:off x="438" y="2274"/>
              <a:ext cx="29" cy="2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20" name="Line 80"/>
            <p:cNvSpPr>
              <a:spLocks noChangeShapeType="1"/>
            </p:cNvSpPr>
            <p:nvPr/>
          </p:nvSpPr>
          <p:spPr bwMode="auto">
            <a:xfrm flipV="1">
              <a:off x="471" y="2274"/>
              <a:ext cx="32"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21" name="Line 81"/>
            <p:cNvSpPr>
              <a:spLocks noChangeShapeType="1"/>
            </p:cNvSpPr>
            <p:nvPr/>
          </p:nvSpPr>
          <p:spPr bwMode="auto">
            <a:xfrm flipH="1" flipV="1">
              <a:off x="471" y="2298"/>
              <a:ext cx="20"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22" name="Line 82"/>
            <p:cNvSpPr>
              <a:spLocks noChangeShapeType="1"/>
            </p:cNvSpPr>
            <p:nvPr/>
          </p:nvSpPr>
          <p:spPr bwMode="auto">
            <a:xfrm flipV="1">
              <a:off x="471" y="2301"/>
              <a:ext cx="0" cy="4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23" name="Line 83"/>
            <p:cNvSpPr>
              <a:spLocks noChangeShapeType="1"/>
            </p:cNvSpPr>
            <p:nvPr/>
          </p:nvSpPr>
          <p:spPr bwMode="auto">
            <a:xfrm flipH="1">
              <a:off x="451" y="2299"/>
              <a:ext cx="20" cy="3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24" name="Line 84"/>
            <p:cNvSpPr>
              <a:spLocks noChangeShapeType="1"/>
            </p:cNvSpPr>
            <p:nvPr/>
          </p:nvSpPr>
          <p:spPr bwMode="auto">
            <a:xfrm flipH="1">
              <a:off x="438" y="2295"/>
              <a:ext cx="31"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25" name="Line 85"/>
            <p:cNvSpPr>
              <a:spLocks noChangeShapeType="1"/>
            </p:cNvSpPr>
            <p:nvPr/>
          </p:nvSpPr>
          <p:spPr bwMode="auto">
            <a:xfrm>
              <a:off x="473" y="2295"/>
              <a:ext cx="30"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26" name="Line 86"/>
            <p:cNvSpPr>
              <a:spLocks noChangeShapeType="1"/>
            </p:cNvSpPr>
            <p:nvPr/>
          </p:nvSpPr>
          <p:spPr bwMode="auto">
            <a:xfrm flipH="1">
              <a:off x="431" y="2298"/>
              <a:ext cx="76" cy="0"/>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727" name="Oval 87"/>
            <p:cNvSpPr>
              <a:spLocks noChangeArrowheads="1"/>
            </p:cNvSpPr>
            <p:nvPr/>
          </p:nvSpPr>
          <p:spPr bwMode="auto">
            <a:xfrm>
              <a:off x="455" y="2276"/>
              <a:ext cx="31" cy="40"/>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728" name="Oval 88"/>
            <p:cNvSpPr>
              <a:spLocks noChangeArrowheads="1"/>
            </p:cNvSpPr>
            <p:nvPr/>
          </p:nvSpPr>
          <p:spPr bwMode="auto">
            <a:xfrm>
              <a:off x="463" y="2285"/>
              <a:ext cx="17" cy="23"/>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6158" name="Line 90"/>
          <p:cNvSpPr>
            <a:spLocks noChangeShapeType="1"/>
          </p:cNvSpPr>
          <p:nvPr/>
        </p:nvSpPr>
        <p:spPr bwMode="auto">
          <a:xfrm>
            <a:off x="1804988" y="4876800"/>
            <a:ext cx="8686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159" name="Freeform 91"/>
          <p:cNvSpPr>
            <a:spLocks/>
          </p:cNvSpPr>
          <p:nvPr/>
        </p:nvSpPr>
        <p:spPr bwMode="auto">
          <a:xfrm>
            <a:off x="3276600" y="3729038"/>
            <a:ext cx="839788" cy="82550"/>
          </a:xfrm>
          <a:custGeom>
            <a:avLst/>
            <a:gdLst>
              <a:gd name="T0" fmla="*/ 0 w 573"/>
              <a:gd name="T1" fmla="*/ 2147483646 h 52"/>
              <a:gd name="T2" fmla="*/ 2147483646 w 573"/>
              <a:gd name="T3" fmla="*/ 2147483646 h 52"/>
              <a:gd name="T4" fmla="*/ 2147483646 w 573"/>
              <a:gd name="T5" fmla="*/ 2147483646 h 52"/>
              <a:gd name="T6" fmla="*/ 2147483646 w 573"/>
              <a:gd name="T7" fmla="*/ 2147483646 h 52"/>
              <a:gd name="T8" fmla="*/ 2147483646 w 573"/>
              <a:gd name="T9" fmla="*/ 0 h 52"/>
              <a:gd name="T10" fmla="*/ 2147483646 w 573"/>
              <a:gd name="T11" fmla="*/ 0 h 52"/>
              <a:gd name="T12" fmla="*/ 2147483646 w 573"/>
              <a:gd name="T13" fmla="*/ 0 h 52"/>
              <a:gd name="T14" fmla="*/ 2147483646 w 573"/>
              <a:gd name="T15" fmla="*/ 2147483646 h 52"/>
              <a:gd name="T16" fmla="*/ 2147483646 w 573"/>
              <a:gd name="T17" fmla="*/ 2147483646 h 52"/>
              <a:gd name="T18" fmla="*/ 2147483646 w 573"/>
              <a:gd name="T19" fmla="*/ 2147483646 h 52"/>
              <a:gd name="T20" fmla="*/ 2147483646 w 573"/>
              <a:gd name="T21" fmla="*/ 2147483646 h 52"/>
              <a:gd name="T22" fmla="*/ 2147483646 w 573"/>
              <a:gd name="T23" fmla="*/ 2147483646 h 52"/>
              <a:gd name="T24" fmla="*/ 2147483646 w 573"/>
              <a:gd name="T25" fmla="*/ 2147483646 h 52"/>
              <a:gd name="T26" fmla="*/ 2147483646 w 573"/>
              <a:gd name="T27" fmla="*/ 2147483646 h 52"/>
              <a:gd name="T28" fmla="*/ 2147483646 w 573"/>
              <a:gd name="T29" fmla="*/ 2147483646 h 52"/>
              <a:gd name="T30" fmla="*/ 2147483646 w 573"/>
              <a:gd name="T31" fmla="*/ 2147483646 h 52"/>
              <a:gd name="T32" fmla="*/ 2147483646 w 573"/>
              <a:gd name="T33" fmla="*/ 2147483646 h 52"/>
              <a:gd name="T34" fmla="*/ 2147483646 w 573"/>
              <a:gd name="T35" fmla="*/ 2147483646 h 52"/>
              <a:gd name="T36" fmla="*/ 2147483646 w 573"/>
              <a:gd name="T37" fmla="*/ 2147483646 h 52"/>
              <a:gd name="T38" fmla="*/ 2147483646 w 573"/>
              <a:gd name="T39" fmla="*/ 2147483646 h 52"/>
              <a:gd name="T40" fmla="*/ 2147483646 w 573"/>
              <a:gd name="T41" fmla="*/ 2147483646 h 52"/>
              <a:gd name="T42" fmla="*/ 2147483646 w 573"/>
              <a:gd name="T43" fmla="*/ 2147483646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3"/>
              <a:gd name="T67" fmla="*/ 0 h 52"/>
              <a:gd name="T68" fmla="*/ 573 w 573"/>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3" h="52">
                <a:moveTo>
                  <a:pt x="0" y="36"/>
                </a:moveTo>
                <a:lnTo>
                  <a:pt x="36" y="38"/>
                </a:lnTo>
                <a:lnTo>
                  <a:pt x="77" y="26"/>
                </a:lnTo>
                <a:lnTo>
                  <a:pt x="110" y="6"/>
                </a:lnTo>
                <a:lnTo>
                  <a:pt x="134" y="0"/>
                </a:lnTo>
                <a:lnTo>
                  <a:pt x="159" y="0"/>
                </a:lnTo>
                <a:lnTo>
                  <a:pt x="184" y="0"/>
                </a:lnTo>
                <a:lnTo>
                  <a:pt x="209" y="13"/>
                </a:lnTo>
                <a:lnTo>
                  <a:pt x="234" y="32"/>
                </a:lnTo>
                <a:lnTo>
                  <a:pt x="259" y="45"/>
                </a:lnTo>
                <a:lnTo>
                  <a:pt x="283" y="51"/>
                </a:lnTo>
                <a:lnTo>
                  <a:pt x="308" y="51"/>
                </a:lnTo>
                <a:lnTo>
                  <a:pt x="341" y="32"/>
                </a:lnTo>
                <a:lnTo>
                  <a:pt x="366" y="26"/>
                </a:lnTo>
                <a:lnTo>
                  <a:pt x="390" y="19"/>
                </a:lnTo>
                <a:lnTo>
                  <a:pt x="415" y="26"/>
                </a:lnTo>
                <a:lnTo>
                  <a:pt x="440" y="26"/>
                </a:lnTo>
                <a:lnTo>
                  <a:pt x="465" y="32"/>
                </a:lnTo>
                <a:lnTo>
                  <a:pt x="490" y="38"/>
                </a:lnTo>
                <a:lnTo>
                  <a:pt x="522" y="38"/>
                </a:lnTo>
                <a:lnTo>
                  <a:pt x="547" y="38"/>
                </a:lnTo>
                <a:lnTo>
                  <a:pt x="572" y="3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60" name="Freeform 92"/>
          <p:cNvSpPr>
            <a:spLocks/>
          </p:cNvSpPr>
          <p:nvPr/>
        </p:nvSpPr>
        <p:spPr bwMode="auto">
          <a:xfrm>
            <a:off x="3352800" y="3886200"/>
            <a:ext cx="839788" cy="101600"/>
          </a:xfrm>
          <a:custGeom>
            <a:avLst/>
            <a:gdLst>
              <a:gd name="T0" fmla="*/ 0 w 572"/>
              <a:gd name="T1" fmla="*/ 2147483646 h 64"/>
              <a:gd name="T2" fmla="*/ 2147483646 w 572"/>
              <a:gd name="T3" fmla="*/ 2147483646 h 64"/>
              <a:gd name="T4" fmla="*/ 2147483646 w 572"/>
              <a:gd name="T5" fmla="*/ 2147483646 h 64"/>
              <a:gd name="T6" fmla="*/ 2147483646 w 572"/>
              <a:gd name="T7" fmla="*/ 2147483646 h 64"/>
              <a:gd name="T8" fmla="*/ 2147483646 w 572"/>
              <a:gd name="T9" fmla="*/ 0 h 64"/>
              <a:gd name="T10" fmla="*/ 2147483646 w 572"/>
              <a:gd name="T11" fmla="*/ 0 h 64"/>
              <a:gd name="T12" fmla="*/ 2147483646 w 572"/>
              <a:gd name="T13" fmla="*/ 2147483646 h 64"/>
              <a:gd name="T14" fmla="*/ 2147483646 w 572"/>
              <a:gd name="T15" fmla="*/ 2147483646 h 64"/>
              <a:gd name="T16" fmla="*/ 2147483646 w 572"/>
              <a:gd name="T17" fmla="*/ 2147483646 h 64"/>
              <a:gd name="T18" fmla="*/ 2147483646 w 572"/>
              <a:gd name="T19" fmla="*/ 2147483646 h 64"/>
              <a:gd name="T20" fmla="*/ 2147483646 w 572"/>
              <a:gd name="T21" fmla="*/ 2147483646 h 64"/>
              <a:gd name="T22" fmla="*/ 2147483646 w 572"/>
              <a:gd name="T23" fmla="*/ 2147483646 h 64"/>
              <a:gd name="T24" fmla="*/ 2147483646 w 572"/>
              <a:gd name="T25" fmla="*/ 2147483646 h 64"/>
              <a:gd name="T26" fmla="*/ 2147483646 w 572"/>
              <a:gd name="T27" fmla="*/ 2147483646 h 64"/>
              <a:gd name="T28" fmla="*/ 2147483646 w 572"/>
              <a:gd name="T29" fmla="*/ 2147483646 h 64"/>
              <a:gd name="T30" fmla="*/ 2147483646 w 572"/>
              <a:gd name="T31" fmla="*/ 2147483646 h 64"/>
              <a:gd name="T32" fmla="*/ 2147483646 w 572"/>
              <a:gd name="T33" fmla="*/ 2147483646 h 64"/>
              <a:gd name="T34" fmla="*/ 2147483646 w 572"/>
              <a:gd name="T35" fmla="*/ 2147483646 h 64"/>
              <a:gd name="T36" fmla="*/ 2147483646 w 572"/>
              <a:gd name="T37" fmla="*/ 2147483646 h 64"/>
              <a:gd name="T38" fmla="*/ 2147483646 w 572"/>
              <a:gd name="T39" fmla="*/ 2147483646 h 64"/>
              <a:gd name="T40" fmla="*/ 2147483646 w 572"/>
              <a:gd name="T41" fmla="*/ 2147483646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2"/>
              <a:gd name="T64" fmla="*/ 0 h 64"/>
              <a:gd name="T65" fmla="*/ 572 w 572"/>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2" h="64">
                <a:moveTo>
                  <a:pt x="0" y="50"/>
                </a:moveTo>
                <a:lnTo>
                  <a:pt x="27" y="32"/>
                </a:lnTo>
                <a:lnTo>
                  <a:pt x="71" y="16"/>
                </a:lnTo>
                <a:lnTo>
                  <a:pt x="98" y="8"/>
                </a:lnTo>
                <a:lnTo>
                  <a:pt x="125" y="0"/>
                </a:lnTo>
                <a:lnTo>
                  <a:pt x="151" y="0"/>
                </a:lnTo>
                <a:lnTo>
                  <a:pt x="178" y="8"/>
                </a:lnTo>
                <a:lnTo>
                  <a:pt x="205" y="32"/>
                </a:lnTo>
                <a:lnTo>
                  <a:pt x="241" y="47"/>
                </a:lnTo>
                <a:lnTo>
                  <a:pt x="277" y="55"/>
                </a:lnTo>
                <a:lnTo>
                  <a:pt x="304" y="55"/>
                </a:lnTo>
                <a:lnTo>
                  <a:pt x="330" y="55"/>
                </a:lnTo>
                <a:lnTo>
                  <a:pt x="357" y="63"/>
                </a:lnTo>
                <a:lnTo>
                  <a:pt x="384" y="55"/>
                </a:lnTo>
                <a:lnTo>
                  <a:pt x="411" y="55"/>
                </a:lnTo>
                <a:lnTo>
                  <a:pt x="437" y="47"/>
                </a:lnTo>
                <a:lnTo>
                  <a:pt x="464" y="47"/>
                </a:lnTo>
                <a:lnTo>
                  <a:pt x="491" y="47"/>
                </a:lnTo>
                <a:lnTo>
                  <a:pt x="518" y="32"/>
                </a:lnTo>
                <a:lnTo>
                  <a:pt x="544" y="32"/>
                </a:lnTo>
                <a:lnTo>
                  <a:pt x="571" y="32"/>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61" name="Freeform 93"/>
          <p:cNvSpPr>
            <a:spLocks/>
          </p:cNvSpPr>
          <p:nvPr/>
        </p:nvSpPr>
        <p:spPr bwMode="auto">
          <a:xfrm>
            <a:off x="3352800" y="4038600"/>
            <a:ext cx="763588" cy="77788"/>
          </a:xfrm>
          <a:custGeom>
            <a:avLst/>
            <a:gdLst>
              <a:gd name="T0" fmla="*/ 0 w 521"/>
              <a:gd name="T1" fmla="*/ 0 h 49"/>
              <a:gd name="T2" fmla="*/ 2147483646 w 521"/>
              <a:gd name="T3" fmla="*/ 2147483646 h 49"/>
              <a:gd name="T4" fmla="*/ 2147483646 w 521"/>
              <a:gd name="T5" fmla="*/ 2147483646 h 49"/>
              <a:gd name="T6" fmla="*/ 2147483646 w 521"/>
              <a:gd name="T7" fmla="*/ 2147483646 h 49"/>
              <a:gd name="T8" fmla="*/ 2147483646 w 521"/>
              <a:gd name="T9" fmla="*/ 2147483646 h 49"/>
              <a:gd name="T10" fmla="*/ 2147483646 w 521"/>
              <a:gd name="T11" fmla="*/ 2147483646 h 49"/>
              <a:gd name="T12" fmla="*/ 2147483646 w 521"/>
              <a:gd name="T13" fmla="*/ 2147483646 h 49"/>
              <a:gd name="T14" fmla="*/ 2147483646 w 521"/>
              <a:gd name="T15" fmla="*/ 2147483646 h 49"/>
              <a:gd name="T16" fmla="*/ 2147483646 w 521"/>
              <a:gd name="T17" fmla="*/ 2147483646 h 49"/>
              <a:gd name="T18" fmla="*/ 2147483646 w 521"/>
              <a:gd name="T19" fmla="*/ 2147483646 h 49"/>
              <a:gd name="T20" fmla="*/ 2147483646 w 521"/>
              <a:gd name="T21" fmla="*/ 2147483646 h 49"/>
              <a:gd name="T22" fmla="*/ 2147483646 w 521"/>
              <a:gd name="T23" fmla="*/ 2147483646 h 49"/>
              <a:gd name="T24" fmla="*/ 2147483646 w 521"/>
              <a:gd name="T25" fmla="*/ 2147483646 h 49"/>
              <a:gd name="T26" fmla="*/ 2147483646 w 521"/>
              <a:gd name="T27" fmla="*/ 2147483646 h 49"/>
              <a:gd name="T28" fmla="*/ 2147483646 w 521"/>
              <a:gd name="T29" fmla="*/ 2147483646 h 49"/>
              <a:gd name="T30" fmla="*/ 2147483646 w 521"/>
              <a:gd name="T31" fmla="*/ 2147483646 h 49"/>
              <a:gd name="T32" fmla="*/ 2147483646 w 521"/>
              <a:gd name="T33" fmla="*/ 2147483646 h 49"/>
              <a:gd name="T34" fmla="*/ 2147483646 w 521"/>
              <a:gd name="T35" fmla="*/ 2147483646 h 49"/>
              <a:gd name="T36" fmla="*/ 2147483646 w 521"/>
              <a:gd name="T37" fmla="*/ 2147483646 h 49"/>
              <a:gd name="T38" fmla="*/ 2147483646 w 521"/>
              <a:gd name="T39" fmla="*/ 2147483646 h 49"/>
              <a:gd name="T40" fmla="*/ 2147483646 w 521"/>
              <a:gd name="T41" fmla="*/ 2147483646 h 49"/>
              <a:gd name="T42" fmla="*/ 2147483646 w 521"/>
              <a:gd name="T43" fmla="*/ 2147483646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1"/>
              <a:gd name="T67" fmla="*/ 0 h 49"/>
              <a:gd name="T68" fmla="*/ 521 w 521"/>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1" h="49">
                <a:moveTo>
                  <a:pt x="0" y="0"/>
                </a:moveTo>
                <a:lnTo>
                  <a:pt x="25" y="2"/>
                </a:lnTo>
                <a:lnTo>
                  <a:pt x="49" y="2"/>
                </a:lnTo>
                <a:lnTo>
                  <a:pt x="74" y="2"/>
                </a:lnTo>
                <a:lnTo>
                  <a:pt x="97" y="2"/>
                </a:lnTo>
                <a:lnTo>
                  <a:pt x="122" y="9"/>
                </a:lnTo>
                <a:lnTo>
                  <a:pt x="146" y="15"/>
                </a:lnTo>
                <a:lnTo>
                  <a:pt x="171" y="22"/>
                </a:lnTo>
                <a:lnTo>
                  <a:pt x="204" y="22"/>
                </a:lnTo>
                <a:lnTo>
                  <a:pt x="227" y="28"/>
                </a:lnTo>
                <a:lnTo>
                  <a:pt x="252" y="28"/>
                </a:lnTo>
                <a:lnTo>
                  <a:pt x="276" y="22"/>
                </a:lnTo>
                <a:lnTo>
                  <a:pt x="301" y="22"/>
                </a:lnTo>
                <a:lnTo>
                  <a:pt x="325" y="22"/>
                </a:lnTo>
                <a:lnTo>
                  <a:pt x="350" y="22"/>
                </a:lnTo>
                <a:lnTo>
                  <a:pt x="374" y="22"/>
                </a:lnTo>
                <a:lnTo>
                  <a:pt x="399" y="28"/>
                </a:lnTo>
                <a:lnTo>
                  <a:pt x="422" y="35"/>
                </a:lnTo>
                <a:lnTo>
                  <a:pt x="447" y="41"/>
                </a:lnTo>
                <a:lnTo>
                  <a:pt x="471" y="48"/>
                </a:lnTo>
                <a:lnTo>
                  <a:pt x="496" y="41"/>
                </a:lnTo>
                <a:lnTo>
                  <a:pt x="520" y="41"/>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grpSp>
        <p:nvGrpSpPr>
          <p:cNvPr id="6162" name="Group 170"/>
          <p:cNvGrpSpPr>
            <a:grpSpLocks/>
          </p:cNvGrpSpPr>
          <p:nvPr/>
        </p:nvGrpSpPr>
        <p:grpSpPr bwMode="auto">
          <a:xfrm>
            <a:off x="4395789" y="3105150"/>
            <a:ext cx="1146175" cy="706438"/>
            <a:chOff x="1959" y="1956"/>
            <a:chExt cx="782" cy="445"/>
          </a:xfrm>
        </p:grpSpPr>
        <p:sp>
          <p:nvSpPr>
            <p:cNvPr id="6577" name="Freeform 94"/>
            <p:cNvSpPr>
              <a:spLocks/>
            </p:cNvSpPr>
            <p:nvPr/>
          </p:nvSpPr>
          <p:spPr bwMode="auto">
            <a:xfrm>
              <a:off x="2178" y="1956"/>
              <a:ext cx="300" cy="155"/>
            </a:xfrm>
            <a:custGeom>
              <a:avLst/>
              <a:gdLst>
                <a:gd name="T0" fmla="*/ 299 w 300"/>
                <a:gd name="T1" fmla="*/ 45 h 155"/>
                <a:gd name="T2" fmla="*/ 299 w 300"/>
                <a:gd name="T3" fmla="*/ 43 h 155"/>
                <a:gd name="T4" fmla="*/ 297 w 300"/>
                <a:gd name="T5" fmla="*/ 41 h 155"/>
                <a:gd name="T6" fmla="*/ 295 w 300"/>
                <a:gd name="T7" fmla="*/ 40 h 155"/>
                <a:gd name="T8" fmla="*/ 292 w 300"/>
                <a:gd name="T9" fmla="*/ 37 h 155"/>
                <a:gd name="T10" fmla="*/ 289 w 300"/>
                <a:gd name="T11" fmla="*/ 36 h 155"/>
                <a:gd name="T12" fmla="*/ 286 w 300"/>
                <a:gd name="T13" fmla="*/ 35 h 155"/>
                <a:gd name="T14" fmla="*/ 139 w 300"/>
                <a:gd name="T15" fmla="*/ 6 h 155"/>
                <a:gd name="T16" fmla="*/ 92 w 300"/>
                <a:gd name="T17" fmla="*/ 0 h 155"/>
                <a:gd name="T18" fmla="*/ 34 w 300"/>
                <a:gd name="T19" fmla="*/ 13 h 155"/>
                <a:gd name="T20" fmla="*/ 0 w 300"/>
                <a:gd name="T21" fmla="*/ 134 h 155"/>
                <a:gd name="T22" fmla="*/ 36 w 300"/>
                <a:gd name="T23" fmla="*/ 148 h 155"/>
                <a:gd name="T24" fmla="*/ 104 w 300"/>
                <a:gd name="T25" fmla="*/ 154 h 155"/>
                <a:gd name="T26" fmla="*/ 123 w 300"/>
                <a:gd name="T27" fmla="*/ 142 h 155"/>
                <a:gd name="T28" fmla="*/ 144 w 300"/>
                <a:gd name="T29" fmla="*/ 39 h 155"/>
                <a:gd name="T30" fmla="*/ 286 w 300"/>
                <a:gd name="T31" fmla="*/ 56 h 155"/>
                <a:gd name="T32" fmla="*/ 288 w 300"/>
                <a:gd name="T33" fmla="*/ 56 h 155"/>
                <a:gd name="T34" fmla="*/ 291 w 300"/>
                <a:gd name="T35" fmla="*/ 56 h 155"/>
                <a:gd name="T36" fmla="*/ 295 w 300"/>
                <a:gd name="T37" fmla="*/ 54 h 155"/>
                <a:gd name="T38" fmla="*/ 297 w 300"/>
                <a:gd name="T39" fmla="*/ 52 h 155"/>
                <a:gd name="T40" fmla="*/ 298 w 300"/>
                <a:gd name="T41" fmla="*/ 50 h 155"/>
                <a:gd name="T42" fmla="*/ 299 w 300"/>
                <a:gd name="T43" fmla="*/ 49 h 155"/>
                <a:gd name="T44" fmla="*/ 299 w 300"/>
                <a:gd name="T45" fmla="*/ 47 h 155"/>
                <a:gd name="T46" fmla="*/ 299 w 300"/>
                <a:gd name="T47" fmla="*/ 45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0"/>
                <a:gd name="T73" fmla="*/ 0 h 155"/>
                <a:gd name="T74" fmla="*/ 300 w 300"/>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0" h="155">
                  <a:moveTo>
                    <a:pt x="299" y="45"/>
                  </a:moveTo>
                  <a:lnTo>
                    <a:pt x="299" y="43"/>
                  </a:lnTo>
                  <a:lnTo>
                    <a:pt x="297" y="41"/>
                  </a:lnTo>
                  <a:lnTo>
                    <a:pt x="295" y="40"/>
                  </a:lnTo>
                  <a:lnTo>
                    <a:pt x="292" y="37"/>
                  </a:lnTo>
                  <a:lnTo>
                    <a:pt x="289" y="36"/>
                  </a:lnTo>
                  <a:lnTo>
                    <a:pt x="286" y="35"/>
                  </a:lnTo>
                  <a:lnTo>
                    <a:pt x="139" y="6"/>
                  </a:lnTo>
                  <a:lnTo>
                    <a:pt x="92" y="0"/>
                  </a:lnTo>
                  <a:lnTo>
                    <a:pt x="34" y="13"/>
                  </a:lnTo>
                  <a:lnTo>
                    <a:pt x="0" y="134"/>
                  </a:lnTo>
                  <a:lnTo>
                    <a:pt x="36" y="148"/>
                  </a:lnTo>
                  <a:lnTo>
                    <a:pt x="104" y="154"/>
                  </a:lnTo>
                  <a:lnTo>
                    <a:pt x="123" y="142"/>
                  </a:lnTo>
                  <a:lnTo>
                    <a:pt x="144" y="39"/>
                  </a:lnTo>
                  <a:lnTo>
                    <a:pt x="286" y="56"/>
                  </a:lnTo>
                  <a:lnTo>
                    <a:pt x="288" y="56"/>
                  </a:lnTo>
                  <a:lnTo>
                    <a:pt x="291" y="56"/>
                  </a:lnTo>
                  <a:lnTo>
                    <a:pt x="295" y="54"/>
                  </a:lnTo>
                  <a:lnTo>
                    <a:pt x="297" y="52"/>
                  </a:lnTo>
                  <a:lnTo>
                    <a:pt x="298" y="50"/>
                  </a:lnTo>
                  <a:lnTo>
                    <a:pt x="299" y="49"/>
                  </a:lnTo>
                  <a:lnTo>
                    <a:pt x="299" y="47"/>
                  </a:lnTo>
                  <a:lnTo>
                    <a:pt x="299" y="45"/>
                  </a:lnTo>
                </a:path>
              </a:pathLst>
            </a:custGeom>
            <a:solidFill>
              <a:schemeClr val="tx2"/>
            </a:solidFill>
            <a:ln w="12700" cap="rnd" cmpd="sng">
              <a:solidFill>
                <a:srgbClr val="000000"/>
              </a:solidFill>
              <a:prstDash val="solid"/>
              <a:round/>
              <a:headEnd type="none" w="sm" len="sm"/>
              <a:tailEnd type="none" w="sm" len="sm"/>
            </a:ln>
          </p:spPr>
          <p:txBody>
            <a:bodyPr/>
            <a:lstStyle/>
            <a:p>
              <a:endParaRPr lang="nb-NO"/>
            </a:p>
          </p:txBody>
        </p:sp>
        <p:sp>
          <p:nvSpPr>
            <p:cNvPr id="6578" name="Freeform 95"/>
            <p:cNvSpPr>
              <a:spLocks/>
            </p:cNvSpPr>
            <p:nvPr/>
          </p:nvSpPr>
          <p:spPr bwMode="auto">
            <a:xfrm>
              <a:off x="2454" y="2014"/>
              <a:ext cx="18" cy="109"/>
            </a:xfrm>
            <a:custGeom>
              <a:avLst/>
              <a:gdLst>
                <a:gd name="T0" fmla="*/ 14 w 18"/>
                <a:gd name="T1" fmla="*/ 0 h 109"/>
                <a:gd name="T2" fmla="*/ 0 w 18"/>
                <a:gd name="T3" fmla="*/ 108 h 109"/>
                <a:gd name="T4" fmla="*/ 17 w 18"/>
                <a:gd name="T5" fmla="*/ 108 h 109"/>
                <a:gd name="T6" fmla="*/ 14 w 18"/>
                <a:gd name="T7" fmla="*/ 0 h 109"/>
                <a:gd name="T8" fmla="*/ 0 60000 65536"/>
                <a:gd name="T9" fmla="*/ 0 60000 65536"/>
                <a:gd name="T10" fmla="*/ 0 60000 65536"/>
                <a:gd name="T11" fmla="*/ 0 60000 65536"/>
                <a:gd name="T12" fmla="*/ 0 w 18"/>
                <a:gd name="T13" fmla="*/ 0 h 109"/>
                <a:gd name="T14" fmla="*/ 18 w 18"/>
                <a:gd name="T15" fmla="*/ 109 h 109"/>
              </a:gdLst>
              <a:ahLst/>
              <a:cxnLst>
                <a:cxn ang="T8">
                  <a:pos x="T0" y="T1"/>
                </a:cxn>
                <a:cxn ang="T9">
                  <a:pos x="T2" y="T3"/>
                </a:cxn>
                <a:cxn ang="T10">
                  <a:pos x="T4" y="T5"/>
                </a:cxn>
                <a:cxn ang="T11">
                  <a:pos x="T6" y="T7"/>
                </a:cxn>
              </a:cxnLst>
              <a:rect l="T12" t="T13" r="T14" b="T15"/>
              <a:pathLst>
                <a:path w="18" h="109">
                  <a:moveTo>
                    <a:pt x="14" y="0"/>
                  </a:moveTo>
                  <a:lnTo>
                    <a:pt x="0" y="108"/>
                  </a:lnTo>
                  <a:lnTo>
                    <a:pt x="17" y="108"/>
                  </a:lnTo>
                  <a:lnTo>
                    <a:pt x="14"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579" name="Freeform 96"/>
            <p:cNvSpPr>
              <a:spLocks/>
            </p:cNvSpPr>
            <p:nvPr/>
          </p:nvSpPr>
          <p:spPr bwMode="auto">
            <a:xfrm>
              <a:off x="2397" y="2078"/>
              <a:ext cx="45" cy="50"/>
            </a:xfrm>
            <a:custGeom>
              <a:avLst/>
              <a:gdLst>
                <a:gd name="T0" fmla="*/ 41 w 45"/>
                <a:gd name="T1" fmla="*/ 0 h 50"/>
                <a:gd name="T2" fmla="*/ 44 w 45"/>
                <a:gd name="T3" fmla="*/ 5 h 50"/>
                <a:gd name="T4" fmla="*/ 3 w 45"/>
                <a:gd name="T5" fmla="*/ 49 h 50"/>
                <a:gd name="T6" fmla="*/ 0 w 45"/>
                <a:gd name="T7" fmla="*/ 44 h 50"/>
                <a:gd name="T8" fmla="*/ 41 w 45"/>
                <a:gd name="T9" fmla="*/ 0 h 50"/>
                <a:gd name="T10" fmla="*/ 0 60000 65536"/>
                <a:gd name="T11" fmla="*/ 0 60000 65536"/>
                <a:gd name="T12" fmla="*/ 0 60000 65536"/>
                <a:gd name="T13" fmla="*/ 0 60000 65536"/>
                <a:gd name="T14" fmla="*/ 0 60000 65536"/>
                <a:gd name="T15" fmla="*/ 0 w 45"/>
                <a:gd name="T16" fmla="*/ 0 h 50"/>
                <a:gd name="T17" fmla="*/ 45 w 45"/>
                <a:gd name="T18" fmla="*/ 50 h 50"/>
              </a:gdLst>
              <a:ahLst/>
              <a:cxnLst>
                <a:cxn ang="T10">
                  <a:pos x="T0" y="T1"/>
                </a:cxn>
                <a:cxn ang="T11">
                  <a:pos x="T2" y="T3"/>
                </a:cxn>
                <a:cxn ang="T12">
                  <a:pos x="T4" y="T5"/>
                </a:cxn>
                <a:cxn ang="T13">
                  <a:pos x="T6" y="T7"/>
                </a:cxn>
                <a:cxn ang="T14">
                  <a:pos x="T8" y="T9"/>
                </a:cxn>
              </a:cxnLst>
              <a:rect l="T15" t="T16" r="T17" b="T18"/>
              <a:pathLst>
                <a:path w="45" h="50">
                  <a:moveTo>
                    <a:pt x="41" y="0"/>
                  </a:moveTo>
                  <a:lnTo>
                    <a:pt x="44" y="5"/>
                  </a:lnTo>
                  <a:lnTo>
                    <a:pt x="3" y="49"/>
                  </a:lnTo>
                  <a:lnTo>
                    <a:pt x="0" y="44"/>
                  </a:lnTo>
                  <a:lnTo>
                    <a:pt x="41"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580" name="Freeform 97"/>
            <p:cNvSpPr>
              <a:spLocks/>
            </p:cNvSpPr>
            <p:nvPr/>
          </p:nvSpPr>
          <p:spPr bwMode="auto">
            <a:xfrm>
              <a:off x="2464" y="2011"/>
              <a:ext cx="18" cy="115"/>
            </a:xfrm>
            <a:custGeom>
              <a:avLst/>
              <a:gdLst>
                <a:gd name="T0" fmla="*/ 10 w 18"/>
                <a:gd name="T1" fmla="*/ 0 h 115"/>
                <a:gd name="T2" fmla="*/ 0 w 18"/>
                <a:gd name="T3" fmla="*/ 1 h 115"/>
                <a:gd name="T4" fmla="*/ 3 w 18"/>
                <a:gd name="T5" fmla="*/ 114 h 115"/>
                <a:gd name="T6" fmla="*/ 17 w 18"/>
                <a:gd name="T7" fmla="*/ 107 h 115"/>
                <a:gd name="T8" fmla="*/ 10 w 18"/>
                <a:gd name="T9" fmla="*/ 0 h 115"/>
                <a:gd name="T10" fmla="*/ 0 60000 65536"/>
                <a:gd name="T11" fmla="*/ 0 60000 65536"/>
                <a:gd name="T12" fmla="*/ 0 60000 65536"/>
                <a:gd name="T13" fmla="*/ 0 60000 65536"/>
                <a:gd name="T14" fmla="*/ 0 60000 65536"/>
                <a:gd name="T15" fmla="*/ 0 w 18"/>
                <a:gd name="T16" fmla="*/ 0 h 115"/>
                <a:gd name="T17" fmla="*/ 18 w 18"/>
                <a:gd name="T18" fmla="*/ 115 h 115"/>
              </a:gdLst>
              <a:ahLst/>
              <a:cxnLst>
                <a:cxn ang="T10">
                  <a:pos x="T0" y="T1"/>
                </a:cxn>
                <a:cxn ang="T11">
                  <a:pos x="T2" y="T3"/>
                </a:cxn>
                <a:cxn ang="T12">
                  <a:pos x="T4" y="T5"/>
                </a:cxn>
                <a:cxn ang="T13">
                  <a:pos x="T6" y="T7"/>
                </a:cxn>
                <a:cxn ang="T14">
                  <a:pos x="T8" y="T9"/>
                </a:cxn>
              </a:cxnLst>
              <a:rect l="T15" t="T16" r="T17" b="T18"/>
              <a:pathLst>
                <a:path w="18" h="115">
                  <a:moveTo>
                    <a:pt x="10" y="0"/>
                  </a:moveTo>
                  <a:lnTo>
                    <a:pt x="0" y="1"/>
                  </a:lnTo>
                  <a:lnTo>
                    <a:pt x="3" y="114"/>
                  </a:lnTo>
                  <a:lnTo>
                    <a:pt x="17" y="107"/>
                  </a:lnTo>
                  <a:lnTo>
                    <a:pt x="10"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581" name="Rectangle 98"/>
            <p:cNvSpPr>
              <a:spLocks noChangeArrowheads="1"/>
            </p:cNvSpPr>
            <p:nvPr/>
          </p:nvSpPr>
          <p:spPr bwMode="auto">
            <a:xfrm rot="420000">
              <a:off x="2659" y="2135"/>
              <a:ext cx="26" cy="1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82" name="Rectangle 99"/>
            <p:cNvSpPr>
              <a:spLocks noChangeArrowheads="1"/>
            </p:cNvSpPr>
            <p:nvPr/>
          </p:nvSpPr>
          <p:spPr bwMode="auto">
            <a:xfrm rot="420000">
              <a:off x="2659" y="2131"/>
              <a:ext cx="30" cy="1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83" name="Freeform 100"/>
            <p:cNvSpPr>
              <a:spLocks/>
            </p:cNvSpPr>
            <p:nvPr/>
          </p:nvSpPr>
          <p:spPr bwMode="auto">
            <a:xfrm>
              <a:off x="1959" y="2078"/>
              <a:ext cx="738" cy="217"/>
            </a:xfrm>
            <a:custGeom>
              <a:avLst/>
              <a:gdLst>
                <a:gd name="T0" fmla="*/ 737 w 738"/>
                <a:gd name="T1" fmla="*/ 67 h 217"/>
                <a:gd name="T2" fmla="*/ 515 w 738"/>
                <a:gd name="T3" fmla="*/ 42 h 217"/>
                <a:gd name="T4" fmla="*/ 506 w 738"/>
                <a:gd name="T5" fmla="*/ 49 h 217"/>
                <a:gd name="T6" fmla="*/ 506 w 738"/>
                <a:gd name="T7" fmla="*/ 40 h 217"/>
                <a:gd name="T8" fmla="*/ 341 w 738"/>
                <a:gd name="T9" fmla="*/ 21 h 217"/>
                <a:gd name="T10" fmla="*/ 327 w 738"/>
                <a:gd name="T11" fmla="*/ 29 h 217"/>
                <a:gd name="T12" fmla="*/ 243 w 738"/>
                <a:gd name="T13" fmla="*/ 20 h 217"/>
                <a:gd name="T14" fmla="*/ 236 w 738"/>
                <a:gd name="T15" fmla="*/ 15 h 217"/>
                <a:gd name="T16" fmla="*/ 229 w 738"/>
                <a:gd name="T17" fmla="*/ 10 h 217"/>
                <a:gd name="T18" fmla="*/ 224 w 738"/>
                <a:gd name="T19" fmla="*/ 7 h 217"/>
                <a:gd name="T20" fmla="*/ 164 w 738"/>
                <a:gd name="T21" fmla="*/ 1 h 217"/>
                <a:gd name="T22" fmla="*/ 151 w 738"/>
                <a:gd name="T23" fmla="*/ 0 h 217"/>
                <a:gd name="T24" fmla="*/ 138 w 738"/>
                <a:gd name="T25" fmla="*/ 2 h 217"/>
                <a:gd name="T26" fmla="*/ 124 w 738"/>
                <a:gd name="T27" fmla="*/ 4 h 217"/>
                <a:gd name="T28" fmla="*/ 111 w 738"/>
                <a:gd name="T29" fmla="*/ 8 h 217"/>
                <a:gd name="T30" fmla="*/ 96 w 738"/>
                <a:gd name="T31" fmla="*/ 17 h 217"/>
                <a:gd name="T32" fmla="*/ 87 w 738"/>
                <a:gd name="T33" fmla="*/ 24 h 217"/>
                <a:gd name="T34" fmla="*/ 76 w 738"/>
                <a:gd name="T35" fmla="*/ 32 h 217"/>
                <a:gd name="T36" fmla="*/ 66 w 738"/>
                <a:gd name="T37" fmla="*/ 41 h 217"/>
                <a:gd name="T38" fmla="*/ 60 w 738"/>
                <a:gd name="T39" fmla="*/ 50 h 217"/>
                <a:gd name="T40" fmla="*/ 49 w 738"/>
                <a:gd name="T41" fmla="*/ 61 h 217"/>
                <a:gd name="T42" fmla="*/ 41 w 738"/>
                <a:gd name="T43" fmla="*/ 74 h 217"/>
                <a:gd name="T44" fmla="*/ 28 w 738"/>
                <a:gd name="T45" fmla="*/ 98 h 217"/>
                <a:gd name="T46" fmla="*/ 20 w 738"/>
                <a:gd name="T47" fmla="*/ 119 h 217"/>
                <a:gd name="T48" fmla="*/ 11 w 738"/>
                <a:gd name="T49" fmla="*/ 141 h 217"/>
                <a:gd name="T50" fmla="*/ 7 w 738"/>
                <a:gd name="T51" fmla="*/ 162 h 217"/>
                <a:gd name="T52" fmla="*/ 0 w 738"/>
                <a:gd name="T53" fmla="*/ 185 h 217"/>
                <a:gd name="T54" fmla="*/ 23 w 738"/>
                <a:gd name="T55" fmla="*/ 186 h 217"/>
                <a:gd name="T56" fmla="*/ 29 w 738"/>
                <a:gd name="T57" fmla="*/ 157 h 217"/>
                <a:gd name="T58" fmla="*/ 39 w 738"/>
                <a:gd name="T59" fmla="*/ 134 h 217"/>
                <a:gd name="T60" fmla="*/ 50 w 738"/>
                <a:gd name="T61" fmla="*/ 114 h 217"/>
                <a:gd name="T62" fmla="*/ 63 w 738"/>
                <a:gd name="T63" fmla="*/ 100 h 217"/>
                <a:gd name="T64" fmla="*/ 77 w 738"/>
                <a:gd name="T65" fmla="*/ 84 h 217"/>
                <a:gd name="T66" fmla="*/ 91 w 738"/>
                <a:gd name="T67" fmla="*/ 72 h 217"/>
                <a:gd name="T68" fmla="*/ 107 w 738"/>
                <a:gd name="T69" fmla="*/ 63 h 217"/>
                <a:gd name="T70" fmla="*/ 121 w 738"/>
                <a:gd name="T71" fmla="*/ 58 h 217"/>
                <a:gd name="T72" fmla="*/ 140 w 738"/>
                <a:gd name="T73" fmla="*/ 53 h 217"/>
                <a:gd name="T74" fmla="*/ 155 w 738"/>
                <a:gd name="T75" fmla="*/ 50 h 217"/>
                <a:gd name="T76" fmla="*/ 172 w 738"/>
                <a:gd name="T77" fmla="*/ 52 h 217"/>
                <a:gd name="T78" fmla="*/ 189 w 738"/>
                <a:gd name="T79" fmla="*/ 59 h 217"/>
                <a:gd name="T80" fmla="*/ 207 w 738"/>
                <a:gd name="T81" fmla="*/ 68 h 217"/>
                <a:gd name="T82" fmla="*/ 223 w 738"/>
                <a:gd name="T83" fmla="*/ 79 h 217"/>
                <a:gd name="T84" fmla="*/ 236 w 738"/>
                <a:gd name="T85" fmla="*/ 92 h 217"/>
                <a:gd name="T86" fmla="*/ 247 w 738"/>
                <a:gd name="T87" fmla="*/ 109 h 217"/>
                <a:gd name="T88" fmla="*/ 256 w 738"/>
                <a:gd name="T89" fmla="*/ 124 h 217"/>
                <a:gd name="T90" fmla="*/ 262 w 738"/>
                <a:gd name="T91" fmla="*/ 144 h 217"/>
                <a:gd name="T92" fmla="*/ 267 w 738"/>
                <a:gd name="T93" fmla="*/ 165 h 217"/>
                <a:gd name="T94" fmla="*/ 271 w 738"/>
                <a:gd name="T95" fmla="*/ 189 h 217"/>
                <a:gd name="T96" fmla="*/ 481 w 738"/>
                <a:gd name="T97" fmla="*/ 216 h 217"/>
                <a:gd name="T98" fmla="*/ 495 w 738"/>
                <a:gd name="T99" fmla="*/ 215 h 217"/>
                <a:gd name="T100" fmla="*/ 507 w 738"/>
                <a:gd name="T101" fmla="*/ 210 h 217"/>
                <a:gd name="T102" fmla="*/ 519 w 738"/>
                <a:gd name="T103" fmla="*/ 203 h 217"/>
                <a:gd name="T104" fmla="*/ 612 w 738"/>
                <a:gd name="T105" fmla="*/ 135 h 217"/>
                <a:gd name="T106" fmla="*/ 622 w 738"/>
                <a:gd name="T107" fmla="*/ 129 h 217"/>
                <a:gd name="T108" fmla="*/ 633 w 738"/>
                <a:gd name="T109" fmla="*/ 121 h 217"/>
                <a:gd name="T110" fmla="*/ 644 w 738"/>
                <a:gd name="T111" fmla="*/ 119 h 217"/>
                <a:gd name="T112" fmla="*/ 684 w 738"/>
                <a:gd name="T113" fmla="*/ 124 h 217"/>
                <a:gd name="T114" fmla="*/ 711 w 738"/>
                <a:gd name="T115" fmla="*/ 126 h 217"/>
                <a:gd name="T116" fmla="*/ 728 w 738"/>
                <a:gd name="T117" fmla="*/ 128 h 217"/>
                <a:gd name="T118" fmla="*/ 737 w 738"/>
                <a:gd name="T119" fmla="*/ 67 h 2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38"/>
                <a:gd name="T181" fmla="*/ 0 h 217"/>
                <a:gd name="T182" fmla="*/ 738 w 738"/>
                <a:gd name="T183" fmla="*/ 217 h 2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38" h="217">
                  <a:moveTo>
                    <a:pt x="737" y="67"/>
                  </a:moveTo>
                  <a:lnTo>
                    <a:pt x="515" y="42"/>
                  </a:lnTo>
                  <a:lnTo>
                    <a:pt x="506" y="49"/>
                  </a:lnTo>
                  <a:lnTo>
                    <a:pt x="506" y="40"/>
                  </a:lnTo>
                  <a:lnTo>
                    <a:pt x="341" y="21"/>
                  </a:lnTo>
                  <a:lnTo>
                    <a:pt x="327" y="29"/>
                  </a:lnTo>
                  <a:lnTo>
                    <a:pt x="243" y="20"/>
                  </a:lnTo>
                  <a:lnTo>
                    <a:pt x="236" y="15"/>
                  </a:lnTo>
                  <a:lnTo>
                    <a:pt x="229" y="10"/>
                  </a:lnTo>
                  <a:lnTo>
                    <a:pt x="224" y="7"/>
                  </a:lnTo>
                  <a:lnTo>
                    <a:pt x="164" y="1"/>
                  </a:lnTo>
                  <a:lnTo>
                    <a:pt x="151" y="0"/>
                  </a:lnTo>
                  <a:lnTo>
                    <a:pt x="138" y="2"/>
                  </a:lnTo>
                  <a:lnTo>
                    <a:pt x="124" y="4"/>
                  </a:lnTo>
                  <a:lnTo>
                    <a:pt x="111" y="8"/>
                  </a:lnTo>
                  <a:lnTo>
                    <a:pt x="96" y="17"/>
                  </a:lnTo>
                  <a:lnTo>
                    <a:pt x="87" y="24"/>
                  </a:lnTo>
                  <a:lnTo>
                    <a:pt x="76" y="32"/>
                  </a:lnTo>
                  <a:lnTo>
                    <a:pt x="66" y="41"/>
                  </a:lnTo>
                  <a:lnTo>
                    <a:pt x="60" y="50"/>
                  </a:lnTo>
                  <a:lnTo>
                    <a:pt x="49" y="61"/>
                  </a:lnTo>
                  <a:lnTo>
                    <a:pt x="41" y="74"/>
                  </a:lnTo>
                  <a:lnTo>
                    <a:pt x="28" y="98"/>
                  </a:lnTo>
                  <a:lnTo>
                    <a:pt x="20" y="119"/>
                  </a:lnTo>
                  <a:lnTo>
                    <a:pt x="11" y="141"/>
                  </a:lnTo>
                  <a:lnTo>
                    <a:pt x="7" y="162"/>
                  </a:lnTo>
                  <a:lnTo>
                    <a:pt x="0" y="185"/>
                  </a:lnTo>
                  <a:lnTo>
                    <a:pt x="23" y="186"/>
                  </a:lnTo>
                  <a:lnTo>
                    <a:pt x="29" y="157"/>
                  </a:lnTo>
                  <a:lnTo>
                    <a:pt x="39" y="134"/>
                  </a:lnTo>
                  <a:lnTo>
                    <a:pt x="50" y="114"/>
                  </a:lnTo>
                  <a:lnTo>
                    <a:pt x="63" y="100"/>
                  </a:lnTo>
                  <a:lnTo>
                    <a:pt x="77" y="84"/>
                  </a:lnTo>
                  <a:lnTo>
                    <a:pt x="91" y="72"/>
                  </a:lnTo>
                  <a:lnTo>
                    <a:pt x="107" y="63"/>
                  </a:lnTo>
                  <a:lnTo>
                    <a:pt x="121" y="58"/>
                  </a:lnTo>
                  <a:lnTo>
                    <a:pt x="140" y="53"/>
                  </a:lnTo>
                  <a:lnTo>
                    <a:pt x="155" y="50"/>
                  </a:lnTo>
                  <a:lnTo>
                    <a:pt x="172" y="52"/>
                  </a:lnTo>
                  <a:lnTo>
                    <a:pt x="189" y="59"/>
                  </a:lnTo>
                  <a:lnTo>
                    <a:pt x="207" y="68"/>
                  </a:lnTo>
                  <a:lnTo>
                    <a:pt x="223" y="79"/>
                  </a:lnTo>
                  <a:lnTo>
                    <a:pt x="236" y="92"/>
                  </a:lnTo>
                  <a:lnTo>
                    <a:pt x="247" y="109"/>
                  </a:lnTo>
                  <a:lnTo>
                    <a:pt x="256" y="124"/>
                  </a:lnTo>
                  <a:lnTo>
                    <a:pt x="262" y="144"/>
                  </a:lnTo>
                  <a:lnTo>
                    <a:pt x="267" y="165"/>
                  </a:lnTo>
                  <a:lnTo>
                    <a:pt x="271" y="189"/>
                  </a:lnTo>
                  <a:lnTo>
                    <a:pt x="481" y="216"/>
                  </a:lnTo>
                  <a:lnTo>
                    <a:pt x="495" y="215"/>
                  </a:lnTo>
                  <a:lnTo>
                    <a:pt x="507" y="210"/>
                  </a:lnTo>
                  <a:lnTo>
                    <a:pt x="519" y="203"/>
                  </a:lnTo>
                  <a:lnTo>
                    <a:pt x="612" y="135"/>
                  </a:lnTo>
                  <a:lnTo>
                    <a:pt x="622" y="129"/>
                  </a:lnTo>
                  <a:lnTo>
                    <a:pt x="633" y="121"/>
                  </a:lnTo>
                  <a:lnTo>
                    <a:pt x="644" y="119"/>
                  </a:lnTo>
                  <a:lnTo>
                    <a:pt x="684" y="124"/>
                  </a:lnTo>
                  <a:lnTo>
                    <a:pt x="711" y="126"/>
                  </a:lnTo>
                  <a:lnTo>
                    <a:pt x="728" y="128"/>
                  </a:lnTo>
                  <a:lnTo>
                    <a:pt x="737" y="67"/>
                  </a:lnTo>
                </a:path>
              </a:pathLst>
            </a:custGeom>
            <a:solidFill>
              <a:srgbClr val="C00000"/>
            </a:solidFill>
            <a:ln w="12700" cap="rnd" cmpd="sng">
              <a:solidFill>
                <a:srgbClr val="000000"/>
              </a:solidFill>
              <a:prstDash val="solid"/>
              <a:round/>
              <a:headEnd type="none" w="sm" len="sm"/>
              <a:tailEnd type="none" w="sm" len="sm"/>
            </a:ln>
          </p:spPr>
          <p:txBody>
            <a:bodyPr/>
            <a:lstStyle/>
            <a:p>
              <a:endParaRPr lang="nb-NO"/>
            </a:p>
          </p:txBody>
        </p:sp>
        <p:sp>
          <p:nvSpPr>
            <p:cNvPr id="6584" name="Freeform 101"/>
            <p:cNvSpPr>
              <a:spLocks/>
            </p:cNvSpPr>
            <p:nvPr/>
          </p:nvSpPr>
          <p:spPr bwMode="auto">
            <a:xfrm>
              <a:off x="2108" y="2076"/>
              <a:ext cx="588" cy="90"/>
            </a:xfrm>
            <a:custGeom>
              <a:avLst/>
              <a:gdLst>
                <a:gd name="T0" fmla="*/ 587 w 588"/>
                <a:gd name="T1" fmla="*/ 68 h 90"/>
                <a:gd name="T2" fmla="*/ 366 w 588"/>
                <a:gd name="T3" fmla="*/ 43 h 90"/>
                <a:gd name="T4" fmla="*/ 357 w 588"/>
                <a:gd name="T5" fmla="*/ 50 h 90"/>
                <a:gd name="T6" fmla="*/ 357 w 588"/>
                <a:gd name="T7" fmla="*/ 41 h 90"/>
                <a:gd name="T8" fmla="*/ 190 w 588"/>
                <a:gd name="T9" fmla="*/ 22 h 90"/>
                <a:gd name="T10" fmla="*/ 178 w 588"/>
                <a:gd name="T11" fmla="*/ 30 h 90"/>
                <a:gd name="T12" fmla="*/ 93 w 588"/>
                <a:gd name="T13" fmla="*/ 21 h 90"/>
                <a:gd name="T14" fmla="*/ 86 w 588"/>
                <a:gd name="T15" fmla="*/ 16 h 90"/>
                <a:gd name="T16" fmla="*/ 79 w 588"/>
                <a:gd name="T17" fmla="*/ 11 h 90"/>
                <a:gd name="T18" fmla="*/ 75 w 588"/>
                <a:gd name="T19" fmla="*/ 8 h 90"/>
                <a:gd name="T20" fmla="*/ 14 w 588"/>
                <a:gd name="T21" fmla="*/ 2 h 90"/>
                <a:gd name="T22" fmla="*/ 0 w 588"/>
                <a:gd name="T23" fmla="*/ 0 h 90"/>
                <a:gd name="T24" fmla="*/ 11 w 588"/>
                <a:gd name="T25" fmla="*/ 34 h 90"/>
                <a:gd name="T26" fmla="*/ 27 w 588"/>
                <a:gd name="T27" fmla="*/ 31 h 90"/>
                <a:gd name="T28" fmla="*/ 48 w 588"/>
                <a:gd name="T29" fmla="*/ 30 h 90"/>
                <a:gd name="T30" fmla="*/ 65 w 588"/>
                <a:gd name="T31" fmla="*/ 30 h 90"/>
                <a:gd name="T32" fmla="*/ 81 w 588"/>
                <a:gd name="T33" fmla="*/ 30 h 90"/>
                <a:gd name="T34" fmla="*/ 112 w 588"/>
                <a:gd name="T35" fmla="*/ 36 h 90"/>
                <a:gd name="T36" fmla="*/ 148 w 588"/>
                <a:gd name="T37" fmla="*/ 40 h 90"/>
                <a:gd name="T38" fmla="*/ 237 w 588"/>
                <a:gd name="T39" fmla="*/ 51 h 90"/>
                <a:gd name="T40" fmla="*/ 328 w 588"/>
                <a:gd name="T41" fmla="*/ 60 h 90"/>
                <a:gd name="T42" fmla="*/ 585 w 588"/>
                <a:gd name="T43" fmla="*/ 89 h 90"/>
                <a:gd name="T44" fmla="*/ 587 w 588"/>
                <a:gd name="T45" fmla="*/ 68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8"/>
                <a:gd name="T70" fmla="*/ 0 h 90"/>
                <a:gd name="T71" fmla="*/ 588 w 588"/>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8" h="90">
                  <a:moveTo>
                    <a:pt x="587" y="68"/>
                  </a:moveTo>
                  <a:lnTo>
                    <a:pt x="366" y="43"/>
                  </a:lnTo>
                  <a:lnTo>
                    <a:pt x="357" y="50"/>
                  </a:lnTo>
                  <a:lnTo>
                    <a:pt x="357" y="41"/>
                  </a:lnTo>
                  <a:lnTo>
                    <a:pt x="190" y="22"/>
                  </a:lnTo>
                  <a:lnTo>
                    <a:pt x="178" y="30"/>
                  </a:lnTo>
                  <a:lnTo>
                    <a:pt x="93" y="21"/>
                  </a:lnTo>
                  <a:lnTo>
                    <a:pt x="86" y="16"/>
                  </a:lnTo>
                  <a:lnTo>
                    <a:pt x="79" y="11"/>
                  </a:lnTo>
                  <a:lnTo>
                    <a:pt x="75" y="8"/>
                  </a:lnTo>
                  <a:lnTo>
                    <a:pt x="14" y="2"/>
                  </a:lnTo>
                  <a:lnTo>
                    <a:pt x="0" y="0"/>
                  </a:lnTo>
                  <a:lnTo>
                    <a:pt x="11" y="34"/>
                  </a:lnTo>
                  <a:lnTo>
                    <a:pt x="27" y="31"/>
                  </a:lnTo>
                  <a:lnTo>
                    <a:pt x="48" y="30"/>
                  </a:lnTo>
                  <a:lnTo>
                    <a:pt x="65" y="30"/>
                  </a:lnTo>
                  <a:lnTo>
                    <a:pt x="81" y="30"/>
                  </a:lnTo>
                  <a:lnTo>
                    <a:pt x="112" y="36"/>
                  </a:lnTo>
                  <a:lnTo>
                    <a:pt x="148" y="40"/>
                  </a:lnTo>
                  <a:lnTo>
                    <a:pt x="237" y="51"/>
                  </a:lnTo>
                  <a:lnTo>
                    <a:pt x="328" y="60"/>
                  </a:lnTo>
                  <a:lnTo>
                    <a:pt x="585" y="89"/>
                  </a:lnTo>
                  <a:lnTo>
                    <a:pt x="587" y="68"/>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585" name="Freeform 102"/>
            <p:cNvSpPr>
              <a:spLocks/>
            </p:cNvSpPr>
            <p:nvPr/>
          </p:nvSpPr>
          <p:spPr bwMode="auto">
            <a:xfrm>
              <a:off x="2183" y="2119"/>
              <a:ext cx="294" cy="156"/>
            </a:xfrm>
            <a:custGeom>
              <a:avLst/>
              <a:gdLst>
                <a:gd name="T0" fmla="*/ 51 w 294"/>
                <a:gd name="T1" fmla="*/ 6 h 156"/>
                <a:gd name="T2" fmla="*/ 5 w 294"/>
                <a:gd name="T3" fmla="*/ 0 h 156"/>
                <a:gd name="T4" fmla="*/ 2 w 294"/>
                <a:gd name="T5" fmla="*/ 4 h 156"/>
                <a:gd name="T6" fmla="*/ 0 w 294"/>
                <a:gd name="T7" fmla="*/ 9 h 156"/>
                <a:gd name="T8" fmla="*/ 4 w 294"/>
                <a:gd name="T9" fmla="*/ 17 h 156"/>
                <a:gd name="T10" fmla="*/ 16 w 294"/>
                <a:gd name="T11" fmla="*/ 23 h 156"/>
                <a:gd name="T12" fmla="*/ 24 w 294"/>
                <a:gd name="T13" fmla="*/ 29 h 156"/>
                <a:gd name="T14" fmla="*/ 34 w 294"/>
                <a:gd name="T15" fmla="*/ 42 h 156"/>
                <a:gd name="T16" fmla="*/ 40 w 294"/>
                <a:gd name="T17" fmla="*/ 56 h 156"/>
                <a:gd name="T18" fmla="*/ 46 w 294"/>
                <a:gd name="T19" fmla="*/ 66 h 156"/>
                <a:gd name="T20" fmla="*/ 49 w 294"/>
                <a:gd name="T21" fmla="*/ 76 h 156"/>
                <a:gd name="T22" fmla="*/ 59 w 294"/>
                <a:gd name="T23" fmla="*/ 106 h 156"/>
                <a:gd name="T24" fmla="*/ 65 w 294"/>
                <a:gd name="T25" fmla="*/ 122 h 156"/>
                <a:gd name="T26" fmla="*/ 69 w 294"/>
                <a:gd name="T27" fmla="*/ 129 h 156"/>
                <a:gd name="T28" fmla="*/ 75 w 294"/>
                <a:gd name="T29" fmla="*/ 130 h 156"/>
                <a:gd name="T30" fmla="*/ 82 w 294"/>
                <a:gd name="T31" fmla="*/ 131 h 156"/>
                <a:gd name="T32" fmla="*/ 91 w 294"/>
                <a:gd name="T33" fmla="*/ 131 h 156"/>
                <a:gd name="T34" fmla="*/ 97 w 294"/>
                <a:gd name="T35" fmla="*/ 126 h 156"/>
                <a:gd name="T36" fmla="*/ 113 w 294"/>
                <a:gd name="T37" fmla="*/ 119 h 156"/>
                <a:gd name="T38" fmla="*/ 136 w 294"/>
                <a:gd name="T39" fmla="*/ 105 h 156"/>
                <a:gd name="T40" fmla="*/ 148 w 294"/>
                <a:gd name="T41" fmla="*/ 101 h 156"/>
                <a:gd name="T42" fmla="*/ 155 w 294"/>
                <a:gd name="T43" fmla="*/ 97 h 156"/>
                <a:gd name="T44" fmla="*/ 159 w 294"/>
                <a:gd name="T45" fmla="*/ 98 h 156"/>
                <a:gd name="T46" fmla="*/ 163 w 294"/>
                <a:gd name="T47" fmla="*/ 102 h 156"/>
                <a:gd name="T48" fmla="*/ 163 w 294"/>
                <a:gd name="T49" fmla="*/ 108 h 156"/>
                <a:gd name="T50" fmla="*/ 161 w 294"/>
                <a:gd name="T51" fmla="*/ 114 h 156"/>
                <a:gd name="T52" fmla="*/ 155 w 294"/>
                <a:gd name="T53" fmla="*/ 121 h 156"/>
                <a:gd name="T54" fmla="*/ 149 w 294"/>
                <a:gd name="T55" fmla="*/ 129 h 156"/>
                <a:gd name="T56" fmla="*/ 148 w 294"/>
                <a:gd name="T57" fmla="*/ 137 h 156"/>
                <a:gd name="T58" fmla="*/ 149 w 294"/>
                <a:gd name="T59" fmla="*/ 141 h 156"/>
                <a:gd name="T60" fmla="*/ 153 w 294"/>
                <a:gd name="T61" fmla="*/ 144 h 156"/>
                <a:gd name="T62" fmla="*/ 251 w 294"/>
                <a:gd name="T63" fmla="*/ 144 h 156"/>
                <a:gd name="T64" fmla="*/ 246 w 294"/>
                <a:gd name="T65" fmla="*/ 126 h 156"/>
                <a:gd name="T66" fmla="*/ 246 w 294"/>
                <a:gd name="T67" fmla="*/ 106 h 156"/>
                <a:gd name="T68" fmla="*/ 251 w 294"/>
                <a:gd name="T69" fmla="*/ 91 h 156"/>
                <a:gd name="T70" fmla="*/ 256 w 294"/>
                <a:gd name="T71" fmla="*/ 73 h 156"/>
                <a:gd name="T72" fmla="*/ 266 w 294"/>
                <a:gd name="T73" fmla="*/ 58 h 156"/>
                <a:gd name="T74" fmla="*/ 276 w 294"/>
                <a:gd name="T75" fmla="*/ 47 h 156"/>
                <a:gd name="T76" fmla="*/ 293 w 294"/>
                <a:gd name="T77" fmla="*/ 35 h 1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4"/>
                <a:gd name="T118" fmla="*/ 0 h 156"/>
                <a:gd name="T119" fmla="*/ 294 w 294"/>
                <a:gd name="T120" fmla="*/ 156 h 1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4" h="156">
                  <a:moveTo>
                    <a:pt x="293" y="35"/>
                  </a:moveTo>
                  <a:lnTo>
                    <a:pt x="51" y="6"/>
                  </a:lnTo>
                  <a:lnTo>
                    <a:pt x="8" y="1"/>
                  </a:lnTo>
                  <a:lnTo>
                    <a:pt x="5" y="0"/>
                  </a:lnTo>
                  <a:lnTo>
                    <a:pt x="4" y="1"/>
                  </a:lnTo>
                  <a:lnTo>
                    <a:pt x="2" y="4"/>
                  </a:lnTo>
                  <a:lnTo>
                    <a:pt x="2" y="5"/>
                  </a:lnTo>
                  <a:lnTo>
                    <a:pt x="0" y="9"/>
                  </a:lnTo>
                  <a:lnTo>
                    <a:pt x="0" y="15"/>
                  </a:lnTo>
                  <a:lnTo>
                    <a:pt x="4" y="17"/>
                  </a:lnTo>
                  <a:lnTo>
                    <a:pt x="8" y="18"/>
                  </a:lnTo>
                  <a:lnTo>
                    <a:pt x="16" y="23"/>
                  </a:lnTo>
                  <a:lnTo>
                    <a:pt x="21" y="26"/>
                  </a:lnTo>
                  <a:lnTo>
                    <a:pt x="24" y="29"/>
                  </a:lnTo>
                  <a:lnTo>
                    <a:pt x="28" y="37"/>
                  </a:lnTo>
                  <a:lnTo>
                    <a:pt x="34" y="42"/>
                  </a:lnTo>
                  <a:lnTo>
                    <a:pt x="37" y="48"/>
                  </a:lnTo>
                  <a:lnTo>
                    <a:pt x="40" y="56"/>
                  </a:lnTo>
                  <a:lnTo>
                    <a:pt x="43" y="61"/>
                  </a:lnTo>
                  <a:lnTo>
                    <a:pt x="46" y="66"/>
                  </a:lnTo>
                  <a:lnTo>
                    <a:pt x="47" y="70"/>
                  </a:lnTo>
                  <a:lnTo>
                    <a:pt x="49" y="76"/>
                  </a:lnTo>
                  <a:lnTo>
                    <a:pt x="53" y="84"/>
                  </a:lnTo>
                  <a:lnTo>
                    <a:pt x="59" y="106"/>
                  </a:lnTo>
                  <a:lnTo>
                    <a:pt x="63" y="114"/>
                  </a:lnTo>
                  <a:lnTo>
                    <a:pt x="65" y="122"/>
                  </a:lnTo>
                  <a:lnTo>
                    <a:pt x="67" y="127"/>
                  </a:lnTo>
                  <a:lnTo>
                    <a:pt x="69" y="129"/>
                  </a:lnTo>
                  <a:lnTo>
                    <a:pt x="72" y="129"/>
                  </a:lnTo>
                  <a:lnTo>
                    <a:pt x="75" y="130"/>
                  </a:lnTo>
                  <a:lnTo>
                    <a:pt x="79" y="131"/>
                  </a:lnTo>
                  <a:lnTo>
                    <a:pt x="82" y="131"/>
                  </a:lnTo>
                  <a:lnTo>
                    <a:pt x="87" y="131"/>
                  </a:lnTo>
                  <a:lnTo>
                    <a:pt x="91" y="131"/>
                  </a:lnTo>
                  <a:lnTo>
                    <a:pt x="93" y="128"/>
                  </a:lnTo>
                  <a:lnTo>
                    <a:pt x="97" y="126"/>
                  </a:lnTo>
                  <a:lnTo>
                    <a:pt x="101" y="125"/>
                  </a:lnTo>
                  <a:lnTo>
                    <a:pt x="113" y="119"/>
                  </a:lnTo>
                  <a:lnTo>
                    <a:pt x="128" y="109"/>
                  </a:lnTo>
                  <a:lnTo>
                    <a:pt x="136" y="105"/>
                  </a:lnTo>
                  <a:lnTo>
                    <a:pt x="142" y="102"/>
                  </a:lnTo>
                  <a:lnTo>
                    <a:pt x="148" y="101"/>
                  </a:lnTo>
                  <a:lnTo>
                    <a:pt x="153" y="98"/>
                  </a:lnTo>
                  <a:lnTo>
                    <a:pt x="155" y="97"/>
                  </a:lnTo>
                  <a:lnTo>
                    <a:pt x="157" y="97"/>
                  </a:lnTo>
                  <a:lnTo>
                    <a:pt x="159" y="98"/>
                  </a:lnTo>
                  <a:lnTo>
                    <a:pt x="162" y="100"/>
                  </a:lnTo>
                  <a:lnTo>
                    <a:pt x="163" y="102"/>
                  </a:lnTo>
                  <a:lnTo>
                    <a:pt x="164" y="105"/>
                  </a:lnTo>
                  <a:lnTo>
                    <a:pt x="163" y="108"/>
                  </a:lnTo>
                  <a:lnTo>
                    <a:pt x="162" y="111"/>
                  </a:lnTo>
                  <a:lnTo>
                    <a:pt x="161" y="114"/>
                  </a:lnTo>
                  <a:lnTo>
                    <a:pt x="157" y="117"/>
                  </a:lnTo>
                  <a:lnTo>
                    <a:pt x="155" y="121"/>
                  </a:lnTo>
                  <a:lnTo>
                    <a:pt x="151" y="125"/>
                  </a:lnTo>
                  <a:lnTo>
                    <a:pt x="149" y="129"/>
                  </a:lnTo>
                  <a:lnTo>
                    <a:pt x="149" y="133"/>
                  </a:lnTo>
                  <a:lnTo>
                    <a:pt x="148" y="137"/>
                  </a:lnTo>
                  <a:lnTo>
                    <a:pt x="148" y="139"/>
                  </a:lnTo>
                  <a:lnTo>
                    <a:pt x="149" y="141"/>
                  </a:lnTo>
                  <a:lnTo>
                    <a:pt x="151" y="142"/>
                  </a:lnTo>
                  <a:lnTo>
                    <a:pt x="153" y="144"/>
                  </a:lnTo>
                  <a:lnTo>
                    <a:pt x="255" y="155"/>
                  </a:lnTo>
                  <a:lnTo>
                    <a:pt x="251" y="144"/>
                  </a:lnTo>
                  <a:lnTo>
                    <a:pt x="250" y="135"/>
                  </a:lnTo>
                  <a:lnTo>
                    <a:pt x="246" y="126"/>
                  </a:lnTo>
                  <a:lnTo>
                    <a:pt x="246" y="116"/>
                  </a:lnTo>
                  <a:lnTo>
                    <a:pt x="246" y="106"/>
                  </a:lnTo>
                  <a:lnTo>
                    <a:pt x="247" y="98"/>
                  </a:lnTo>
                  <a:lnTo>
                    <a:pt x="251" y="91"/>
                  </a:lnTo>
                  <a:lnTo>
                    <a:pt x="253" y="82"/>
                  </a:lnTo>
                  <a:lnTo>
                    <a:pt x="256" y="73"/>
                  </a:lnTo>
                  <a:lnTo>
                    <a:pt x="260" y="64"/>
                  </a:lnTo>
                  <a:lnTo>
                    <a:pt x="266" y="58"/>
                  </a:lnTo>
                  <a:lnTo>
                    <a:pt x="270" y="53"/>
                  </a:lnTo>
                  <a:lnTo>
                    <a:pt x="276" y="47"/>
                  </a:lnTo>
                  <a:lnTo>
                    <a:pt x="281" y="41"/>
                  </a:lnTo>
                  <a:lnTo>
                    <a:pt x="293" y="35"/>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586" name="Freeform 103"/>
            <p:cNvSpPr>
              <a:spLocks/>
            </p:cNvSpPr>
            <p:nvPr/>
          </p:nvSpPr>
          <p:spPr bwMode="auto">
            <a:xfrm>
              <a:off x="1959" y="2076"/>
              <a:ext cx="186" cy="191"/>
            </a:xfrm>
            <a:custGeom>
              <a:avLst/>
              <a:gdLst>
                <a:gd name="T0" fmla="*/ 167 w 186"/>
                <a:gd name="T1" fmla="*/ 0 h 191"/>
                <a:gd name="T2" fmla="*/ 151 w 186"/>
                <a:gd name="T3" fmla="*/ 0 h 191"/>
                <a:gd name="T4" fmla="*/ 142 w 186"/>
                <a:gd name="T5" fmla="*/ 1 h 191"/>
                <a:gd name="T6" fmla="*/ 133 w 186"/>
                <a:gd name="T7" fmla="*/ 3 h 191"/>
                <a:gd name="T8" fmla="*/ 127 w 186"/>
                <a:gd name="T9" fmla="*/ 4 h 191"/>
                <a:gd name="T10" fmla="*/ 118 w 186"/>
                <a:gd name="T11" fmla="*/ 8 h 191"/>
                <a:gd name="T12" fmla="*/ 108 w 186"/>
                <a:gd name="T13" fmla="*/ 10 h 191"/>
                <a:gd name="T14" fmla="*/ 96 w 186"/>
                <a:gd name="T15" fmla="*/ 17 h 191"/>
                <a:gd name="T16" fmla="*/ 87 w 186"/>
                <a:gd name="T17" fmla="*/ 24 h 191"/>
                <a:gd name="T18" fmla="*/ 79 w 186"/>
                <a:gd name="T19" fmla="*/ 30 h 191"/>
                <a:gd name="T20" fmla="*/ 71 w 186"/>
                <a:gd name="T21" fmla="*/ 38 h 191"/>
                <a:gd name="T22" fmla="*/ 64 w 186"/>
                <a:gd name="T23" fmla="*/ 45 h 191"/>
                <a:gd name="T24" fmla="*/ 56 w 186"/>
                <a:gd name="T25" fmla="*/ 54 h 191"/>
                <a:gd name="T26" fmla="*/ 49 w 186"/>
                <a:gd name="T27" fmla="*/ 63 h 191"/>
                <a:gd name="T28" fmla="*/ 41 w 186"/>
                <a:gd name="T29" fmla="*/ 74 h 191"/>
                <a:gd name="T30" fmla="*/ 35 w 186"/>
                <a:gd name="T31" fmla="*/ 84 h 191"/>
                <a:gd name="T32" fmla="*/ 28 w 186"/>
                <a:gd name="T33" fmla="*/ 96 h 191"/>
                <a:gd name="T34" fmla="*/ 24 w 186"/>
                <a:gd name="T35" fmla="*/ 111 h 191"/>
                <a:gd name="T36" fmla="*/ 17 w 186"/>
                <a:gd name="T37" fmla="*/ 123 h 191"/>
                <a:gd name="T38" fmla="*/ 13 w 186"/>
                <a:gd name="T39" fmla="*/ 136 h 191"/>
                <a:gd name="T40" fmla="*/ 9 w 186"/>
                <a:gd name="T41" fmla="*/ 148 h 191"/>
                <a:gd name="T42" fmla="*/ 5 w 186"/>
                <a:gd name="T43" fmla="*/ 162 h 191"/>
                <a:gd name="T44" fmla="*/ 0 w 186"/>
                <a:gd name="T45" fmla="*/ 189 h 191"/>
                <a:gd name="T46" fmla="*/ 16 w 186"/>
                <a:gd name="T47" fmla="*/ 190 h 191"/>
                <a:gd name="T48" fmla="*/ 18 w 186"/>
                <a:gd name="T49" fmla="*/ 182 h 191"/>
                <a:gd name="T50" fmla="*/ 21 w 186"/>
                <a:gd name="T51" fmla="*/ 169 h 191"/>
                <a:gd name="T52" fmla="*/ 23 w 186"/>
                <a:gd name="T53" fmla="*/ 157 h 191"/>
                <a:gd name="T54" fmla="*/ 27 w 186"/>
                <a:gd name="T55" fmla="*/ 150 h 191"/>
                <a:gd name="T56" fmla="*/ 28 w 186"/>
                <a:gd name="T57" fmla="*/ 142 h 191"/>
                <a:gd name="T58" fmla="*/ 36 w 186"/>
                <a:gd name="T59" fmla="*/ 125 h 191"/>
                <a:gd name="T60" fmla="*/ 40 w 186"/>
                <a:gd name="T61" fmla="*/ 115 h 191"/>
                <a:gd name="T62" fmla="*/ 46 w 186"/>
                <a:gd name="T63" fmla="*/ 103 h 191"/>
                <a:gd name="T64" fmla="*/ 55 w 186"/>
                <a:gd name="T65" fmla="*/ 94 h 191"/>
                <a:gd name="T66" fmla="*/ 63 w 186"/>
                <a:gd name="T67" fmla="*/ 86 h 191"/>
                <a:gd name="T68" fmla="*/ 72 w 186"/>
                <a:gd name="T69" fmla="*/ 75 h 191"/>
                <a:gd name="T70" fmla="*/ 81 w 186"/>
                <a:gd name="T71" fmla="*/ 69 h 191"/>
                <a:gd name="T72" fmla="*/ 91 w 186"/>
                <a:gd name="T73" fmla="*/ 59 h 191"/>
                <a:gd name="T74" fmla="*/ 102 w 186"/>
                <a:gd name="T75" fmla="*/ 54 h 191"/>
                <a:gd name="T76" fmla="*/ 110 w 186"/>
                <a:gd name="T77" fmla="*/ 48 h 191"/>
                <a:gd name="T78" fmla="*/ 118 w 186"/>
                <a:gd name="T79" fmla="*/ 46 h 191"/>
                <a:gd name="T80" fmla="*/ 130 w 186"/>
                <a:gd name="T81" fmla="*/ 41 h 191"/>
                <a:gd name="T82" fmla="*/ 136 w 186"/>
                <a:gd name="T83" fmla="*/ 39 h 191"/>
                <a:gd name="T84" fmla="*/ 145 w 186"/>
                <a:gd name="T85" fmla="*/ 37 h 191"/>
                <a:gd name="T86" fmla="*/ 154 w 186"/>
                <a:gd name="T87" fmla="*/ 33 h 191"/>
                <a:gd name="T88" fmla="*/ 168 w 186"/>
                <a:gd name="T89" fmla="*/ 31 h 191"/>
                <a:gd name="T90" fmla="*/ 185 w 186"/>
                <a:gd name="T91" fmla="*/ 30 h 191"/>
                <a:gd name="T92" fmla="*/ 176 w 186"/>
                <a:gd name="T93" fmla="*/ 29 h 191"/>
                <a:gd name="T94" fmla="*/ 169 w 186"/>
                <a:gd name="T95" fmla="*/ 24 h 191"/>
                <a:gd name="T96" fmla="*/ 165 w 186"/>
                <a:gd name="T97" fmla="*/ 22 h 191"/>
                <a:gd name="T98" fmla="*/ 162 w 186"/>
                <a:gd name="T99" fmla="*/ 19 h 191"/>
                <a:gd name="T100" fmla="*/ 162 w 186"/>
                <a:gd name="T101" fmla="*/ 14 h 191"/>
                <a:gd name="T102" fmla="*/ 162 w 186"/>
                <a:gd name="T103" fmla="*/ 9 h 191"/>
                <a:gd name="T104" fmla="*/ 164 w 186"/>
                <a:gd name="T105" fmla="*/ 5 h 191"/>
                <a:gd name="T106" fmla="*/ 167 w 186"/>
                <a:gd name="T107" fmla="*/ 0 h 1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6"/>
                <a:gd name="T163" fmla="*/ 0 h 191"/>
                <a:gd name="T164" fmla="*/ 186 w 186"/>
                <a:gd name="T165" fmla="*/ 191 h 1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6" h="191">
                  <a:moveTo>
                    <a:pt x="167" y="0"/>
                  </a:moveTo>
                  <a:lnTo>
                    <a:pt x="151" y="0"/>
                  </a:lnTo>
                  <a:lnTo>
                    <a:pt x="142" y="1"/>
                  </a:lnTo>
                  <a:lnTo>
                    <a:pt x="133" y="3"/>
                  </a:lnTo>
                  <a:lnTo>
                    <a:pt x="127" y="4"/>
                  </a:lnTo>
                  <a:lnTo>
                    <a:pt x="118" y="8"/>
                  </a:lnTo>
                  <a:lnTo>
                    <a:pt x="108" y="10"/>
                  </a:lnTo>
                  <a:lnTo>
                    <a:pt x="96" y="17"/>
                  </a:lnTo>
                  <a:lnTo>
                    <a:pt x="87" y="24"/>
                  </a:lnTo>
                  <a:lnTo>
                    <a:pt x="79" y="30"/>
                  </a:lnTo>
                  <a:lnTo>
                    <a:pt x="71" y="38"/>
                  </a:lnTo>
                  <a:lnTo>
                    <a:pt x="64" y="45"/>
                  </a:lnTo>
                  <a:lnTo>
                    <a:pt x="56" y="54"/>
                  </a:lnTo>
                  <a:lnTo>
                    <a:pt x="49" y="63"/>
                  </a:lnTo>
                  <a:lnTo>
                    <a:pt x="41" y="74"/>
                  </a:lnTo>
                  <a:lnTo>
                    <a:pt x="35" y="84"/>
                  </a:lnTo>
                  <a:lnTo>
                    <a:pt x="28" y="96"/>
                  </a:lnTo>
                  <a:lnTo>
                    <a:pt x="24" y="111"/>
                  </a:lnTo>
                  <a:lnTo>
                    <a:pt x="17" y="123"/>
                  </a:lnTo>
                  <a:lnTo>
                    <a:pt x="13" y="136"/>
                  </a:lnTo>
                  <a:lnTo>
                    <a:pt x="9" y="148"/>
                  </a:lnTo>
                  <a:lnTo>
                    <a:pt x="5" y="162"/>
                  </a:lnTo>
                  <a:lnTo>
                    <a:pt x="0" y="189"/>
                  </a:lnTo>
                  <a:lnTo>
                    <a:pt x="16" y="190"/>
                  </a:lnTo>
                  <a:lnTo>
                    <a:pt x="18" y="182"/>
                  </a:lnTo>
                  <a:lnTo>
                    <a:pt x="21" y="169"/>
                  </a:lnTo>
                  <a:lnTo>
                    <a:pt x="23" y="157"/>
                  </a:lnTo>
                  <a:lnTo>
                    <a:pt x="27" y="150"/>
                  </a:lnTo>
                  <a:lnTo>
                    <a:pt x="28" y="142"/>
                  </a:lnTo>
                  <a:lnTo>
                    <a:pt x="36" y="125"/>
                  </a:lnTo>
                  <a:lnTo>
                    <a:pt x="40" y="115"/>
                  </a:lnTo>
                  <a:lnTo>
                    <a:pt x="46" y="103"/>
                  </a:lnTo>
                  <a:lnTo>
                    <a:pt x="55" y="94"/>
                  </a:lnTo>
                  <a:lnTo>
                    <a:pt x="63" y="86"/>
                  </a:lnTo>
                  <a:lnTo>
                    <a:pt x="72" y="75"/>
                  </a:lnTo>
                  <a:lnTo>
                    <a:pt x="81" y="69"/>
                  </a:lnTo>
                  <a:lnTo>
                    <a:pt x="91" y="59"/>
                  </a:lnTo>
                  <a:lnTo>
                    <a:pt x="102" y="54"/>
                  </a:lnTo>
                  <a:lnTo>
                    <a:pt x="110" y="48"/>
                  </a:lnTo>
                  <a:lnTo>
                    <a:pt x="118" y="46"/>
                  </a:lnTo>
                  <a:lnTo>
                    <a:pt x="130" y="41"/>
                  </a:lnTo>
                  <a:lnTo>
                    <a:pt x="136" y="39"/>
                  </a:lnTo>
                  <a:lnTo>
                    <a:pt x="145" y="37"/>
                  </a:lnTo>
                  <a:lnTo>
                    <a:pt x="154" y="33"/>
                  </a:lnTo>
                  <a:lnTo>
                    <a:pt x="168" y="31"/>
                  </a:lnTo>
                  <a:lnTo>
                    <a:pt x="185" y="30"/>
                  </a:lnTo>
                  <a:lnTo>
                    <a:pt x="176" y="29"/>
                  </a:lnTo>
                  <a:lnTo>
                    <a:pt x="169" y="24"/>
                  </a:lnTo>
                  <a:lnTo>
                    <a:pt x="165" y="22"/>
                  </a:lnTo>
                  <a:lnTo>
                    <a:pt x="162" y="19"/>
                  </a:lnTo>
                  <a:lnTo>
                    <a:pt x="162" y="14"/>
                  </a:lnTo>
                  <a:lnTo>
                    <a:pt x="162" y="9"/>
                  </a:lnTo>
                  <a:lnTo>
                    <a:pt x="164" y="5"/>
                  </a:lnTo>
                  <a:lnTo>
                    <a:pt x="167"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587" name="Freeform 104"/>
            <p:cNvSpPr>
              <a:spLocks/>
            </p:cNvSpPr>
            <p:nvPr/>
          </p:nvSpPr>
          <p:spPr bwMode="auto">
            <a:xfrm>
              <a:off x="2000" y="2087"/>
              <a:ext cx="162" cy="96"/>
            </a:xfrm>
            <a:custGeom>
              <a:avLst/>
              <a:gdLst>
                <a:gd name="T0" fmla="*/ 161 w 162"/>
                <a:gd name="T1" fmla="*/ 4 h 96"/>
                <a:gd name="T2" fmla="*/ 141 w 162"/>
                <a:gd name="T3" fmla="*/ 1 h 96"/>
                <a:gd name="T4" fmla="*/ 125 w 162"/>
                <a:gd name="T5" fmla="*/ 0 h 96"/>
                <a:gd name="T6" fmla="*/ 108 w 162"/>
                <a:gd name="T7" fmla="*/ 0 h 96"/>
                <a:gd name="T8" fmla="*/ 94 w 162"/>
                <a:gd name="T9" fmla="*/ 2 h 96"/>
                <a:gd name="T10" fmla="*/ 80 w 162"/>
                <a:gd name="T11" fmla="*/ 6 h 96"/>
                <a:gd name="T12" fmla="*/ 70 w 162"/>
                <a:gd name="T13" fmla="*/ 10 h 96"/>
                <a:gd name="T14" fmla="*/ 59 w 162"/>
                <a:gd name="T15" fmla="*/ 16 h 96"/>
                <a:gd name="T16" fmla="*/ 51 w 162"/>
                <a:gd name="T17" fmla="*/ 21 h 96"/>
                <a:gd name="T18" fmla="*/ 40 w 162"/>
                <a:gd name="T19" fmla="*/ 32 h 96"/>
                <a:gd name="T20" fmla="*/ 33 w 162"/>
                <a:gd name="T21" fmla="*/ 38 h 96"/>
                <a:gd name="T22" fmla="*/ 26 w 162"/>
                <a:gd name="T23" fmla="*/ 48 h 96"/>
                <a:gd name="T24" fmla="*/ 18 w 162"/>
                <a:gd name="T25" fmla="*/ 58 h 96"/>
                <a:gd name="T26" fmla="*/ 11 w 162"/>
                <a:gd name="T27" fmla="*/ 69 h 96"/>
                <a:gd name="T28" fmla="*/ 7 w 162"/>
                <a:gd name="T29" fmla="*/ 77 h 96"/>
                <a:gd name="T30" fmla="*/ 0 w 162"/>
                <a:gd name="T31" fmla="*/ 95 h 96"/>
                <a:gd name="T32" fmla="*/ 23 w 162"/>
                <a:gd name="T33" fmla="*/ 67 h 96"/>
                <a:gd name="T34" fmla="*/ 36 w 162"/>
                <a:gd name="T35" fmla="*/ 54 h 96"/>
                <a:gd name="T36" fmla="*/ 41 w 162"/>
                <a:gd name="T37" fmla="*/ 49 h 96"/>
                <a:gd name="T38" fmla="*/ 51 w 162"/>
                <a:gd name="T39" fmla="*/ 39 h 96"/>
                <a:gd name="T40" fmla="*/ 58 w 162"/>
                <a:gd name="T41" fmla="*/ 35 h 96"/>
                <a:gd name="T42" fmla="*/ 71 w 162"/>
                <a:gd name="T43" fmla="*/ 28 h 96"/>
                <a:gd name="T44" fmla="*/ 83 w 162"/>
                <a:gd name="T45" fmla="*/ 24 h 96"/>
                <a:gd name="T46" fmla="*/ 92 w 162"/>
                <a:gd name="T47" fmla="*/ 19 h 96"/>
                <a:gd name="T48" fmla="*/ 105 w 162"/>
                <a:gd name="T49" fmla="*/ 13 h 96"/>
                <a:gd name="T50" fmla="*/ 116 w 162"/>
                <a:gd name="T51" fmla="*/ 11 h 96"/>
                <a:gd name="T52" fmla="*/ 124 w 162"/>
                <a:gd name="T53" fmla="*/ 9 h 96"/>
                <a:gd name="T54" fmla="*/ 134 w 162"/>
                <a:gd name="T55" fmla="*/ 7 h 96"/>
                <a:gd name="T56" fmla="*/ 144 w 162"/>
                <a:gd name="T57" fmla="*/ 7 h 96"/>
                <a:gd name="T58" fmla="*/ 161 w 162"/>
                <a:gd name="T59" fmla="*/ 4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2"/>
                <a:gd name="T91" fmla="*/ 0 h 96"/>
                <a:gd name="T92" fmla="*/ 162 w 162"/>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2" h="96">
                  <a:moveTo>
                    <a:pt x="161" y="4"/>
                  </a:moveTo>
                  <a:lnTo>
                    <a:pt x="141" y="1"/>
                  </a:lnTo>
                  <a:lnTo>
                    <a:pt x="125" y="0"/>
                  </a:lnTo>
                  <a:lnTo>
                    <a:pt x="108" y="0"/>
                  </a:lnTo>
                  <a:lnTo>
                    <a:pt x="94" y="2"/>
                  </a:lnTo>
                  <a:lnTo>
                    <a:pt x="80" y="6"/>
                  </a:lnTo>
                  <a:lnTo>
                    <a:pt x="70" y="10"/>
                  </a:lnTo>
                  <a:lnTo>
                    <a:pt x="59" y="16"/>
                  </a:lnTo>
                  <a:lnTo>
                    <a:pt x="51" y="21"/>
                  </a:lnTo>
                  <a:lnTo>
                    <a:pt x="40" y="32"/>
                  </a:lnTo>
                  <a:lnTo>
                    <a:pt x="33" y="38"/>
                  </a:lnTo>
                  <a:lnTo>
                    <a:pt x="26" y="48"/>
                  </a:lnTo>
                  <a:lnTo>
                    <a:pt x="18" y="58"/>
                  </a:lnTo>
                  <a:lnTo>
                    <a:pt x="11" y="69"/>
                  </a:lnTo>
                  <a:lnTo>
                    <a:pt x="7" y="77"/>
                  </a:lnTo>
                  <a:lnTo>
                    <a:pt x="0" y="95"/>
                  </a:lnTo>
                  <a:lnTo>
                    <a:pt x="23" y="67"/>
                  </a:lnTo>
                  <a:lnTo>
                    <a:pt x="36" y="54"/>
                  </a:lnTo>
                  <a:lnTo>
                    <a:pt x="41" y="49"/>
                  </a:lnTo>
                  <a:lnTo>
                    <a:pt x="51" y="39"/>
                  </a:lnTo>
                  <a:lnTo>
                    <a:pt x="58" y="35"/>
                  </a:lnTo>
                  <a:lnTo>
                    <a:pt x="71" y="28"/>
                  </a:lnTo>
                  <a:lnTo>
                    <a:pt x="83" y="24"/>
                  </a:lnTo>
                  <a:lnTo>
                    <a:pt x="92" y="19"/>
                  </a:lnTo>
                  <a:lnTo>
                    <a:pt x="105" y="13"/>
                  </a:lnTo>
                  <a:lnTo>
                    <a:pt x="116" y="11"/>
                  </a:lnTo>
                  <a:lnTo>
                    <a:pt x="124" y="9"/>
                  </a:lnTo>
                  <a:lnTo>
                    <a:pt x="134" y="7"/>
                  </a:lnTo>
                  <a:lnTo>
                    <a:pt x="144" y="7"/>
                  </a:lnTo>
                  <a:lnTo>
                    <a:pt x="161" y="4"/>
                  </a:lnTo>
                </a:path>
              </a:pathLst>
            </a:custGeom>
            <a:solidFill>
              <a:srgbClr val="A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588" name="Line 105"/>
            <p:cNvSpPr>
              <a:spLocks noChangeShapeType="1"/>
            </p:cNvSpPr>
            <p:nvPr/>
          </p:nvSpPr>
          <p:spPr bwMode="auto">
            <a:xfrm flipH="1">
              <a:off x="2262" y="2106"/>
              <a:ext cx="23" cy="173"/>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89" name="Line 106"/>
            <p:cNvSpPr>
              <a:spLocks noChangeShapeType="1"/>
            </p:cNvSpPr>
            <p:nvPr/>
          </p:nvSpPr>
          <p:spPr bwMode="auto">
            <a:xfrm flipH="1">
              <a:off x="2429" y="2127"/>
              <a:ext cx="23" cy="173"/>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90" name="Freeform 107"/>
            <p:cNvSpPr>
              <a:spLocks/>
            </p:cNvSpPr>
            <p:nvPr/>
          </p:nvSpPr>
          <p:spPr bwMode="auto">
            <a:xfrm>
              <a:off x="2407" y="2149"/>
              <a:ext cx="29" cy="17"/>
            </a:xfrm>
            <a:custGeom>
              <a:avLst/>
              <a:gdLst>
                <a:gd name="T0" fmla="*/ 25 w 29"/>
                <a:gd name="T1" fmla="*/ 3 h 17"/>
                <a:gd name="T2" fmla="*/ 1 w 29"/>
                <a:gd name="T3" fmla="*/ 0 h 17"/>
                <a:gd name="T4" fmla="*/ 0 w 29"/>
                <a:gd name="T5" fmla="*/ 6 h 17"/>
                <a:gd name="T6" fmla="*/ 10 w 29"/>
                <a:gd name="T7" fmla="*/ 7 h 17"/>
                <a:gd name="T8" fmla="*/ 12 w 29"/>
                <a:gd name="T9" fmla="*/ 11 h 17"/>
                <a:gd name="T10" fmla="*/ 14 w 29"/>
                <a:gd name="T11" fmla="*/ 12 h 17"/>
                <a:gd name="T12" fmla="*/ 18 w 29"/>
                <a:gd name="T13" fmla="*/ 16 h 17"/>
                <a:gd name="T14" fmla="*/ 20 w 29"/>
                <a:gd name="T15" fmla="*/ 14 h 17"/>
                <a:gd name="T16" fmla="*/ 23 w 29"/>
                <a:gd name="T17" fmla="*/ 13 h 17"/>
                <a:gd name="T18" fmla="*/ 25 w 29"/>
                <a:gd name="T19" fmla="*/ 12 h 17"/>
                <a:gd name="T20" fmla="*/ 27 w 29"/>
                <a:gd name="T21" fmla="*/ 9 h 17"/>
                <a:gd name="T22" fmla="*/ 27 w 29"/>
                <a:gd name="T23" fmla="*/ 6 h 17"/>
                <a:gd name="T24" fmla="*/ 28 w 29"/>
                <a:gd name="T25" fmla="*/ 3 h 17"/>
                <a:gd name="T26" fmla="*/ 25 w 29"/>
                <a:gd name="T27" fmla="*/ 3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17"/>
                <a:gd name="T44" fmla="*/ 29 w 29"/>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17">
                  <a:moveTo>
                    <a:pt x="25" y="3"/>
                  </a:moveTo>
                  <a:lnTo>
                    <a:pt x="1" y="0"/>
                  </a:lnTo>
                  <a:lnTo>
                    <a:pt x="0" y="6"/>
                  </a:lnTo>
                  <a:lnTo>
                    <a:pt x="10" y="7"/>
                  </a:lnTo>
                  <a:lnTo>
                    <a:pt x="12" y="11"/>
                  </a:lnTo>
                  <a:lnTo>
                    <a:pt x="14" y="12"/>
                  </a:lnTo>
                  <a:lnTo>
                    <a:pt x="18" y="16"/>
                  </a:lnTo>
                  <a:lnTo>
                    <a:pt x="20" y="14"/>
                  </a:lnTo>
                  <a:lnTo>
                    <a:pt x="23" y="13"/>
                  </a:lnTo>
                  <a:lnTo>
                    <a:pt x="25" y="12"/>
                  </a:lnTo>
                  <a:lnTo>
                    <a:pt x="27" y="9"/>
                  </a:lnTo>
                  <a:lnTo>
                    <a:pt x="27" y="6"/>
                  </a:lnTo>
                  <a:lnTo>
                    <a:pt x="28" y="3"/>
                  </a:lnTo>
                  <a:lnTo>
                    <a:pt x="25" y="3"/>
                  </a:lnTo>
                </a:path>
              </a:pathLst>
            </a:custGeom>
            <a:solidFill>
              <a:srgbClr val="A00000"/>
            </a:solidFill>
            <a:ln w="12700" cap="rnd" cmpd="sng">
              <a:solidFill>
                <a:srgbClr val="400000"/>
              </a:solidFill>
              <a:prstDash val="solid"/>
              <a:round/>
              <a:headEnd type="none" w="sm" len="sm"/>
              <a:tailEnd type="none" w="sm" len="sm"/>
            </a:ln>
          </p:spPr>
          <p:txBody>
            <a:bodyPr/>
            <a:lstStyle/>
            <a:p>
              <a:endParaRPr lang="nb-NO"/>
            </a:p>
          </p:txBody>
        </p:sp>
        <p:sp>
          <p:nvSpPr>
            <p:cNvPr id="6591" name="Rectangle 108"/>
            <p:cNvSpPr>
              <a:spLocks noChangeArrowheads="1"/>
            </p:cNvSpPr>
            <p:nvPr/>
          </p:nvSpPr>
          <p:spPr bwMode="auto">
            <a:xfrm rot="420000">
              <a:off x="2470" y="2134"/>
              <a:ext cx="207" cy="16"/>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92" name="Rectangle 109"/>
            <p:cNvSpPr>
              <a:spLocks noChangeArrowheads="1"/>
            </p:cNvSpPr>
            <p:nvPr/>
          </p:nvSpPr>
          <p:spPr bwMode="auto">
            <a:xfrm rot="420000">
              <a:off x="2294" y="2116"/>
              <a:ext cx="178" cy="16"/>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93" name="Rectangle 110"/>
            <p:cNvSpPr>
              <a:spLocks noChangeArrowheads="1"/>
            </p:cNvSpPr>
            <p:nvPr/>
          </p:nvSpPr>
          <p:spPr bwMode="auto">
            <a:xfrm rot="420000">
              <a:off x="2486" y="2167"/>
              <a:ext cx="141" cy="114"/>
            </a:xfrm>
            <a:prstGeom prst="rect">
              <a:avLst/>
            </a:prstGeom>
            <a:solidFill>
              <a:srgbClr val="80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94" name="Rectangle 111"/>
            <p:cNvSpPr>
              <a:spLocks noChangeArrowheads="1"/>
            </p:cNvSpPr>
            <p:nvPr/>
          </p:nvSpPr>
          <p:spPr bwMode="auto">
            <a:xfrm rot="420000">
              <a:off x="2609" y="2173"/>
              <a:ext cx="17" cy="102"/>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95" name="Rectangle 112"/>
            <p:cNvSpPr>
              <a:spLocks noChangeArrowheads="1"/>
            </p:cNvSpPr>
            <p:nvPr/>
          </p:nvSpPr>
          <p:spPr bwMode="auto">
            <a:xfrm rot="420000">
              <a:off x="2589" y="2170"/>
              <a:ext cx="18"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96" name="Rectangle 113"/>
            <p:cNvSpPr>
              <a:spLocks noChangeArrowheads="1"/>
            </p:cNvSpPr>
            <p:nvPr/>
          </p:nvSpPr>
          <p:spPr bwMode="auto">
            <a:xfrm rot="420000">
              <a:off x="2573" y="2168"/>
              <a:ext cx="17"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97" name="Rectangle 114"/>
            <p:cNvSpPr>
              <a:spLocks noChangeArrowheads="1"/>
            </p:cNvSpPr>
            <p:nvPr/>
          </p:nvSpPr>
          <p:spPr bwMode="auto">
            <a:xfrm rot="420000">
              <a:off x="2557" y="2166"/>
              <a:ext cx="17"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98" name="Rectangle 115"/>
            <p:cNvSpPr>
              <a:spLocks noChangeArrowheads="1"/>
            </p:cNvSpPr>
            <p:nvPr/>
          </p:nvSpPr>
          <p:spPr bwMode="auto">
            <a:xfrm rot="420000">
              <a:off x="2691" y="2158"/>
              <a:ext cx="9" cy="92"/>
            </a:xfrm>
            <a:prstGeom prst="rect">
              <a:avLst/>
            </a:prstGeom>
            <a:solidFill>
              <a:srgbClr val="FF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99" name="Freeform 116"/>
            <p:cNvSpPr>
              <a:spLocks/>
            </p:cNvSpPr>
            <p:nvPr/>
          </p:nvSpPr>
          <p:spPr bwMode="auto">
            <a:xfrm>
              <a:off x="2641" y="2154"/>
              <a:ext cx="52" cy="103"/>
            </a:xfrm>
            <a:custGeom>
              <a:avLst/>
              <a:gdLst>
                <a:gd name="T0" fmla="*/ 51 w 52"/>
                <a:gd name="T1" fmla="*/ 0 h 103"/>
                <a:gd name="T2" fmla="*/ 43 w 52"/>
                <a:gd name="T3" fmla="*/ 0 h 103"/>
                <a:gd name="T4" fmla="*/ 36 w 52"/>
                <a:gd name="T5" fmla="*/ 3 h 103"/>
                <a:gd name="T6" fmla="*/ 29 w 52"/>
                <a:gd name="T7" fmla="*/ 4 h 103"/>
                <a:gd name="T8" fmla="*/ 24 w 52"/>
                <a:gd name="T9" fmla="*/ 9 h 103"/>
                <a:gd name="T10" fmla="*/ 17 w 52"/>
                <a:gd name="T11" fmla="*/ 14 h 103"/>
                <a:gd name="T12" fmla="*/ 13 w 52"/>
                <a:gd name="T13" fmla="*/ 19 h 103"/>
                <a:gd name="T14" fmla="*/ 9 w 52"/>
                <a:gd name="T15" fmla="*/ 25 h 103"/>
                <a:gd name="T16" fmla="*/ 5 w 52"/>
                <a:gd name="T17" fmla="*/ 36 h 103"/>
                <a:gd name="T18" fmla="*/ 3 w 52"/>
                <a:gd name="T19" fmla="*/ 43 h 103"/>
                <a:gd name="T20" fmla="*/ 2 w 52"/>
                <a:gd name="T21" fmla="*/ 52 h 103"/>
                <a:gd name="T22" fmla="*/ 0 w 52"/>
                <a:gd name="T23" fmla="*/ 61 h 103"/>
                <a:gd name="T24" fmla="*/ 2 w 52"/>
                <a:gd name="T25" fmla="*/ 71 h 103"/>
                <a:gd name="T26" fmla="*/ 5 w 52"/>
                <a:gd name="T27" fmla="*/ 79 h 103"/>
                <a:gd name="T28" fmla="*/ 10 w 52"/>
                <a:gd name="T29" fmla="*/ 86 h 103"/>
                <a:gd name="T30" fmla="*/ 16 w 52"/>
                <a:gd name="T31" fmla="*/ 93 h 103"/>
                <a:gd name="T32" fmla="*/ 22 w 52"/>
                <a:gd name="T33" fmla="*/ 97 h 103"/>
                <a:gd name="T34" fmla="*/ 26 w 52"/>
                <a:gd name="T35" fmla="*/ 100 h 103"/>
                <a:gd name="T36" fmla="*/ 32 w 52"/>
                <a:gd name="T37" fmla="*/ 101 h 103"/>
                <a:gd name="T38" fmla="*/ 37 w 52"/>
                <a:gd name="T39" fmla="*/ 102 h 103"/>
                <a:gd name="T40" fmla="*/ 51 w 52"/>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103"/>
                <a:gd name="T65" fmla="*/ 52 w 52"/>
                <a:gd name="T66" fmla="*/ 103 h 1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103">
                  <a:moveTo>
                    <a:pt x="51" y="0"/>
                  </a:moveTo>
                  <a:lnTo>
                    <a:pt x="43" y="0"/>
                  </a:lnTo>
                  <a:lnTo>
                    <a:pt x="36" y="3"/>
                  </a:lnTo>
                  <a:lnTo>
                    <a:pt x="29" y="4"/>
                  </a:lnTo>
                  <a:lnTo>
                    <a:pt x="24" y="9"/>
                  </a:lnTo>
                  <a:lnTo>
                    <a:pt x="17" y="14"/>
                  </a:lnTo>
                  <a:lnTo>
                    <a:pt x="13" y="19"/>
                  </a:lnTo>
                  <a:lnTo>
                    <a:pt x="9" y="25"/>
                  </a:lnTo>
                  <a:lnTo>
                    <a:pt x="5" y="36"/>
                  </a:lnTo>
                  <a:lnTo>
                    <a:pt x="3" y="43"/>
                  </a:lnTo>
                  <a:lnTo>
                    <a:pt x="2" y="52"/>
                  </a:lnTo>
                  <a:lnTo>
                    <a:pt x="0" y="61"/>
                  </a:lnTo>
                  <a:lnTo>
                    <a:pt x="2" y="71"/>
                  </a:lnTo>
                  <a:lnTo>
                    <a:pt x="5" y="79"/>
                  </a:lnTo>
                  <a:lnTo>
                    <a:pt x="10" y="86"/>
                  </a:lnTo>
                  <a:lnTo>
                    <a:pt x="16" y="93"/>
                  </a:lnTo>
                  <a:lnTo>
                    <a:pt x="22" y="97"/>
                  </a:lnTo>
                  <a:lnTo>
                    <a:pt x="26" y="100"/>
                  </a:lnTo>
                  <a:lnTo>
                    <a:pt x="32" y="101"/>
                  </a:lnTo>
                  <a:lnTo>
                    <a:pt x="37" y="102"/>
                  </a:lnTo>
                  <a:lnTo>
                    <a:pt x="51" y="0"/>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600" name="Oval 117"/>
            <p:cNvSpPr>
              <a:spLocks noChangeArrowheads="1"/>
            </p:cNvSpPr>
            <p:nvPr/>
          </p:nvSpPr>
          <p:spPr bwMode="auto">
            <a:xfrm rot="420000">
              <a:off x="2442" y="2152"/>
              <a:ext cx="129" cy="159"/>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01" name="Oval 118"/>
            <p:cNvSpPr>
              <a:spLocks noChangeArrowheads="1"/>
            </p:cNvSpPr>
            <p:nvPr/>
          </p:nvSpPr>
          <p:spPr bwMode="auto">
            <a:xfrm rot="420000">
              <a:off x="2458" y="2173"/>
              <a:ext cx="96"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02" name="Oval 119"/>
            <p:cNvSpPr>
              <a:spLocks noChangeArrowheads="1"/>
            </p:cNvSpPr>
            <p:nvPr/>
          </p:nvSpPr>
          <p:spPr bwMode="auto">
            <a:xfrm rot="420000">
              <a:off x="2470" y="2188"/>
              <a:ext cx="72" cy="8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03" name="Line 120"/>
            <p:cNvSpPr>
              <a:spLocks noChangeShapeType="1"/>
            </p:cNvSpPr>
            <p:nvPr/>
          </p:nvSpPr>
          <p:spPr bwMode="auto">
            <a:xfrm flipH="1">
              <a:off x="2504" y="2196"/>
              <a:ext cx="26"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04" name="Line 121"/>
            <p:cNvSpPr>
              <a:spLocks noChangeShapeType="1"/>
            </p:cNvSpPr>
            <p:nvPr/>
          </p:nvSpPr>
          <p:spPr bwMode="auto">
            <a:xfrm flipH="1">
              <a:off x="2506" y="2189"/>
              <a:ext cx="5" cy="4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05" name="Line 122"/>
            <p:cNvSpPr>
              <a:spLocks noChangeShapeType="1"/>
            </p:cNvSpPr>
            <p:nvPr/>
          </p:nvSpPr>
          <p:spPr bwMode="auto">
            <a:xfrm flipH="1" flipV="1">
              <a:off x="2493" y="2192"/>
              <a:ext cx="12"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06" name="Line 123"/>
            <p:cNvSpPr>
              <a:spLocks noChangeShapeType="1"/>
            </p:cNvSpPr>
            <p:nvPr/>
          </p:nvSpPr>
          <p:spPr bwMode="auto">
            <a:xfrm flipH="1" flipV="1">
              <a:off x="2475" y="2205"/>
              <a:ext cx="27" cy="2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07" name="Line 124"/>
            <p:cNvSpPr>
              <a:spLocks noChangeShapeType="1"/>
            </p:cNvSpPr>
            <p:nvPr/>
          </p:nvSpPr>
          <p:spPr bwMode="auto">
            <a:xfrm flipV="1">
              <a:off x="2504" y="2214"/>
              <a:ext cx="34" cy="20"/>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08" name="Line 125"/>
            <p:cNvSpPr>
              <a:spLocks noChangeShapeType="1"/>
            </p:cNvSpPr>
            <p:nvPr/>
          </p:nvSpPr>
          <p:spPr bwMode="auto">
            <a:xfrm flipH="1" flipV="1">
              <a:off x="2504" y="2234"/>
              <a:ext cx="16" cy="3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09" name="Line 126"/>
            <p:cNvSpPr>
              <a:spLocks noChangeShapeType="1"/>
            </p:cNvSpPr>
            <p:nvPr/>
          </p:nvSpPr>
          <p:spPr bwMode="auto">
            <a:xfrm flipV="1">
              <a:off x="2497" y="2234"/>
              <a:ext cx="7" cy="4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10" name="Line 127"/>
            <p:cNvSpPr>
              <a:spLocks noChangeShapeType="1"/>
            </p:cNvSpPr>
            <p:nvPr/>
          </p:nvSpPr>
          <p:spPr bwMode="auto">
            <a:xfrm flipH="1">
              <a:off x="2481" y="2234"/>
              <a:ext cx="23"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11" name="Line 128"/>
            <p:cNvSpPr>
              <a:spLocks noChangeShapeType="1"/>
            </p:cNvSpPr>
            <p:nvPr/>
          </p:nvSpPr>
          <p:spPr bwMode="auto">
            <a:xfrm flipH="1">
              <a:off x="2470" y="2230"/>
              <a:ext cx="35" cy="2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12" name="Line 129"/>
            <p:cNvSpPr>
              <a:spLocks noChangeShapeType="1"/>
            </p:cNvSpPr>
            <p:nvPr/>
          </p:nvSpPr>
          <p:spPr bwMode="auto">
            <a:xfrm>
              <a:off x="2509" y="2230"/>
              <a:ext cx="25" cy="2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13" name="Line 130"/>
            <p:cNvSpPr>
              <a:spLocks noChangeShapeType="1"/>
            </p:cNvSpPr>
            <p:nvPr/>
          </p:nvSpPr>
          <p:spPr bwMode="auto">
            <a:xfrm flipH="1" flipV="1">
              <a:off x="2465" y="2227"/>
              <a:ext cx="75" cy="10"/>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14" name="Oval 131"/>
            <p:cNvSpPr>
              <a:spLocks noChangeArrowheads="1"/>
            </p:cNvSpPr>
            <p:nvPr/>
          </p:nvSpPr>
          <p:spPr bwMode="auto">
            <a:xfrm rot="420000">
              <a:off x="2492" y="2211"/>
              <a:ext cx="30" cy="40"/>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15" name="Oval 132"/>
            <p:cNvSpPr>
              <a:spLocks noChangeArrowheads="1"/>
            </p:cNvSpPr>
            <p:nvPr/>
          </p:nvSpPr>
          <p:spPr bwMode="auto">
            <a:xfrm rot="420000">
              <a:off x="2498" y="2219"/>
              <a:ext cx="18" cy="24"/>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16" name="Arc 133"/>
            <p:cNvSpPr>
              <a:spLocks/>
            </p:cNvSpPr>
            <p:nvPr/>
          </p:nvSpPr>
          <p:spPr bwMode="auto">
            <a:xfrm rot="420000">
              <a:off x="2033" y="2163"/>
              <a:ext cx="200" cy="122"/>
            </a:xfrm>
            <a:custGeom>
              <a:avLst/>
              <a:gdLst>
                <a:gd name="T0" fmla="*/ 0 w 43197"/>
                <a:gd name="T1" fmla="*/ 0 h 21600"/>
                <a:gd name="T2" fmla="*/ 0 w 43197"/>
                <a:gd name="T3" fmla="*/ 0 h 21600"/>
                <a:gd name="T4" fmla="*/ 0 w 43197"/>
                <a:gd name="T5" fmla="*/ 0 h 21600"/>
                <a:gd name="T6" fmla="*/ 0 60000 65536"/>
                <a:gd name="T7" fmla="*/ 0 60000 65536"/>
                <a:gd name="T8" fmla="*/ 0 60000 65536"/>
                <a:gd name="T9" fmla="*/ 0 w 43197"/>
                <a:gd name="T10" fmla="*/ 0 h 21600"/>
                <a:gd name="T11" fmla="*/ 43197 w 43197"/>
                <a:gd name="T12" fmla="*/ 21600 h 21600"/>
              </a:gdLst>
              <a:ahLst/>
              <a:cxnLst>
                <a:cxn ang="T6">
                  <a:pos x="T0" y="T1"/>
                </a:cxn>
                <a:cxn ang="T7">
                  <a:pos x="T2" y="T3"/>
                </a:cxn>
                <a:cxn ang="T8">
                  <a:pos x="T4" y="T5"/>
                </a:cxn>
              </a:cxnLst>
              <a:rect l="T9" t="T10" r="T11" b="T12"/>
              <a:pathLst>
                <a:path w="43197" h="21600" fill="none" extrusionOk="0">
                  <a:moveTo>
                    <a:pt x="-1" y="21245"/>
                  </a:moveTo>
                  <a:cubicBezTo>
                    <a:pt x="193" y="9456"/>
                    <a:pt x="9805" y="-1"/>
                    <a:pt x="21597" y="0"/>
                  </a:cubicBezTo>
                  <a:cubicBezTo>
                    <a:pt x="33526" y="0"/>
                    <a:pt x="43197" y="9670"/>
                    <a:pt x="43197" y="21600"/>
                  </a:cubicBezTo>
                </a:path>
                <a:path w="43197" h="21600" stroke="0" extrusionOk="0">
                  <a:moveTo>
                    <a:pt x="-1" y="21245"/>
                  </a:moveTo>
                  <a:cubicBezTo>
                    <a:pt x="193" y="9456"/>
                    <a:pt x="9805" y="-1"/>
                    <a:pt x="21597" y="0"/>
                  </a:cubicBezTo>
                  <a:cubicBezTo>
                    <a:pt x="33526" y="0"/>
                    <a:pt x="43197" y="9670"/>
                    <a:pt x="43197" y="21600"/>
                  </a:cubicBezTo>
                  <a:lnTo>
                    <a:pt x="21597" y="21600"/>
                  </a:lnTo>
                  <a:lnTo>
                    <a:pt x="-1" y="21245"/>
                  </a:lnTo>
                  <a:close/>
                </a:path>
              </a:pathLst>
            </a:custGeom>
            <a:solidFill>
              <a:srgbClr val="202020"/>
            </a:solidFill>
            <a:ln w="12700" cap="rnd">
              <a:solidFill>
                <a:srgbClr val="000000"/>
              </a:solidFill>
              <a:round/>
              <a:headEnd/>
              <a:tailEnd/>
            </a:ln>
          </p:spPr>
          <p:txBody>
            <a:bodyPr/>
            <a:lstStyle/>
            <a:p>
              <a:endParaRPr lang="nb-NO"/>
            </a:p>
          </p:txBody>
        </p:sp>
        <p:sp>
          <p:nvSpPr>
            <p:cNvPr id="6617" name="Freeform 134"/>
            <p:cNvSpPr>
              <a:spLocks/>
            </p:cNvSpPr>
            <p:nvPr/>
          </p:nvSpPr>
          <p:spPr bwMode="auto">
            <a:xfrm>
              <a:off x="1974" y="2124"/>
              <a:ext cx="257" cy="149"/>
            </a:xfrm>
            <a:custGeom>
              <a:avLst/>
              <a:gdLst>
                <a:gd name="T0" fmla="*/ 256 w 257"/>
                <a:gd name="T1" fmla="*/ 135 h 149"/>
                <a:gd name="T2" fmla="*/ 255 w 257"/>
                <a:gd name="T3" fmla="*/ 122 h 149"/>
                <a:gd name="T4" fmla="*/ 250 w 257"/>
                <a:gd name="T5" fmla="*/ 105 h 149"/>
                <a:gd name="T6" fmla="*/ 246 w 257"/>
                <a:gd name="T7" fmla="*/ 92 h 149"/>
                <a:gd name="T8" fmla="*/ 244 w 257"/>
                <a:gd name="T9" fmla="*/ 77 h 149"/>
                <a:gd name="T10" fmla="*/ 235 w 257"/>
                <a:gd name="T11" fmla="*/ 64 h 149"/>
                <a:gd name="T12" fmla="*/ 227 w 257"/>
                <a:gd name="T13" fmla="*/ 49 h 149"/>
                <a:gd name="T14" fmla="*/ 217 w 257"/>
                <a:gd name="T15" fmla="*/ 36 h 149"/>
                <a:gd name="T16" fmla="*/ 206 w 257"/>
                <a:gd name="T17" fmla="*/ 28 h 149"/>
                <a:gd name="T18" fmla="*/ 196 w 257"/>
                <a:gd name="T19" fmla="*/ 18 h 149"/>
                <a:gd name="T20" fmla="*/ 183 w 257"/>
                <a:gd name="T21" fmla="*/ 12 h 149"/>
                <a:gd name="T22" fmla="*/ 170 w 257"/>
                <a:gd name="T23" fmla="*/ 7 h 149"/>
                <a:gd name="T24" fmla="*/ 154 w 257"/>
                <a:gd name="T25" fmla="*/ 1 h 149"/>
                <a:gd name="T26" fmla="*/ 140 w 257"/>
                <a:gd name="T27" fmla="*/ 0 h 149"/>
                <a:gd name="T28" fmla="*/ 126 w 257"/>
                <a:gd name="T29" fmla="*/ 2 h 149"/>
                <a:gd name="T30" fmla="*/ 114 w 257"/>
                <a:gd name="T31" fmla="*/ 4 h 149"/>
                <a:gd name="T32" fmla="*/ 101 w 257"/>
                <a:gd name="T33" fmla="*/ 8 h 149"/>
                <a:gd name="T34" fmla="*/ 85 w 257"/>
                <a:gd name="T35" fmla="*/ 14 h 149"/>
                <a:gd name="T36" fmla="*/ 74 w 257"/>
                <a:gd name="T37" fmla="*/ 21 h 149"/>
                <a:gd name="T38" fmla="*/ 63 w 257"/>
                <a:gd name="T39" fmla="*/ 30 h 149"/>
                <a:gd name="T40" fmla="*/ 52 w 257"/>
                <a:gd name="T41" fmla="*/ 38 h 149"/>
                <a:gd name="T42" fmla="*/ 44 w 257"/>
                <a:gd name="T43" fmla="*/ 48 h 149"/>
                <a:gd name="T44" fmla="*/ 35 w 257"/>
                <a:gd name="T45" fmla="*/ 58 h 149"/>
                <a:gd name="T46" fmla="*/ 27 w 257"/>
                <a:gd name="T47" fmla="*/ 68 h 149"/>
                <a:gd name="T48" fmla="*/ 18 w 257"/>
                <a:gd name="T49" fmla="*/ 83 h 149"/>
                <a:gd name="T50" fmla="*/ 12 w 257"/>
                <a:gd name="T51" fmla="*/ 95 h 149"/>
                <a:gd name="T52" fmla="*/ 7 w 257"/>
                <a:gd name="T53" fmla="*/ 116 h 149"/>
                <a:gd name="T54" fmla="*/ 2 w 257"/>
                <a:gd name="T55" fmla="*/ 132 h 149"/>
                <a:gd name="T56" fmla="*/ 0 w 257"/>
                <a:gd name="T57" fmla="*/ 142 h 149"/>
                <a:gd name="T58" fmla="*/ 53 w 257"/>
                <a:gd name="T59" fmla="*/ 140 h 149"/>
                <a:gd name="T60" fmla="*/ 56 w 257"/>
                <a:gd name="T61" fmla="*/ 123 h 149"/>
                <a:gd name="T62" fmla="*/ 62 w 257"/>
                <a:gd name="T63" fmla="*/ 110 h 149"/>
                <a:gd name="T64" fmla="*/ 67 w 257"/>
                <a:gd name="T65" fmla="*/ 100 h 149"/>
                <a:gd name="T66" fmla="*/ 72 w 257"/>
                <a:gd name="T67" fmla="*/ 89 h 149"/>
                <a:gd name="T68" fmla="*/ 78 w 257"/>
                <a:gd name="T69" fmla="*/ 80 h 149"/>
                <a:gd name="T70" fmla="*/ 89 w 257"/>
                <a:gd name="T71" fmla="*/ 68 h 149"/>
                <a:gd name="T72" fmla="*/ 103 w 257"/>
                <a:gd name="T73" fmla="*/ 58 h 149"/>
                <a:gd name="T74" fmla="*/ 117 w 257"/>
                <a:gd name="T75" fmla="*/ 50 h 149"/>
                <a:gd name="T76" fmla="*/ 133 w 257"/>
                <a:gd name="T77" fmla="*/ 43 h 149"/>
                <a:gd name="T78" fmla="*/ 147 w 257"/>
                <a:gd name="T79" fmla="*/ 42 h 149"/>
                <a:gd name="T80" fmla="*/ 164 w 257"/>
                <a:gd name="T81" fmla="*/ 44 h 149"/>
                <a:gd name="T82" fmla="*/ 177 w 257"/>
                <a:gd name="T83" fmla="*/ 46 h 149"/>
                <a:gd name="T84" fmla="*/ 194 w 257"/>
                <a:gd name="T85" fmla="*/ 54 h 149"/>
                <a:gd name="T86" fmla="*/ 204 w 257"/>
                <a:gd name="T87" fmla="*/ 61 h 149"/>
                <a:gd name="T88" fmla="*/ 214 w 257"/>
                <a:gd name="T89" fmla="*/ 70 h 149"/>
                <a:gd name="T90" fmla="*/ 222 w 257"/>
                <a:gd name="T91" fmla="*/ 82 h 149"/>
                <a:gd name="T92" fmla="*/ 228 w 257"/>
                <a:gd name="T93" fmla="*/ 92 h 149"/>
                <a:gd name="T94" fmla="*/ 234 w 257"/>
                <a:gd name="T95" fmla="*/ 105 h 149"/>
                <a:gd name="T96" fmla="*/ 239 w 257"/>
                <a:gd name="T97" fmla="*/ 116 h 149"/>
                <a:gd name="T98" fmla="*/ 240 w 257"/>
                <a:gd name="T99" fmla="*/ 127 h 149"/>
                <a:gd name="T100" fmla="*/ 241 w 257"/>
                <a:gd name="T101" fmla="*/ 142 h 1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7"/>
                <a:gd name="T154" fmla="*/ 0 h 149"/>
                <a:gd name="T155" fmla="*/ 257 w 257"/>
                <a:gd name="T156" fmla="*/ 149 h 1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7" h="149">
                  <a:moveTo>
                    <a:pt x="255" y="144"/>
                  </a:moveTo>
                  <a:lnTo>
                    <a:pt x="256" y="135"/>
                  </a:lnTo>
                  <a:lnTo>
                    <a:pt x="254" y="129"/>
                  </a:lnTo>
                  <a:lnTo>
                    <a:pt x="255" y="122"/>
                  </a:lnTo>
                  <a:lnTo>
                    <a:pt x="254" y="114"/>
                  </a:lnTo>
                  <a:lnTo>
                    <a:pt x="250" y="105"/>
                  </a:lnTo>
                  <a:lnTo>
                    <a:pt x="249" y="99"/>
                  </a:lnTo>
                  <a:lnTo>
                    <a:pt x="246" y="92"/>
                  </a:lnTo>
                  <a:lnTo>
                    <a:pt x="245" y="84"/>
                  </a:lnTo>
                  <a:lnTo>
                    <a:pt x="244" y="77"/>
                  </a:lnTo>
                  <a:lnTo>
                    <a:pt x="241" y="70"/>
                  </a:lnTo>
                  <a:lnTo>
                    <a:pt x="235" y="64"/>
                  </a:lnTo>
                  <a:lnTo>
                    <a:pt x="230" y="54"/>
                  </a:lnTo>
                  <a:lnTo>
                    <a:pt x="227" y="49"/>
                  </a:lnTo>
                  <a:lnTo>
                    <a:pt x="221" y="42"/>
                  </a:lnTo>
                  <a:lnTo>
                    <a:pt x="217" y="36"/>
                  </a:lnTo>
                  <a:lnTo>
                    <a:pt x="211" y="33"/>
                  </a:lnTo>
                  <a:lnTo>
                    <a:pt x="206" y="28"/>
                  </a:lnTo>
                  <a:lnTo>
                    <a:pt x="202" y="23"/>
                  </a:lnTo>
                  <a:lnTo>
                    <a:pt x="196" y="18"/>
                  </a:lnTo>
                  <a:lnTo>
                    <a:pt x="189" y="17"/>
                  </a:lnTo>
                  <a:lnTo>
                    <a:pt x="183" y="12"/>
                  </a:lnTo>
                  <a:lnTo>
                    <a:pt x="177" y="9"/>
                  </a:lnTo>
                  <a:lnTo>
                    <a:pt x="170" y="7"/>
                  </a:lnTo>
                  <a:lnTo>
                    <a:pt x="163" y="5"/>
                  </a:lnTo>
                  <a:lnTo>
                    <a:pt x="154" y="1"/>
                  </a:lnTo>
                  <a:lnTo>
                    <a:pt x="149" y="2"/>
                  </a:lnTo>
                  <a:lnTo>
                    <a:pt x="140" y="0"/>
                  </a:lnTo>
                  <a:lnTo>
                    <a:pt x="134" y="1"/>
                  </a:lnTo>
                  <a:lnTo>
                    <a:pt x="126" y="2"/>
                  </a:lnTo>
                  <a:lnTo>
                    <a:pt x="120" y="3"/>
                  </a:lnTo>
                  <a:lnTo>
                    <a:pt x="114" y="4"/>
                  </a:lnTo>
                  <a:lnTo>
                    <a:pt x="107" y="7"/>
                  </a:lnTo>
                  <a:lnTo>
                    <a:pt x="101" y="8"/>
                  </a:lnTo>
                  <a:lnTo>
                    <a:pt x="91" y="11"/>
                  </a:lnTo>
                  <a:lnTo>
                    <a:pt x="85" y="14"/>
                  </a:lnTo>
                  <a:lnTo>
                    <a:pt x="79" y="19"/>
                  </a:lnTo>
                  <a:lnTo>
                    <a:pt x="74" y="21"/>
                  </a:lnTo>
                  <a:lnTo>
                    <a:pt x="67" y="26"/>
                  </a:lnTo>
                  <a:lnTo>
                    <a:pt x="63" y="30"/>
                  </a:lnTo>
                  <a:lnTo>
                    <a:pt x="57" y="34"/>
                  </a:lnTo>
                  <a:lnTo>
                    <a:pt x="52" y="38"/>
                  </a:lnTo>
                  <a:lnTo>
                    <a:pt x="48" y="45"/>
                  </a:lnTo>
                  <a:lnTo>
                    <a:pt x="44" y="48"/>
                  </a:lnTo>
                  <a:lnTo>
                    <a:pt x="38" y="54"/>
                  </a:lnTo>
                  <a:lnTo>
                    <a:pt x="35" y="58"/>
                  </a:lnTo>
                  <a:lnTo>
                    <a:pt x="31" y="62"/>
                  </a:lnTo>
                  <a:lnTo>
                    <a:pt x="27" y="68"/>
                  </a:lnTo>
                  <a:lnTo>
                    <a:pt x="23" y="76"/>
                  </a:lnTo>
                  <a:lnTo>
                    <a:pt x="18" y="83"/>
                  </a:lnTo>
                  <a:lnTo>
                    <a:pt x="15" y="89"/>
                  </a:lnTo>
                  <a:lnTo>
                    <a:pt x="12" y="95"/>
                  </a:lnTo>
                  <a:lnTo>
                    <a:pt x="10" y="106"/>
                  </a:lnTo>
                  <a:lnTo>
                    <a:pt x="7" y="116"/>
                  </a:lnTo>
                  <a:lnTo>
                    <a:pt x="3" y="126"/>
                  </a:lnTo>
                  <a:lnTo>
                    <a:pt x="2" y="132"/>
                  </a:lnTo>
                  <a:lnTo>
                    <a:pt x="0" y="137"/>
                  </a:lnTo>
                  <a:lnTo>
                    <a:pt x="0" y="142"/>
                  </a:lnTo>
                  <a:lnTo>
                    <a:pt x="52" y="148"/>
                  </a:lnTo>
                  <a:lnTo>
                    <a:pt x="53" y="140"/>
                  </a:lnTo>
                  <a:lnTo>
                    <a:pt x="56" y="131"/>
                  </a:lnTo>
                  <a:lnTo>
                    <a:pt x="56" y="123"/>
                  </a:lnTo>
                  <a:lnTo>
                    <a:pt x="60" y="116"/>
                  </a:lnTo>
                  <a:lnTo>
                    <a:pt x="62" y="110"/>
                  </a:lnTo>
                  <a:lnTo>
                    <a:pt x="65" y="105"/>
                  </a:lnTo>
                  <a:lnTo>
                    <a:pt x="67" y="100"/>
                  </a:lnTo>
                  <a:lnTo>
                    <a:pt x="69" y="94"/>
                  </a:lnTo>
                  <a:lnTo>
                    <a:pt x="72" y="89"/>
                  </a:lnTo>
                  <a:lnTo>
                    <a:pt x="76" y="84"/>
                  </a:lnTo>
                  <a:lnTo>
                    <a:pt x="78" y="80"/>
                  </a:lnTo>
                  <a:lnTo>
                    <a:pt x="83" y="76"/>
                  </a:lnTo>
                  <a:lnTo>
                    <a:pt x="89" y="68"/>
                  </a:lnTo>
                  <a:lnTo>
                    <a:pt x="98" y="64"/>
                  </a:lnTo>
                  <a:lnTo>
                    <a:pt x="103" y="58"/>
                  </a:lnTo>
                  <a:lnTo>
                    <a:pt x="110" y="55"/>
                  </a:lnTo>
                  <a:lnTo>
                    <a:pt x="117" y="50"/>
                  </a:lnTo>
                  <a:lnTo>
                    <a:pt x="126" y="48"/>
                  </a:lnTo>
                  <a:lnTo>
                    <a:pt x="133" y="43"/>
                  </a:lnTo>
                  <a:lnTo>
                    <a:pt x="141" y="43"/>
                  </a:lnTo>
                  <a:lnTo>
                    <a:pt x="147" y="42"/>
                  </a:lnTo>
                  <a:lnTo>
                    <a:pt x="156" y="42"/>
                  </a:lnTo>
                  <a:lnTo>
                    <a:pt x="164" y="44"/>
                  </a:lnTo>
                  <a:lnTo>
                    <a:pt x="170" y="45"/>
                  </a:lnTo>
                  <a:lnTo>
                    <a:pt x="177" y="46"/>
                  </a:lnTo>
                  <a:lnTo>
                    <a:pt x="185" y="51"/>
                  </a:lnTo>
                  <a:lnTo>
                    <a:pt x="194" y="54"/>
                  </a:lnTo>
                  <a:lnTo>
                    <a:pt x="200" y="56"/>
                  </a:lnTo>
                  <a:lnTo>
                    <a:pt x="204" y="61"/>
                  </a:lnTo>
                  <a:lnTo>
                    <a:pt x="209" y="66"/>
                  </a:lnTo>
                  <a:lnTo>
                    <a:pt x="214" y="70"/>
                  </a:lnTo>
                  <a:lnTo>
                    <a:pt x="218" y="75"/>
                  </a:lnTo>
                  <a:lnTo>
                    <a:pt x="222" y="82"/>
                  </a:lnTo>
                  <a:lnTo>
                    <a:pt x="224" y="87"/>
                  </a:lnTo>
                  <a:lnTo>
                    <a:pt x="228" y="92"/>
                  </a:lnTo>
                  <a:lnTo>
                    <a:pt x="232" y="100"/>
                  </a:lnTo>
                  <a:lnTo>
                    <a:pt x="234" y="105"/>
                  </a:lnTo>
                  <a:lnTo>
                    <a:pt x="235" y="110"/>
                  </a:lnTo>
                  <a:lnTo>
                    <a:pt x="239" y="116"/>
                  </a:lnTo>
                  <a:lnTo>
                    <a:pt x="237" y="122"/>
                  </a:lnTo>
                  <a:lnTo>
                    <a:pt x="240" y="127"/>
                  </a:lnTo>
                  <a:lnTo>
                    <a:pt x="240" y="134"/>
                  </a:lnTo>
                  <a:lnTo>
                    <a:pt x="241" y="142"/>
                  </a:lnTo>
                  <a:lnTo>
                    <a:pt x="255" y="144"/>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618" name="Freeform 135"/>
            <p:cNvSpPr>
              <a:spLocks/>
            </p:cNvSpPr>
            <p:nvPr/>
          </p:nvSpPr>
          <p:spPr bwMode="auto">
            <a:xfrm>
              <a:off x="1970" y="2195"/>
              <a:ext cx="49" cy="66"/>
            </a:xfrm>
            <a:custGeom>
              <a:avLst/>
              <a:gdLst>
                <a:gd name="T0" fmla="*/ 48 w 49"/>
                <a:gd name="T1" fmla="*/ 0 h 66"/>
                <a:gd name="T2" fmla="*/ 35 w 49"/>
                <a:gd name="T3" fmla="*/ 15 h 66"/>
                <a:gd name="T4" fmla="*/ 23 w 49"/>
                <a:gd name="T5" fmla="*/ 29 h 66"/>
                <a:gd name="T6" fmla="*/ 14 w 49"/>
                <a:gd name="T7" fmla="*/ 35 h 66"/>
                <a:gd name="T8" fmla="*/ 8 w 49"/>
                <a:gd name="T9" fmla="*/ 41 h 66"/>
                <a:gd name="T10" fmla="*/ 3 w 49"/>
                <a:gd name="T11" fmla="*/ 42 h 66"/>
                <a:gd name="T12" fmla="*/ 0 w 49"/>
                <a:gd name="T13" fmla="*/ 44 h 66"/>
                <a:gd name="T14" fmla="*/ 21 w 49"/>
                <a:gd name="T15" fmla="*/ 65 h 66"/>
                <a:gd name="T16" fmla="*/ 27 w 49"/>
                <a:gd name="T17" fmla="*/ 61 h 66"/>
                <a:gd name="T18" fmla="*/ 32 w 49"/>
                <a:gd name="T19" fmla="*/ 53 h 66"/>
                <a:gd name="T20" fmla="*/ 36 w 49"/>
                <a:gd name="T21" fmla="*/ 43 h 66"/>
                <a:gd name="T22" fmla="*/ 40 w 49"/>
                <a:gd name="T23" fmla="*/ 35 h 66"/>
                <a:gd name="T24" fmla="*/ 42 w 49"/>
                <a:gd name="T25" fmla="*/ 26 h 66"/>
                <a:gd name="T26" fmla="*/ 44 w 49"/>
                <a:gd name="T27" fmla="*/ 16 h 66"/>
                <a:gd name="T28" fmla="*/ 48 w 49"/>
                <a:gd name="T29" fmla="*/ 0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66"/>
                <a:gd name="T47" fmla="*/ 49 w 49"/>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66">
                  <a:moveTo>
                    <a:pt x="48" y="0"/>
                  </a:moveTo>
                  <a:lnTo>
                    <a:pt x="35" y="15"/>
                  </a:lnTo>
                  <a:lnTo>
                    <a:pt x="23" y="29"/>
                  </a:lnTo>
                  <a:lnTo>
                    <a:pt x="14" y="35"/>
                  </a:lnTo>
                  <a:lnTo>
                    <a:pt x="8" y="41"/>
                  </a:lnTo>
                  <a:lnTo>
                    <a:pt x="3" y="42"/>
                  </a:lnTo>
                  <a:lnTo>
                    <a:pt x="0" y="44"/>
                  </a:lnTo>
                  <a:lnTo>
                    <a:pt x="21" y="65"/>
                  </a:lnTo>
                  <a:lnTo>
                    <a:pt x="27" y="61"/>
                  </a:lnTo>
                  <a:lnTo>
                    <a:pt x="32" y="53"/>
                  </a:lnTo>
                  <a:lnTo>
                    <a:pt x="36" y="43"/>
                  </a:lnTo>
                  <a:lnTo>
                    <a:pt x="40" y="35"/>
                  </a:lnTo>
                  <a:lnTo>
                    <a:pt x="42" y="26"/>
                  </a:lnTo>
                  <a:lnTo>
                    <a:pt x="44" y="16"/>
                  </a:lnTo>
                  <a:lnTo>
                    <a:pt x="48" y="0"/>
                  </a:lnTo>
                </a:path>
              </a:pathLst>
            </a:custGeom>
            <a:solidFill>
              <a:srgbClr val="808080"/>
            </a:solidFill>
            <a:ln w="12700" cap="rnd" cmpd="sng">
              <a:solidFill>
                <a:srgbClr val="A0A0A0"/>
              </a:solidFill>
              <a:prstDash val="solid"/>
              <a:round/>
              <a:headEnd type="none" w="sm" len="sm"/>
              <a:tailEnd type="none" w="sm" len="sm"/>
            </a:ln>
          </p:spPr>
          <p:txBody>
            <a:bodyPr/>
            <a:lstStyle/>
            <a:p>
              <a:endParaRPr lang="nb-NO"/>
            </a:p>
          </p:txBody>
        </p:sp>
        <p:sp>
          <p:nvSpPr>
            <p:cNvPr id="6619" name="Freeform 136"/>
            <p:cNvSpPr>
              <a:spLocks/>
            </p:cNvSpPr>
            <p:nvPr/>
          </p:nvSpPr>
          <p:spPr bwMode="auto">
            <a:xfrm>
              <a:off x="2464" y="2222"/>
              <a:ext cx="254" cy="124"/>
            </a:xfrm>
            <a:custGeom>
              <a:avLst/>
              <a:gdLst>
                <a:gd name="T0" fmla="*/ 249 w 254"/>
                <a:gd name="T1" fmla="*/ 121 h 124"/>
                <a:gd name="T2" fmla="*/ 216 w 254"/>
                <a:gd name="T3" fmla="*/ 123 h 124"/>
                <a:gd name="T4" fmla="*/ 0 w 254"/>
                <a:gd name="T5" fmla="*/ 98 h 124"/>
                <a:gd name="T6" fmla="*/ 2 w 254"/>
                <a:gd name="T7" fmla="*/ 77 h 124"/>
                <a:gd name="T8" fmla="*/ 24 w 254"/>
                <a:gd name="T9" fmla="*/ 76 h 124"/>
                <a:gd name="T10" fmla="*/ 37 w 254"/>
                <a:gd name="T11" fmla="*/ 75 h 124"/>
                <a:gd name="T12" fmla="*/ 54 w 254"/>
                <a:gd name="T13" fmla="*/ 68 h 124"/>
                <a:gd name="T14" fmla="*/ 67 w 254"/>
                <a:gd name="T15" fmla="*/ 57 h 124"/>
                <a:gd name="T16" fmla="*/ 89 w 254"/>
                <a:gd name="T17" fmla="*/ 40 h 124"/>
                <a:gd name="T18" fmla="*/ 102 w 254"/>
                <a:gd name="T19" fmla="*/ 29 h 124"/>
                <a:gd name="T20" fmla="*/ 122 w 254"/>
                <a:gd name="T21" fmla="*/ 11 h 124"/>
                <a:gd name="T22" fmla="*/ 143 w 254"/>
                <a:gd name="T23" fmla="*/ 3 h 124"/>
                <a:gd name="T24" fmla="*/ 158 w 254"/>
                <a:gd name="T25" fmla="*/ 0 h 124"/>
                <a:gd name="T26" fmla="*/ 181 w 254"/>
                <a:gd name="T27" fmla="*/ 3 h 124"/>
                <a:gd name="T28" fmla="*/ 199 w 254"/>
                <a:gd name="T29" fmla="*/ 6 h 124"/>
                <a:gd name="T30" fmla="*/ 217 w 254"/>
                <a:gd name="T31" fmla="*/ 15 h 124"/>
                <a:gd name="T32" fmla="*/ 230 w 254"/>
                <a:gd name="T33" fmla="*/ 28 h 124"/>
                <a:gd name="T34" fmla="*/ 241 w 254"/>
                <a:gd name="T35" fmla="*/ 46 h 124"/>
                <a:gd name="T36" fmla="*/ 244 w 254"/>
                <a:gd name="T37" fmla="*/ 76 h 124"/>
                <a:gd name="T38" fmla="*/ 243 w 254"/>
                <a:gd name="T39" fmla="*/ 97 h 124"/>
                <a:gd name="T40" fmla="*/ 253 w 254"/>
                <a:gd name="T41" fmla="*/ 99 h 124"/>
                <a:gd name="T42" fmla="*/ 249 w 254"/>
                <a:gd name="T43" fmla="*/ 121 h 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4"/>
                <a:gd name="T67" fmla="*/ 0 h 124"/>
                <a:gd name="T68" fmla="*/ 254 w 254"/>
                <a:gd name="T69" fmla="*/ 124 h 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4" h="124">
                  <a:moveTo>
                    <a:pt x="249" y="121"/>
                  </a:moveTo>
                  <a:lnTo>
                    <a:pt x="216" y="123"/>
                  </a:lnTo>
                  <a:lnTo>
                    <a:pt x="0" y="98"/>
                  </a:lnTo>
                  <a:lnTo>
                    <a:pt x="2" y="77"/>
                  </a:lnTo>
                  <a:lnTo>
                    <a:pt x="24" y="76"/>
                  </a:lnTo>
                  <a:lnTo>
                    <a:pt x="37" y="75"/>
                  </a:lnTo>
                  <a:lnTo>
                    <a:pt x="54" y="68"/>
                  </a:lnTo>
                  <a:lnTo>
                    <a:pt x="67" y="57"/>
                  </a:lnTo>
                  <a:lnTo>
                    <a:pt x="89" y="40"/>
                  </a:lnTo>
                  <a:lnTo>
                    <a:pt x="102" y="29"/>
                  </a:lnTo>
                  <a:lnTo>
                    <a:pt x="122" y="11"/>
                  </a:lnTo>
                  <a:lnTo>
                    <a:pt x="143" y="3"/>
                  </a:lnTo>
                  <a:lnTo>
                    <a:pt x="158" y="0"/>
                  </a:lnTo>
                  <a:lnTo>
                    <a:pt x="181" y="3"/>
                  </a:lnTo>
                  <a:lnTo>
                    <a:pt x="199" y="6"/>
                  </a:lnTo>
                  <a:lnTo>
                    <a:pt x="217" y="15"/>
                  </a:lnTo>
                  <a:lnTo>
                    <a:pt x="230" y="28"/>
                  </a:lnTo>
                  <a:lnTo>
                    <a:pt x="241" y="46"/>
                  </a:lnTo>
                  <a:lnTo>
                    <a:pt x="244" y="76"/>
                  </a:lnTo>
                  <a:lnTo>
                    <a:pt x="243" y="97"/>
                  </a:lnTo>
                  <a:lnTo>
                    <a:pt x="253" y="99"/>
                  </a:lnTo>
                  <a:lnTo>
                    <a:pt x="249" y="121"/>
                  </a:lnTo>
                </a:path>
              </a:pathLst>
            </a:custGeom>
            <a:solidFill>
              <a:srgbClr val="202020"/>
            </a:solidFill>
            <a:ln w="12700" cap="rnd" cmpd="sng">
              <a:solidFill>
                <a:srgbClr val="000000"/>
              </a:solidFill>
              <a:prstDash val="solid"/>
              <a:round/>
              <a:headEnd type="none" w="sm" len="sm"/>
              <a:tailEnd type="none" w="sm" len="sm"/>
            </a:ln>
          </p:spPr>
          <p:txBody>
            <a:bodyPr/>
            <a:lstStyle/>
            <a:p>
              <a:endParaRPr lang="nb-NO"/>
            </a:p>
          </p:txBody>
        </p:sp>
        <p:sp>
          <p:nvSpPr>
            <p:cNvPr id="6620" name="Freeform 137"/>
            <p:cNvSpPr>
              <a:spLocks/>
            </p:cNvSpPr>
            <p:nvPr/>
          </p:nvSpPr>
          <p:spPr bwMode="auto">
            <a:xfrm>
              <a:off x="2214" y="2182"/>
              <a:ext cx="527" cy="160"/>
            </a:xfrm>
            <a:custGeom>
              <a:avLst/>
              <a:gdLst>
                <a:gd name="T0" fmla="*/ 512 w 527"/>
                <a:gd name="T1" fmla="*/ 119 h 160"/>
                <a:gd name="T2" fmla="*/ 512 w 527"/>
                <a:gd name="T3" fmla="*/ 97 h 160"/>
                <a:gd name="T4" fmla="*/ 511 w 527"/>
                <a:gd name="T5" fmla="*/ 78 h 160"/>
                <a:gd name="T6" fmla="*/ 508 w 527"/>
                <a:gd name="T7" fmla="*/ 64 h 160"/>
                <a:gd name="T8" fmla="*/ 501 w 527"/>
                <a:gd name="T9" fmla="*/ 48 h 160"/>
                <a:gd name="T10" fmla="*/ 489 w 527"/>
                <a:gd name="T11" fmla="*/ 34 h 160"/>
                <a:gd name="T12" fmla="*/ 473 w 527"/>
                <a:gd name="T13" fmla="*/ 18 h 160"/>
                <a:gd name="T14" fmla="*/ 459 w 527"/>
                <a:gd name="T15" fmla="*/ 9 h 160"/>
                <a:gd name="T16" fmla="*/ 435 w 527"/>
                <a:gd name="T17" fmla="*/ 2 h 160"/>
                <a:gd name="T18" fmla="*/ 411 w 527"/>
                <a:gd name="T19" fmla="*/ 0 h 160"/>
                <a:gd name="T20" fmla="*/ 385 w 527"/>
                <a:gd name="T21" fmla="*/ 1 h 160"/>
                <a:gd name="T22" fmla="*/ 366 w 527"/>
                <a:gd name="T23" fmla="*/ 8 h 160"/>
                <a:gd name="T24" fmla="*/ 352 w 527"/>
                <a:gd name="T25" fmla="*/ 15 h 160"/>
                <a:gd name="T26" fmla="*/ 327 w 527"/>
                <a:gd name="T27" fmla="*/ 33 h 160"/>
                <a:gd name="T28" fmla="*/ 282 w 527"/>
                <a:gd name="T29" fmla="*/ 69 h 160"/>
                <a:gd name="T30" fmla="*/ 267 w 527"/>
                <a:gd name="T31" fmla="*/ 81 h 160"/>
                <a:gd name="T32" fmla="*/ 252 w 527"/>
                <a:gd name="T33" fmla="*/ 91 h 160"/>
                <a:gd name="T34" fmla="*/ 233 w 527"/>
                <a:gd name="T35" fmla="*/ 101 h 160"/>
                <a:gd name="T36" fmla="*/ 211 w 527"/>
                <a:gd name="T37" fmla="*/ 108 h 160"/>
                <a:gd name="T38" fmla="*/ 0 w 527"/>
                <a:gd name="T39" fmla="*/ 85 h 160"/>
                <a:gd name="T40" fmla="*/ 2 w 527"/>
                <a:gd name="T41" fmla="*/ 96 h 160"/>
                <a:gd name="T42" fmla="*/ 1 w 527"/>
                <a:gd name="T43" fmla="*/ 110 h 160"/>
                <a:gd name="T44" fmla="*/ 252 w 527"/>
                <a:gd name="T45" fmla="*/ 119 h 160"/>
                <a:gd name="T46" fmla="*/ 278 w 527"/>
                <a:gd name="T47" fmla="*/ 121 h 160"/>
                <a:gd name="T48" fmla="*/ 293 w 527"/>
                <a:gd name="T49" fmla="*/ 117 h 160"/>
                <a:gd name="T50" fmla="*/ 309 w 527"/>
                <a:gd name="T51" fmla="*/ 109 h 160"/>
                <a:gd name="T52" fmla="*/ 324 w 527"/>
                <a:gd name="T53" fmla="*/ 98 h 160"/>
                <a:gd name="T54" fmla="*/ 343 w 527"/>
                <a:gd name="T55" fmla="*/ 83 h 160"/>
                <a:gd name="T56" fmla="*/ 354 w 527"/>
                <a:gd name="T57" fmla="*/ 74 h 160"/>
                <a:gd name="T58" fmla="*/ 369 w 527"/>
                <a:gd name="T59" fmla="*/ 60 h 160"/>
                <a:gd name="T60" fmla="*/ 388 w 527"/>
                <a:gd name="T61" fmla="*/ 50 h 160"/>
                <a:gd name="T62" fmla="*/ 407 w 527"/>
                <a:gd name="T63" fmla="*/ 47 h 160"/>
                <a:gd name="T64" fmla="*/ 430 w 527"/>
                <a:gd name="T65" fmla="*/ 49 h 160"/>
                <a:gd name="T66" fmla="*/ 451 w 527"/>
                <a:gd name="T67" fmla="*/ 55 h 160"/>
                <a:gd name="T68" fmla="*/ 467 w 527"/>
                <a:gd name="T69" fmla="*/ 63 h 160"/>
                <a:gd name="T70" fmla="*/ 478 w 527"/>
                <a:gd name="T71" fmla="*/ 76 h 160"/>
                <a:gd name="T72" fmla="*/ 485 w 527"/>
                <a:gd name="T73" fmla="*/ 90 h 160"/>
                <a:gd name="T74" fmla="*/ 489 w 527"/>
                <a:gd name="T75" fmla="*/ 108 h 160"/>
                <a:gd name="T76" fmla="*/ 491 w 527"/>
                <a:gd name="T77" fmla="*/ 127 h 160"/>
                <a:gd name="T78" fmla="*/ 501 w 527"/>
                <a:gd name="T79" fmla="*/ 141 h 160"/>
                <a:gd name="T80" fmla="*/ 503 w 527"/>
                <a:gd name="T81" fmla="*/ 158 h 160"/>
                <a:gd name="T82" fmla="*/ 513 w 527"/>
                <a:gd name="T83" fmla="*/ 157 h 160"/>
                <a:gd name="T84" fmla="*/ 526 w 527"/>
                <a:gd name="T85" fmla="*/ 132 h 1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7"/>
                <a:gd name="T130" fmla="*/ 0 h 160"/>
                <a:gd name="T131" fmla="*/ 527 w 527"/>
                <a:gd name="T132" fmla="*/ 160 h 1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7" h="160">
                  <a:moveTo>
                    <a:pt x="511" y="131"/>
                  </a:moveTo>
                  <a:lnTo>
                    <a:pt x="512" y="119"/>
                  </a:lnTo>
                  <a:lnTo>
                    <a:pt x="512" y="108"/>
                  </a:lnTo>
                  <a:lnTo>
                    <a:pt x="512" y="97"/>
                  </a:lnTo>
                  <a:lnTo>
                    <a:pt x="511" y="86"/>
                  </a:lnTo>
                  <a:lnTo>
                    <a:pt x="511" y="78"/>
                  </a:lnTo>
                  <a:lnTo>
                    <a:pt x="510" y="72"/>
                  </a:lnTo>
                  <a:lnTo>
                    <a:pt x="508" y="64"/>
                  </a:lnTo>
                  <a:lnTo>
                    <a:pt x="505" y="57"/>
                  </a:lnTo>
                  <a:lnTo>
                    <a:pt x="501" y="48"/>
                  </a:lnTo>
                  <a:lnTo>
                    <a:pt x="496" y="42"/>
                  </a:lnTo>
                  <a:lnTo>
                    <a:pt x="489" y="34"/>
                  </a:lnTo>
                  <a:lnTo>
                    <a:pt x="483" y="26"/>
                  </a:lnTo>
                  <a:lnTo>
                    <a:pt x="473" y="18"/>
                  </a:lnTo>
                  <a:lnTo>
                    <a:pt x="466" y="13"/>
                  </a:lnTo>
                  <a:lnTo>
                    <a:pt x="459" y="9"/>
                  </a:lnTo>
                  <a:lnTo>
                    <a:pt x="446" y="5"/>
                  </a:lnTo>
                  <a:lnTo>
                    <a:pt x="435" y="2"/>
                  </a:lnTo>
                  <a:lnTo>
                    <a:pt x="422" y="1"/>
                  </a:lnTo>
                  <a:lnTo>
                    <a:pt x="411" y="0"/>
                  </a:lnTo>
                  <a:lnTo>
                    <a:pt x="397" y="0"/>
                  </a:lnTo>
                  <a:lnTo>
                    <a:pt x="385" y="1"/>
                  </a:lnTo>
                  <a:lnTo>
                    <a:pt x="372" y="3"/>
                  </a:lnTo>
                  <a:lnTo>
                    <a:pt x="366" y="8"/>
                  </a:lnTo>
                  <a:lnTo>
                    <a:pt x="358" y="11"/>
                  </a:lnTo>
                  <a:lnTo>
                    <a:pt x="352" y="15"/>
                  </a:lnTo>
                  <a:lnTo>
                    <a:pt x="340" y="23"/>
                  </a:lnTo>
                  <a:lnTo>
                    <a:pt x="327" y="33"/>
                  </a:lnTo>
                  <a:lnTo>
                    <a:pt x="316" y="40"/>
                  </a:lnTo>
                  <a:lnTo>
                    <a:pt x="282" y="69"/>
                  </a:lnTo>
                  <a:lnTo>
                    <a:pt x="275" y="76"/>
                  </a:lnTo>
                  <a:lnTo>
                    <a:pt x="267" y="81"/>
                  </a:lnTo>
                  <a:lnTo>
                    <a:pt x="262" y="87"/>
                  </a:lnTo>
                  <a:lnTo>
                    <a:pt x="252" y="91"/>
                  </a:lnTo>
                  <a:lnTo>
                    <a:pt x="242" y="97"/>
                  </a:lnTo>
                  <a:lnTo>
                    <a:pt x="233" y="101"/>
                  </a:lnTo>
                  <a:lnTo>
                    <a:pt x="225" y="104"/>
                  </a:lnTo>
                  <a:lnTo>
                    <a:pt x="211" y="108"/>
                  </a:lnTo>
                  <a:lnTo>
                    <a:pt x="205" y="108"/>
                  </a:lnTo>
                  <a:lnTo>
                    <a:pt x="0" y="85"/>
                  </a:lnTo>
                  <a:lnTo>
                    <a:pt x="0" y="90"/>
                  </a:lnTo>
                  <a:lnTo>
                    <a:pt x="2" y="96"/>
                  </a:lnTo>
                  <a:lnTo>
                    <a:pt x="1" y="103"/>
                  </a:lnTo>
                  <a:lnTo>
                    <a:pt x="1" y="110"/>
                  </a:lnTo>
                  <a:lnTo>
                    <a:pt x="249" y="139"/>
                  </a:lnTo>
                  <a:lnTo>
                    <a:pt x="252" y="119"/>
                  </a:lnTo>
                  <a:lnTo>
                    <a:pt x="269" y="123"/>
                  </a:lnTo>
                  <a:lnTo>
                    <a:pt x="278" y="121"/>
                  </a:lnTo>
                  <a:lnTo>
                    <a:pt x="285" y="119"/>
                  </a:lnTo>
                  <a:lnTo>
                    <a:pt x="293" y="117"/>
                  </a:lnTo>
                  <a:lnTo>
                    <a:pt x="301" y="114"/>
                  </a:lnTo>
                  <a:lnTo>
                    <a:pt x="309" y="109"/>
                  </a:lnTo>
                  <a:lnTo>
                    <a:pt x="316" y="104"/>
                  </a:lnTo>
                  <a:lnTo>
                    <a:pt x="324" y="98"/>
                  </a:lnTo>
                  <a:lnTo>
                    <a:pt x="332" y="91"/>
                  </a:lnTo>
                  <a:lnTo>
                    <a:pt x="343" y="83"/>
                  </a:lnTo>
                  <a:lnTo>
                    <a:pt x="348" y="80"/>
                  </a:lnTo>
                  <a:lnTo>
                    <a:pt x="354" y="74"/>
                  </a:lnTo>
                  <a:lnTo>
                    <a:pt x="363" y="66"/>
                  </a:lnTo>
                  <a:lnTo>
                    <a:pt x="369" y="60"/>
                  </a:lnTo>
                  <a:lnTo>
                    <a:pt x="381" y="54"/>
                  </a:lnTo>
                  <a:lnTo>
                    <a:pt x="388" y="50"/>
                  </a:lnTo>
                  <a:lnTo>
                    <a:pt x="398" y="47"/>
                  </a:lnTo>
                  <a:lnTo>
                    <a:pt x="407" y="47"/>
                  </a:lnTo>
                  <a:lnTo>
                    <a:pt x="419" y="47"/>
                  </a:lnTo>
                  <a:lnTo>
                    <a:pt x="430" y="49"/>
                  </a:lnTo>
                  <a:lnTo>
                    <a:pt x="442" y="52"/>
                  </a:lnTo>
                  <a:lnTo>
                    <a:pt x="451" y="55"/>
                  </a:lnTo>
                  <a:lnTo>
                    <a:pt x="460" y="58"/>
                  </a:lnTo>
                  <a:lnTo>
                    <a:pt x="467" y="63"/>
                  </a:lnTo>
                  <a:lnTo>
                    <a:pt x="474" y="69"/>
                  </a:lnTo>
                  <a:lnTo>
                    <a:pt x="478" y="76"/>
                  </a:lnTo>
                  <a:lnTo>
                    <a:pt x="484" y="82"/>
                  </a:lnTo>
                  <a:lnTo>
                    <a:pt x="485" y="90"/>
                  </a:lnTo>
                  <a:lnTo>
                    <a:pt x="489" y="99"/>
                  </a:lnTo>
                  <a:lnTo>
                    <a:pt x="489" y="108"/>
                  </a:lnTo>
                  <a:lnTo>
                    <a:pt x="490" y="119"/>
                  </a:lnTo>
                  <a:lnTo>
                    <a:pt x="491" y="127"/>
                  </a:lnTo>
                  <a:lnTo>
                    <a:pt x="491" y="141"/>
                  </a:lnTo>
                  <a:lnTo>
                    <a:pt x="501" y="141"/>
                  </a:lnTo>
                  <a:lnTo>
                    <a:pt x="497" y="159"/>
                  </a:lnTo>
                  <a:lnTo>
                    <a:pt x="503" y="158"/>
                  </a:lnTo>
                  <a:lnTo>
                    <a:pt x="508" y="157"/>
                  </a:lnTo>
                  <a:lnTo>
                    <a:pt x="513" y="157"/>
                  </a:lnTo>
                  <a:lnTo>
                    <a:pt x="523" y="157"/>
                  </a:lnTo>
                  <a:lnTo>
                    <a:pt x="526" y="132"/>
                  </a:lnTo>
                  <a:lnTo>
                    <a:pt x="511" y="131"/>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621" name="Oval 138"/>
            <p:cNvSpPr>
              <a:spLocks noChangeArrowheads="1"/>
            </p:cNvSpPr>
            <p:nvPr/>
          </p:nvSpPr>
          <p:spPr bwMode="auto">
            <a:xfrm rot="420000">
              <a:off x="2549" y="2243"/>
              <a:ext cx="129" cy="158"/>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22" name="Oval 139"/>
            <p:cNvSpPr>
              <a:spLocks noChangeArrowheads="1"/>
            </p:cNvSpPr>
            <p:nvPr/>
          </p:nvSpPr>
          <p:spPr bwMode="auto">
            <a:xfrm rot="420000">
              <a:off x="2567" y="2263"/>
              <a:ext cx="95"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23" name="Oval 140"/>
            <p:cNvSpPr>
              <a:spLocks noChangeArrowheads="1"/>
            </p:cNvSpPr>
            <p:nvPr/>
          </p:nvSpPr>
          <p:spPr bwMode="auto">
            <a:xfrm rot="420000">
              <a:off x="2579" y="2278"/>
              <a:ext cx="71" cy="8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24" name="Line 141"/>
            <p:cNvSpPr>
              <a:spLocks noChangeShapeType="1"/>
            </p:cNvSpPr>
            <p:nvPr/>
          </p:nvSpPr>
          <p:spPr bwMode="auto">
            <a:xfrm flipH="1">
              <a:off x="2612" y="2289"/>
              <a:ext cx="25" cy="3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25" name="Line 142"/>
            <p:cNvSpPr>
              <a:spLocks noChangeShapeType="1"/>
            </p:cNvSpPr>
            <p:nvPr/>
          </p:nvSpPr>
          <p:spPr bwMode="auto">
            <a:xfrm flipH="1">
              <a:off x="2613" y="2278"/>
              <a:ext cx="3"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26" name="Line 143"/>
            <p:cNvSpPr>
              <a:spLocks noChangeShapeType="1"/>
            </p:cNvSpPr>
            <p:nvPr/>
          </p:nvSpPr>
          <p:spPr bwMode="auto">
            <a:xfrm flipH="1" flipV="1">
              <a:off x="2597" y="2284"/>
              <a:ext cx="15"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27" name="Line 144"/>
            <p:cNvSpPr>
              <a:spLocks noChangeShapeType="1"/>
            </p:cNvSpPr>
            <p:nvPr/>
          </p:nvSpPr>
          <p:spPr bwMode="auto">
            <a:xfrm flipH="1" flipV="1">
              <a:off x="2580" y="2299"/>
              <a:ext cx="29"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28" name="Line 145"/>
            <p:cNvSpPr>
              <a:spLocks noChangeShapeType="1"/>
            </p:cNvSpPr>
            <p:nvPr/>
          </p:nvSpPr>
          <p:spPr bwMode="auto">
            <a:xfrm flipV="1">
              <a:off x="2610" y="2305"/>
              <a:ext cx="36" cy="2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29" name="Line 146"/>
            <p:cNvSpPr>
              <a:spLocks noChangeShapeType="1"/>
            </p:cNvSpPr>
            <p:nvPr/>
          </p:nvSpPr>
          <p:spPr bwMode="auto">
            <a:xfrm flipH="1" flipV="1">
              <a:off x="2611" y="2325"/>
              <a:ext cx="16"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30" name="Line 147"/>
            <p:cNvSpPr>
              <a:spLocks noChangeShapeType="1"/>
            </p:cNvSpPr>
            <p:nvPr/>
          </p:nvSpPr>
          <p:spPr bwMode="auto">
            <a:xfrm flipV="1">
              <a:off x="2604" y="2326"/>
              <a:ext cx="5"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31" name="Line 148"/>
            <p:cNvSpPr>
              <a:spLocks noChangeShapeType="1"/>
            </p:cNvSpPr>
            <p:nvPr/>
          </p:nvSpPr>
          <p:spPr bwMode="auto">
            <a:xfrm flipH="1">
              <a:off x="2587" y="2326"/>
              <a:ext cx="24"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32" name="Line 149"/>
            <p:cNvSpPr>
              <a:spLocks noChangeShapeType="1"/>
            </p:cNvSpPr>
            <p:nvPr/>
          </p:nvSpPr>
          <p:spPr bwMode="auto">
            <a:xfrm flipH="1">
              <a:off x="2575" y="2321"/>
              <a:ext cx="37"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33" name="Line 150"/>
            <p:cNvSpPr>
              <a:spLocks noChangeShapeType="1"/>
            </p:cNvSpPr>
            <p:nvPr/>
          </p:nvSpPr>
          <p:spPr bwMode="auto">
            <a:xfrm>
              <a:off x="2616" y="2322"/>
              <a:ext cx="25"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34" name="Line 151"/>
            <p:cNvSpPr>
              <a:spLocks noChangeShapeType="1"/>
            </p:cNvSpPr>
            <p:nvPr/>
          </p:nvSpPr>
          <p:spPr bwMode="auto">
            <a:xfrm flipH="1" flipV="1">
              <a:off x="2573" y="2319"/>
              <a:ext cx="74" cy="10"/>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35" name="Oval 152"/>
            <p:cNvSpPr>
              <a:spLocks noChangeArrowheads="1"/>
            </p:cNvSpPr>
            <p:nvPr/>
          </p:nvSpPr>
          <p:spPr bwMode="auto">
            <a:xfrm rot="420000">
              <a:off x="2599" y="2303"/>
              <a:ext cx="30" cy="39"/>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36" name="Oval 153"/>
            <p:cNvSpPr>
              <a:spLocks noChangeArrowheads="1"/>
            </p:cNvSpPr>
            <p:nvPr/>
          </p:nvSpPr>
          <p:spPr bwMode="auto">
            <a:xfrm rot="420000">
              <a:off x="2606" y="2311"/>
              <a:ext cx="17" cy="23"/>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37" name="Oval 154"/>
            <p:cNvSpPr>
              <a:spLocks noChangeArrowheads="1"/>
            </p:cNvSpPr>
            <p:nvPr/>
          </p:nvSpPr>
          <p:spPr bwMode="auto">
            <a:xfrm rot="420000">
              <a:off x="2054" y="2189"/>
              <a:ext cx="130" cy="160"/>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38" name="Oval 155"/>
            <p:cNvSpPr>
              <a:spLocks noChangeArrowheads="1"/>
            </p:cNvSpPr>
            <p:nvPr/>
          </p:nvSpPr>
          <p:spPr bwMode="auto">
            <a:xfrm rot="420000">
              <a:off x="2072" y="2209"/>
              <a:ext cx="94"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39" name="Oval 156"/>
            <p:cNvSpPr>
              <a:spLocks noChangeArrowheads="1"/>
            </p:cNvSpPr>
            <p:nvPr/>
          </p:nvSpPr>
          <p:spPr bwMode="auto">
            <a:xfrm rot="420000">
              <a:off x="2084" y="2224"/>
              <a:ext cx="71" cy="89"/>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40" name="Line 157"/>
            <p:cNvSpPr>
              <a:spLocks noChangeShapeType="1"/>
            </p:cNvSpPr>
            <p:nvPr/>
          </p:nvSpPr>
          <p:spPr bwMode="auto">
            <a:xfrm flipH="1">
              <a:off x="2117" y="2237"/>
              <a:ext cx="25" cy="3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1" name="Line 158"/>
            <p:cNvSpPr>
              <a:spLocks noChangeShapeType="1"/>
            </p:cNvSpPr>
            <p:nvPr/>
          </p:nvSpPr>
          <p:spPr bwMode="auto">
            <a:xfrm flipH="1">
              <a:off x="2119" y="2226"/>
              <a:ext cx="7" cy="4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2" name="Line 159"/>
            <p:cNvSpPr>
              <a:spLocks noChangeShapeType="1"/>
            </p:cNvSpPr>
            <p:nvPr/>
          </p:nvSpPr>
          <p:spPr bwMode="auto">
            <a:xfrm flipH="1" flipV="1">
              <a:off x="2104" y="2230"/>
              <a:ext cx="13" cy="3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3" name="Line 160"/>
            <p:cNvSpPr>
              <a:spLocks noChangeShapeType="1"/>
            </p:cNvSpPr>
            <p:nvPr/>
          </p:nvSpPr>
          <p:spPr bwMode="auto">
            <a:xfrm flipH="1" flipV="1">
              <a:off x="2090" y="2243"/>
              <a:ext cx="25" cy="2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4" name="Line 161"/>
            <p:cNvSpPr>
              <a:spLocks noChangeShapeType="1"/>
            </p:cNvSpPr>
            <p:nvPr/>
          </p:nvSpPr>
          <p:spPr bwMode="auto">
            <a:xfrm flipV="1">
              <a:off x="2119" y="2251"/>
              <a:ext cx="34" cy="2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5" name="Line 162"/>
            <p:cNvSpPr>
              <a:spLocks noChangeShapeType="1"/>
            </p:cNvSpPr>
            <p:nvPr/>
          </p:nvSpPr>
          <p:spPr bwMode="auto">
            <a:xfrm flipH="1" flipV="1">
              <a:off x="2119" y="2271"/>
              <a:ext cx="14"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6" name="Line 163"/>
            <p:cNvSpPr>
              <a:spLocks noChangeShapeType="1"/>
            </p:cNvSpPr>
            <p:nvPr/>
          </p:nvSpPr>
          <p:spPr bwMode="auto">
            <a:xfrm flipV="1">
              <a:off x="2113" y="2273"/>
              <a:ext cx="5" cy="4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7" name="Line 164"/>
            <p:cNvSpPr>
              <a:spLocks noChangeShapeType="1"/>
            </p:cNvSpPr>
            <p:nvPr/>
          </p:nvSpPr>
          <p:spPr bwMode="auto">
            <a:xfrm flipH="1">
              <a:off x="2094" y="2272"/>
              <a:ext cx="25"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8" name="Line 165"/>
            <p:cNvSpPr>
              <a:spLocks noChangeShapeType="1"/>
            </p:cNvSpPr>
            <p:nvPr/>
          </p:nvSpPr>
          <p:spPr bwMode="auto">
            <a:xfrm flipH="1">
              <a:off x="2084" y="2268"/>
              <a:ext cx="33"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49" name="Line 166"/>
            <p:cNvSpPr>
              <a:spLocks noChangeShapeType="1"/>
            </p:cNvSpPr>
            <p:nvPr/>
          </p:nvSpPr>
          <p:spPr bwMode="auto">
            <a:xfrm>
              <a:off x="2121" y="2269"/>
              <a:ext cx="25"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50" name="Line 167"/>
            <p:cNvSpPr>
              <a:spLocks noChangeShapeType="1"/>
            </p:cNvSpPr>
            <p:nvPr/>
          </p:nvSpPr>
          <p:spPr bwMode="auto">
            <a:xfrm flipH="1" flipV="1">
              <a:off x="2078" y="2267"/>
              <a:ext cx="75" cy="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651" name="Oval 168"/>
            <p:cNvSpPr>
              <a:spLocks noChangeArrowheads="1"/>
            </p:cNvSpPr>
            <p:nvPr/>
          </p:nvSpPr>
          <p:spPr bwMode="auto">
            <a:xfrm rot="420000">
              <a:off x="2103" y="2249"/>
              <a:ext cx="31" cy="40"/>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652" name="Oval 169"/>
            <p:cNvSpPr>
              <a:spLocks noChangeArrowheads="1"/>
            </p:cNvSpPr>
            <p:nvPr/>
          </p:nvSpPr>
          <p:spPr bwMode="auto">
            <a:xfrm rot="420000">
              <a:off x="2111" y="2258"/>
              <a:ext cx="17" cy="23"/>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6163" name="Freeform 171"/>
          <p:cNvSpPr>
            <a:spLocks/>
          </p:cNvSpPr>
          <p:nvPr/>
        </p:nvSpPr>
        <p:spPr bwMode="auto">
          <a:xfrm>
            <a:off x="4419601" y="3871913"/>
            <a:ext cx="1077913" cy="101600"/>
          </a:xfrm>
          <a:custGeom>
            <a:avLst/>
            <a:gdLst>
              <a:gd name="T0" fmla="*/ 0 w 736"/>
              <a:gd name="T1" fmla="*/ 2147483646 h 64"/>
              <a:gd name="T2" fmla="*/ 2147483646 w 736"/>
              <a:gd name="T3" fmla="*/ 0 h 64"/>
              <a:gd name="T4" fmla="*/ 2147483646 w 736"/>
              <a:gd name="T5" fmla="*/ 2147483646 h 64"/>
              <a:gd name="T6" fmla="*/ 2147483646 w 736"/>
              <a:gd name="T7" fmla="*/ 2147483646 h 64"/>
              <a:gd name="T8" fmla="*/ 2147483646 w 736"/>
              <a:gd name="T9" fmla="*/ 2147483646 h 64"/>
              <a:gd name="T10" fmla="*/ 2147483646 w 736"/>
              <a:gd name="T11" fmla="*/ 2147483646 h 64"/>
              <a:gd name="T12" fmla="*/ 2147483646 w 736"/>
              <a:gd name="T13" fmla="*/ 2147483646 h 64"/>
              <a:gd name="T14" fmla="*/ 2147483646 w 736"/>
              <a:gd name="T15" fmla="*/ 2147483646 h 64"/>
              <a:gd name="T16" fmla="*/ 2147483646 w 736"/>
              <a:gd name="T17" fmla="*/ 2147483646 h 64"/>
              <a:gd name="T18" fmla="*/ 2147483646 w 736"/>
              <a:gd name="T19" fmla="*/ 2147483646 h 64"/>
              <a:gd name="T20" fmla="*/ 2147483646 w 736"/>
              <a:gd name="T21" fmla="*/ 2147483646 h 64"/>
              <a:gd name="T22" fmla="*/ 2147483646 w 736"/>
              <a:gd name="T23" fmla="*/ 2147483646 h 64"/>
              <a:gd name="T24" fmla="*/ 2147483646 w 736"/>
              <a:gd name="T25" fmla="*/ 2147483646 h 64"/>
              <a:gd name="T26" fmla="*/ 2147483646 w 736"/>
              <a:gd name="T27" fmla="*/ 2147483646 h 64"/>
              <a:gd name="T28" fmla="*/ 2147483646 w 736"/>
              <a:gd name="T29" fmla="*/ 2147483646 h 64"/>
              <a:gd name="T30" fmla="*/ 2147483646 w 736"/>
              <a:gd name="T31" fmla="*/ 2147483646 h 64"/>
              <a:gd name="T32" fmla="*/ 2147483646 w 736"/>
              <a:gd name="T33" fmla="*/ 2147483646 h 64"/>
              <a:gd name="T34" fmla="*/ 2147483646 w 736"/>
              <a:gd name="T35" fmla="*/ 2147483646 h 64"/>
              <a:gd name="T36" fmla="*/ 2147483646 w 736"/>
              <a:gd name="T37" fmla="*/ 2147483646 h 64"/>
              <a:gd name="T38" fmla="*/ 2147483646 w 736"/>
              <a:gd name="T39" fmla="*/ 2147483646 h 64"/>
              <a:gd name="T40" fmla="*/ 2147483646 w 736"/>
              <a:gd name="T41" fmla="*/ 2147483646 h 64"/>
              <a:gd name="T42" fmla="*/ 2147483646 w 736"/>
              <a:gd name="T43" fmla="*/ 2147483646 h 64"/>
              <a:gd name="T44" fmla="*/ 2147483646 w 736"/>
              <a:gd name="T45" fmla="*/ 2147483646 h 64"/>
              <a:gd name="T46" fmla="*/ 2147483646 w 736"/>
              <a:gd name="T47" fmla="*/ 2147483646 h 64"/>
              <a:gd name="T48" fmla="*/ 2147483646 w 736"/>
              <a:gd name="T49" fmla="*/ 2147483646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6"/>
              <a:gd name="T76" fmla="*/ 0 h 64"/>
              <a:gd name="T77" fmla="*/ 736 w 736"/>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6" h="64">
                <a:moveTo>
                  <a:pt x="0" y="9"/>
                </a:moveTo>
                <a:lnTo>
                  <a:pt x="33" y="0"/>
                </a:lnTo>
                <a:lnTo>
                  <a:pt x="62" y="9"/>
                </a:lnTo>
                <a:lnTo>
                  <a:pt x="91" y="9"/>
                </a:lnTo>
                <a:lnTo>
                  <a:pt x="120" y="18"/>
                </a:lnTo>
                <a:lnTo>
                  <a:pt x="150" y="27"/>
                </a:lnTo>
                <a:lnTo>
                  <a:pt x="179" y="27"/>
                </a:lnTo>
                <a:lnTo>
                  <a:pt x="208" y="36"/>
                </a:lnTo>
                <a:lnTo>
                  <a:pt x="237" y="36"/>
                </a:lnTo>
                <a:lnTo>
                  <a:pt x="267" y="45"/>
                </a:lnTo>
                <a:lnTo>
                  <a:pt x="296" y="45"/>
                </a:lnTo>
                <a:lnTo>
                  <a:pt x="325" y="36"/>
                </a:lnTo>
                <a:lnTo>
                  <a:pt x="364" y="36"/>
                </a:lnTo>
                <a:lnTo>
                  <a:pt x="393" y="36"/>
                </a:lnTo>
                <a:lnTo>
                  <a:pt x="423" y="36"/>
                </a:lnTo>
                <a:lnTo>
                  <a:pt x="462" y="36"/>
                </a:lnTo>
                <a:lnTo>
                  <a:pt x="501" y="36"/>
                </a:lnTo>
                <a:lnTo>
                  <a:pt x="530" y="36"/>
                </a:lnTo>
                <a:lnTo>
                  <a:pt x="559" y="36"/>
                </a:lnTo>
                <a:lnTo>
                  <a:pt x="589" y="45"/>
                </a:lnTo>
                <a:lnTo>
                  <a:pt x="618" y="54"/>
                </a:lnTo>
                <a:lnTo>
                  <a:pt x="647" y="54"/>
                </a:lnTo>
                <a:lnTo>
                  <a:pt x="676" y="63"/>
                </a:lnTo>
                <a:lnTo>
                  <a:pt x="706" y="63"/>
                </a:lnTo>
                <a:lnTo>
                  <a:pt x="735" y="63"/>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grpSp>
        <p:nvGrpSpPr>
          <p:cNvPr id="6164" name="Group 248"/>
          <p:cNvGrpSpPr>
            <a:grpSpLocks/>
          </p:cNvGrpSpPr>
          <p:nvPr/>
        </p:nvGrpSpPr>
        <p:grpSpPr bwMode="auto">
          <a:xfrm>
            <a:off x="5715000" y="3124200"/>
            <a:ext cx="1144588" cy="647700"/>
            <a:chOff x="2859" y="1968"/>
            <a:chExt cx="781" cy="408"/>
          </a:xfrm>
        </p:grpSpPr>
        <p:sp>
          <p:nvSpPr>
            <p:cNvPr id="6501" name="Freeform 172"/>
            <p:cNvSpPr>
              <a:spLocks/>
            </p:cNvSpPr>
            <p:nvPr/>
          </p:nvSpPr>
          <p:spPr bwMode="auto">
            <a:xfrm>
              <a:off x="3053" y="1968"/>
              <a:ext cx="285" cy="155"/>
            </a:xfrm>
            <a:custGeom>
              <a:avLst/>
              <a:gdLst>
                <a:gd name="T0" fmla="*/ 284 w 285"/>
                <a:gd name="T1" fmla="*/ 23 h 155"/>
                <a:gd name="T2" fmla="*/ 283 w 285"/>
                <a:gd name="T3" fmla="*/ 21 h 155"/>
                <a:gd name="T4" fmla="*/ 282 w 285"/>
                <a:gd name="T5" fmla="*/ 19 h 155"/>
                <a:gd name="T6" fmla="*/ 280 w 285"/>
                <a:gd name="T7" fmla="*/ 17 h 155"/>
                <a:gd name="T8" fmla="*/ 276 w 285"/>
                <a:gd name="T9" fmla="*/ 15 h 155"/>
                <a:gd name="T10" fmla="*/ 273 w 285"/>
                <a:gd name="T11" fmla="*/ 14 h 155"/>
                <a:gd name="T12" fmla="*/ 270 w 285"/>
                <a:gd name="T13" fmla="*/ 13 h 155"/>
                <a:gd name="T14" fmla="*/ 120 w 285"/>
                <a:gd name="T15" fmla="*/ 1 h 155"/>
                <a:gd name="T16" fmla="*/ 74 w 285"/>
                <a:gd name="T17" fmla="*/ 0 h 155"/>
                <a:gd name="T18" fmla="*/ 16 w 285"/>
                <a:gd name="T19" fmla="*/ 20 h 155"/>
                <a:gd name="T20" fmla="*/ 0 w 285"/>
                <a:gd name="T21" fmla="*/ 145 h 155"/>
                <a:gd name="T22" fmla="*/ 36 w 285"/>
                <a:gd name="T23" fmla="*/ 154 h 155"/>
                <a:gd name="T24" fmla="*/ 105 w 285"/>
                <a:gd name="T25" fmla="*/ 152 h 155"/>
                <a:gd name="T26" fmla="*/ 125 w 285"/>
                <a:gd name="T27" fmla="*/ 138 h 155"/>
                <a:gd name="T28" fmla="*/ 130 w 285"/>
                <a:gd name="T29" fmla="*/ 34 h 155"/>
                <a:gd name="T30" fmla="*/ 272 w 285"/>
                <a:gd name="T31" fmla="*/ 34 h 155"/>
                <a:gd name="T32" fmla="*/ 274 w 285"/>
                <a:gd name="T33" fmla="*/ 34 h 155"/>
                <a:gd name="T34" fmla="*/ 277 w 285"/>
                <a:gd name="T35" fmla="*/ 33 h 155"/>
                <a:gd name="T36" fmla="*/ 281 w 285"/>
                <a:gd name="T37" fmla="*/ 31 h 155"/>
                <a:gd name="T38" fmla="*/ 283 w 285"/>
                <a:gd name="T39" fmla="*/ 30 h 155"/>
                <a:gd name="T40" fmla="*/ 283 w 285"/>
                <a:gd name="T41" fmla="*/ 28 h 155"/>
                <a:gd name="T42" fmla="*/ 284 w 285"/>
                <a:gd name="T43" fmla="*/ 27 h 155"/>
                <a:gd name="T44" fmla="*/ 284 w 285"/>
                <a:gd name="T45" fmla="*/ 25 h 155"/>
                <a:gd name="T46" fmla="*/ 284 w 285"/>
                <a:gd name="T47" fmla="*/ 23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5"/>
                <a:gd name="T73" fmla="*/ 0 h 155"/>
                <a:gd name="T74" fmla="*/ 285 w 285"/>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5" h="155">
                  <a:moveTo>
                    <a:pt x="284" y="23"/>
                  </a:moveTo>
                  <a:lnTo>
                    <a:pt x="283" y="21"/>
                  </a:lnTo>
                  <a:lnTo>
                    <a:pt x="282" y="19"/>
                  </a:lnTo>
                  <a:lnTo>
                    <a:pt x="280" y="17"/>
                  </a:lnTo>
                  <a:lnTo>
                    <a:pt x="276" y="15"/>
                  </a:lnTo>
                  <a:lnTo>
                    <a:pt x="273" y="14"/>
                  </a:lnTo>
                  <a:lnTo>
                    <a:pt x="270" y="13"/>
                  </a:lnTo>
                  <a:lnTo>
                    <a:pt x="120" y="1"/>
                  </a:lnTo>
                  <a:lnTo>
                    <a:pt x="74" y="0"/>
                  </a:lnTo>
                  <a:lnTo>
                    <a:pt x="16" y="20"/>
                  </a:lnTo>
                  <a:lnTo>
                    <a:pt x="0" y="145"/>
                  </a:lnTo>
                  <a:lnTo>
                    <a:pt x="36" y="154"/>
                  </a:lnTo>
                  <a:lnTo>
                    <a:pt x="105" y="152"/>
                  </a:lnTo>
                  <a:lnTo>
                    <a:pt x="125" y="138"/>
                  </a:lnTo>
                  <a:lnTo>
                    <a:pt x="130" y="34"/>
                  </a:lnTo>
                  <a:lnTo>
                    <a:pt x="272" y="34"/>
                  </a:lnTo>
                  <a:lnTo>
                    <a:pt x="274" y="34"/>
                  </a:lnTo>
                  <a:lnTo>
                    <a:pt x="277" y="33"/>
                  </a:lnTo>
                  <a:lnTo>
                    <a:pt x="281" y="31"/>
                  </a:lnTo>
                  <a:lnTo>
                    <a:pt x="283" y="30"/>
                  </a:lnTo>
                  <a:lnTo>
                    <a:pt x="283" y="28"/>
                  </a:lnTo>
                  <a:lnTo>
                    <a:pt x="284" y="27"/>
                  </a:lnTo>
                  <a:lnTo>
                    <a:pt x="284" y="25"/>
                  </a:lnTo>
                  <a:lnTo>
                    <a:pt x="284" y="23"/>
                  </a:lnTo>
                </a:path>
              </a:pathLst>
            </a:custGeom>
            <a:solidFill>
              <a:schemeClr val="tx2"/>
            </a:solidFill>
            <a:ln w="12700" cap="rnd" cmpd="sng">
              <a:solidFill>
                <a:srgbClr val="000000"/>
              </a:solidFill>
              <a:prstDash val="solid"/>
              <a:round/>
              <a:headEnd type="none" w="sm" len="sm"/>
              <a:tailEnd type="none" w="sm" len="sm"/>
            </a:ln>
          </p:spPr>
          <p:txBody>
            <a:bodyPr/>
            <a:lstStyle/>
            <a:p>
              <a:endParaRPr lang="nb-NO"/>
            </a:p>
          </p:txBody>
        </p:sp>
        <p:sp>
          <p:nvSpPr>
            <p:cNvPr id="6502" name="Freeform 173"/>
            <p:cNvSpPr>
              <a:spLocks/>
            </p:cNvSpPr>
            <p:nvPr/>
          </p:nvSpPr>
          <p:spPr bwMode="auto">
            <a:xfrm>
              <a:off x="3326" y="2004"/>
              <a:ext cx="18" cy="109"/>
            </a:xfrm>
            <a:custGeom>
              <a:avLst/>
              <a:gdLst>
                <a:gd name="T0" fmla="*/ 0 w 18"/>
                <a:gd name="T1" fmla="*/ 0 h 109"/>
                <a:gd name="T2" fmla="*/ 4 w 18"/>
                <a:gd name="T3" fmla="*/ 108 h 109"/>
                <a:gd name="T4" fmla="*/ 17 w 18"/>
                <a:gd name="T5" fmla="*/ 107 h 109"/>
                <a:gd name="T6" fmla="*/ 0 w 18"/>
                <a:gd name="T7" fmla="*/ 0 h 109"/>
                <a:gd name="T8" fmla="*/ 0 60000 65536"/>
                <a:gd name="T9" fmla="*/ 0 60000 65536"/>
                <a:gd name="T10" fmla="*/ 0 60000 65536"/>
                <a:gd name="T11" fmla="*/ 0 60000 65536"/>
                <a:gd name="T12" fmla="*/ 0 w 18"/>
                <a:gd name="T13" fmla="*/ 0 h 109"/>
                <a:gd name="T14" fmla="*/ 18 w 18"/>
                <a:gd name="T15" fmla="*/ 109 h 109"/>
              </a:gdLst>
              <a:ahLst/>
              <a:cxnLst>
                <a:cxn ang="T8">
                  <a:pos x="T0" y="T1"/>
                </a:cxn>
                <a:cxn ang="T9">
                  <a:pos x="T2" y="T3"/>
                </a:cxn>
                <a:cxn ang="T10">
                  <a:pos x="T4" y="T5"/>
                </a:cxn>
                <a:cxn ang="T11">
                  <a:pos x="T6" y="T7"/>
                </a:cxn>
              </a:cxnLst>
              <a:rect l="T12" t="T13" r="T14" b="T15"/>
              <a:pathLst>
                <a:path w="18" h="109">
                  <a:moveTo>
                    <a:pt x="0" y="0"/>
                  </a:moveTo>
                  <a:lnTo>
                    <a:pt x="4" y="108"/>
                  </a:lnTo>
                  <a:lnTo>
                    <a:pt x="17" y="107"/>
                  </a:lnTo>
                  <a:lnTo>
                    <a:pt x="0"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503" name="Freeform 174"/>
            <p:cNvSpPr>
              <a:spLocks/>
            </p:cNvSpPr>
            <p:nvPr/>
          </p:nvSpPr>
          <p:spPr bwMode="auto">
            <a:xfrm>
              <a:off x="3273" y="2072"/>
              <a:ext cx="40" cy="53"/>
            </a:xfrm>
            <a:custGeom>
              <a:avLst/>
              <a:gdLst>
                <a:gd name="T0" fmla="*/ 35 w 40"/>
                <a:gd name="T1" fmla="*/ 0 h 53"/>
                <a:gd name="T2" fmla="*/ 39 w 40"/>
                <a:gd name="T3" fmla="*/ 5 h 53"/>
                <a:gd name="T4" fmla="*/ 4 w 40"/>
                <a:gd name="T5" fmla="*/ 52 h 53"/>
                <a:gd name="T6" fmla="*/ 0 w 40"/>
                <a:gd name="T7" fmla="*/ 47 h 53"/>
                <a:gd name="T8" fmla="*/ 35 w 40"/>
                <a:gd name="T9" fmla="*/ 0 h 53"/>
                <a:gd name="T10" fmla="*/ 0 60000 65536"/>
                <a:gd name="T11" fmla="*/ 0 60000 65536"/>
                <a:gd name="T12" fmla="*/ 0 60000 65536"/>
                <a:gd name="T13" fmla="*/ 0 60000 65536"/>
                <a:gd name="T14" fmla="*/ 0 60000 65536"/>
                <a:gd name="T15" fmla="*/ 0 w 40"/>
                <a:gd name="T16" fmla="*/ 0 h 53"/>
                <a:gd name="T17" fmla="*/ 40 w 40"/>
                <a:gd name="T18" fmla="*/ 53 h 53"/>
              </a:gdLst>
              <a:ahLst/>
              <a:cxnLst>
                <a:cxn ang="T10">
                  <a:pos x="T0" y="T1"/>
                </a:cxn>
                <a:cxn ang="T11">
                  <a:pos x="T2" y="T3"/>
                </a:cxn>
                <a:cxn ang="T12">
                  <a:pos x="T4" y="T5"/>
                </a:cxn>
                <a:cxn ang="T13">
                  <a:pos x="T6" y="T7"/>
                </a:cxn>
                <a:cxn ang="T14">
                  <a:pos x="T8" y="T9"/>
                </a:cxn>
              </a:cxnLst>
              <a:rect l="T15" t="T16" r="T17" b="T18"/>
              <a:pathLst>
                <a:path w="40" h="53">
                  <a:moveTo>
                    <a:pt x="35" y="0"/>
                  </a:moveTo>
                  <a:lnTo>
                    <a:pt x="39" y="5"/>
                  </a:lnTo>
                  <a:lnTo>
                    <a:pt x="4" y="52"/>
                  </a:lnTo>
                  <a:lnTo>
                    <a:pt x="0" y="47"/>
                  </a:lnTo>
                  <a:lnTo>
                    <a:pt x="35"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504" name="Freeform 175"/>
            <p:cNvSpPr>
              <a:spLocks/>
            </p:cNvSpPr>
            <p:nvPr/>
          </p:nvSpPr>
          <p:spPr bwMode="auto">
            <a:xfrm>
              <a:off x="3325" y="2000"/>
              <a:ext cx="26" cy="116"/>
            </a:xfrm>
            <a:custGeom>
              <a:avLst/>
              <a:gdLst>
                <a:gd name="T0" fmla="*/ 6 w 26"/>
                <a:gd name="T1" fmla="*/ 0 h 116"/>
                <a:gd name="T2" fmla="*/ 0 w 26"/>
                <a:gd name="T3" fmla="*/ 2 h 116"/>
                <a:gd name="T4" fmla="*/ 17 w 26"/>
                <a:gd name="T5" fmla="*/ 115 h 116"/>
                <a:gd name="T6" fmla="*/ 25 w 26"/>
                <a:gd name="T7" fmla="*/ 106 h 116"/>
                <a:gd name="T8" fmla="*/ 6 w 26"/>
                <a:gd name="T9" fmla="*/ 0 h 116"/>
                <a:gd name="T10" fmla="*/ 0 60000 65536"/>
                <a:gd name="T11" fmla="*/ 0 60000 65536"/>
                <a:gd name="T12" fmla="*/ 0 60000 65536"/>
                <a:gd name="T13" fmla="*/ 0 60000 65536"/>
                <a:gd name="T14" fmla="*/ 0 60000 65536"/>
                <a:gd name="T15" fmla="*/ 0 w 26"/>
                <a:gd name="T16" fmla="*/ 0 h 116"/>
                <a:gd name="T17" fmla="*/ 26 w 26"/>
                <a:gd name="T18" fmla="*/ 116 h 116"/>
              </a:gdLst>
              <a:ahLst/>
              <a:cxnLst>
                <a:cxn ang="T10">
                  <a:pos x="T0" y="T1"/>
                </a:cxn>
                <a:cxn ang="T11">
                  <a:pos x="T2" y="T3"/>
                </a:cxn>
                <a:cxn ang="T12">
                  <a:pos x="T4" y="T5"/>
                </a:cxn>
                <a:cxn ang="T13">
                  <a:pos x="T6" y="T7"/>
                </a:cxn>
                <a:cxn ang="T14">
                  <a:pos x="T8" y="T9"/>
                </a:cxn>
              </a:cxnLst>
              <a:rect l="T15" t="T16" r="T17" b="T18"/>
              <a:pathLst>
                <a:path w="26" h="116">
                  <a:moveTo>
                    <a:pt x="6" y="0"/>
                  </a:moveTo>
                  <a:lnTo>
                    <a:pt x="0" y="2"/>
                  </a:lnTo>
                  <a:lnTo>
                    <a:pt x="17" y="115"/>
                  </a:lnTo>
                  <a:lnTo>
                    <a:pt x="25" y="106"/>
                  </a:lnTo>
                  <a:lnTo>
                    <a:pt x="6"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505" name="Rectangle 176"/>
            <p:cNvSpPr>
              <a:spLocks noChangeArrowheads="1"/>
            </p:cNvSpPr>
            <p:nvPr/>
          </p:nvSpPr>
          <p:spPr bwMode="auto">
            <a:xfrm>
              <a:off x="3536" y="2102"/>
              <a:ext cx="26" cy="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06" name="Rectangle 177"/>
            <p:cNvSpPr>
              <a:spLocks noChangeArrowheads="1"/>
            </p:cNvSpPr>
            <p:nvPr/>
          </p:nvSpPr>
          <p:spPr bwMode="auto">
            <a:xfrm>
              <a:off x="3534" y="2098"/>
              <a:ext cx="30" cy="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07" name="Freeform 178"/>
            <p:cNvSpPr>
              <a:spLocks/>
            </p:cNvSpPr>
            <p:nvPr/>
          </p:nvSpPr>
          <p:spPr bwMode="auto">
            <a:xfrm>
              <a:off x="2860" y="2107"/>
              <a:ext cx="713" cy="201"/>
            </a:xfrm>
            <a:custGeom>
              <a:avLst/>
              <a:gdLst>
                <a:gd name="T0" fmla="*/ 712 w 713"/>
                <a:gd name="T1" fmla="*/ 1 h 201"/>
                <a:gd name="T2" fmla="*/ 489 w 713"/>
                <a:gd name="T3" fmla="*/ 1 h 201"/>
                <a:gd name="T4" fmla="*/ 481 w 713"/>
                <a:gd name="T5" fmla="*/ 10 h 201"/>
                <a:gd name="T6" fmla="*/ 480 w 713"/>
                <a:gd name="T7" fmla="*/ 1 h 201"/>
                <a:gd name="T8" fmla="*/ 315 w 713"/>
                <a:gd name="T9" fmla="*/ 1 h 201"/>
                <a:gd name="T10" fmla="*/ 302 w 713"/>
                <a:gd name="T11" fmla="*/ 10 h 201"/>
                <a:gd name="T12" fmla="*/ 218 w 713"/>
                <a:gd name="T13" fmla="*/ 10 h 201"/>
                <a:gd name="T14" fmla="*/ 210 w 713"/>
                <a:gd name="T15" fmla="*/ 6 h 201"/>
                <a:gd name="T16" fmla="*/ 200 w 713"/>
                <a:gd name="T17" fmla="*/ 3 h 201"/>
                <a:gd name="T18" fmla="*/ 196 w 713"/>
                <a:gd name="T19" fmla="*/ 0 h 201"/>
                <a:gd name="T20" fmla="*/ 135 w 713"/>
                <a:gd name="T21" fmla="*/ 0 h 201"/>
                <a:gd name="T22" fmla="*/ 122 w 713"/>
                <a:gd name="T23" fmla="*/ 1 h 201"/>
                <a:gd name="T24" fmla="*/ 111 w 713"/>
                <a:gd name="T25" fmla="*/ 4 h 201"/>
                <a:gd name="T26" fmla="*/ 96 w 713"/>
                <a:gd name="T27" fmla="*/ 8 h 201"/>
                <a:gd name="T28" fmla="*/ 83 w 713"/>
                <a:gd name="T29" fmla="*/ 15 h 201"/>
                <a:gd name="T30" fmla="*/ 72 w 713"/>
                <a:gd name="T31" fmla="*/ 24 h 201"/>
                <a:gd name="T32" fmla="*/ 63 w 713"/>
                <a:gd name="T33" fmla="*/ 32 h 201"/>
                <a:gd name="T34" fmla="*/ 53 w 713"/>
                <a:gd name="T35" fmla="*/ 41 h 201"/>
                <a:gd name="T36" fmla="*/ 46 w 713"/>
                <a:gd name="T37" fmla="*/ 51 h 201"/>
                <a:gd name="T38" fmla="*/ 39 w 713"/>
                <a:gd name="T39" fmla="*/ 60 h 201"/>
                <a:gd name="T40" fmla="*/ 30 w 713"/>
                <a:gd name="T41" fmla="*/ 73 h 201"/>
                <a:gd name="T42" fmla="*/ 25 w 713"/>
                <a:gd name="T43" fmla="*/ 86 h 201"/>
                <a:gd name="T44" fmla="*/ 15 w 713"/>
                <a:gd name="T45" fmla="*/ 112 h 201"/>
                <a:gd name="T46" fmla="*/ 9 w 713"/>
                <a:gd name="T47" fmla="*/ 133 h 201"/>
                <a:gd name="T48" fmla="*/ 4 w 713"/>
                <a:gd name="T49" fmla="*/ 156 h 201"/>
                <a:gd name="T50" fmla="*/ 2 w 713"/>
                <a:gd name="T51" fmla="*/ 177 h 201"/>
                <a:gd name="T52" fmla="*/ 0 w 713"/>
                <a:gd name="T53" fmla="*/ 200 h 201"/>
                <a:gd name="T54" fmla="*/ 22 w 713"/>
                <a:gd name="T55" fmla="*/ 200 h 201"/>
                <a:gd name="T56" fmla="*/ 24 w 713"/>
                <a:gd name="T57" fmla="*/ 169 h 201"/>
                <a:gd name="T58" fmla="*/ 30 w 713"/>
                <a:gd name="T59" fmla="*/ 146 h 201"/>
                <a:gd name="T60" fmla="*/ 38 w 713"/>
                <a:gd name="T61" fmla="*/ 125 h 201"/>
                <a:gd name="T62" fmla="*/ 50 w 713"/>
                <a:gd name="T63" fmla="*/ 108 h 201"/>
                <a:gd name="T64" fmla="*/ 62 w 713"/>
                <a:gd name="T65" fmla="*/ 91 h 201"/>
                <a:gd name="T66" fmla="*/ 74 w 713"/>
                <a:gd name="T67" fmla="*/ 79 h 201"/>
                <a:gd name="T68" fmla="*/ 88 w 713"/>
                <a:gd name="T69" fmla="*/ 69 h 201"/>
                <a:gd name="T70" fmla="*/ 101 w 713"/>
                <a:gd name="T71" fmla="*/ 61 h 201"/>
                <a:gd name="T72" fmla="*/ 118 w 713"/>
                <a:gd name="T73" fmla="*/ 55 h 201"/>
                <a:gd name="T74" fmla="*/ 133 w 713"/>
                <a:gd name="T75" fmla="*/ 51 h 201"/>
                <a:gd name="T76" fmla="*/ 151 w 713"/>
                <a:gd name="T77" fmla="*/ 51 h 201"/>
                <a:gd name="T78" fmla="*/ 169 w 713"/>
                <a:gd name="T79" fmla="*/ 55 h 201"/>
                <a:gd name="T80" fmla="*/ 186 w 713"/>
                <a:gd name="T81" fmla="*/ 61 h 201"/>
                <a:gd name="T82" fmla="*/ 206 w 713"/>
                <a:gd name="T83" fmla="*/ 71 h 201"/>
                <a:gd name="T84" fmla="*/ 220 w 713"/>
                <a:gd name="T85" fmla="*/ 83 h 201"/>
                <a:gd name="T86" fmla="*/ 233 w 713"/>
                <a:gd name="T87" fmla="*/ 97 h 201"/>
                <a:gd name="T88" fmla="*/ 243 w 713"/>
                <a:gd name="T89" fmla="*/ 112 h 201"/>
                <a:gd name="T90" fmla="*/ 252 w 713"/>
                <a:gd name="T91" fmla="*/ 130 h 201"/>
                <a:gd name="T92" fmla="*/ 260 w 713"/>
                <a:gd name="T93" fmla="*/ 150 h 201"/>
                <a:gd name="T94" fmla="*/ 268 w 713"/>
                <a:gd name="T95" fmla="*/ 174 h 201"/>
                <a:gd name="T96" fmla="*/ 479 w 713"/>
                <a:gd name="T97" fmla="*/ 177 h 201"/>
                <a:gd name="T98" fmla="*/ 492 w 713"/>
                <a:gd name="T99" fmla="*/ 174 h 201"/>
                <a:gd name="T100" fmla="*/ 503 w 713"/>
                <a:gd name="T101" fmla="*/ 169 h 201"/>
                <a:gd name="T102" fmla="*/ 515 w 713"/>
                <a:gd name="T103" fmla="*/ 160 h 201"/>
                <a:gd name="T104" fmla="*/ 598 w 713"/>
                <a:gd name="T105" fmla="*/ 82 h 201"/>
                <a:gd name="T106" fmla="*/ 607 w 713"/>
                <a:gd name="T107" fmla="*/ 74 h 201"/>
                <a:gd name="T108" fmla="*/ 618 w 713"/>
                <a:gd name="T109" fmla="*/ 67 h 201"/>
                <a:gd name="T110" fmla="*/ 628 w 713"/>
                <a:gd name="T111" fmla="*/ 63 h 201"/>
                <a:gd name="T112" fmla="*/ 669 w 713"/>
                <a:gd name="T113" fmla="*/ 63 h 201"/>
                <a:gd name="T114" fmla="*/ 695 w 713"/>
                <a:gd name="T115" fmla="*/ 63 h 201"/>
                <a:gd name="T116" fmla="*/ 712 w 713"/>
                <a:gd name="T117" fmla="*/ 63 h 201"/>
                <a:gd name="T118" fmla="*/ 712 w 713"/>
                <a:gd name="T119" fmla="*/ 1 h 2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3"/>
                <a:gd name="T181" fmla="*/ 0 h 201"/>
                <a:gd name="T182" fmla="*/ 713 w 713"/>
                <a:gd name="T183" fmla="*/ 201 h 2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3" h="201">
                  <a:moveTo>
                    <a:pt x="712" y="1"/>
                  </a:moveTo>
                  <a:lnTo>
                    <a:pt x="489" y="1"/>
                  </a:lnTo>
                  <a:lnTo>
                    <a:pt x="481" y="10"/>
                  </a:lnTo>
                  <a:lnTo>
                    <a:pt x="480" y="1"/>
                  </a:lnTo>
                  <a:lnTo>
                    <a:pt x="315" y="1"/>
                  </a:lnTo>
                  <a:lnTo>
                    <a:pt x="302" y="10"/>
                  </a:lnTo>
                  <a:lnTo>
                    <a:pt x="218" y="10"/>
                  </a:lnTo>
                  <a:lnTo>
                    <a:pt x="210" y="6"/>
                  </a:lnTo>
                  <a:lnTo>
                    <a:pt x="200" y="3"/>
                  </a:lnTo>
                  <a:lnTo>
                    <a:pt x="196" y="0"/>
                  </a:lnTo>
                  <a:lnTo>
                    <a:pt x="135" y="0"/>
                  </a:lnTo>
                  <a:lnTo>
                    <a:pt x="122" y="1"/>
                  </a:lnTo>
                  <a:lnTo>
                    <a:pt x="111" y="4"/>
                  </a:lnTo>
                  <a:lnTo>
                    <a:pt x="96" y="8"/>
                  </a:lnTo>
                  <a:lnTo>
                    <a:pt x="83" y="15"/>
                  </a:lnTo>
                  <a:lnTo>
                    <a:pt x="72" y="24"/>
                  </a:lnTo>
                  <a:lnTo>
                    <a:pt x="63" y="32"/>
                  </a:lnTo>
                  <a:lnTo>
                    <a:pt x="53" y="41"/>
                  </a:lnTo>
                  <a:lnTo>
                    <a:pt x="46" y="51"/>
                  </a:lnTo>
                  <a:lnTo>
                    <a:pt x="39" y="60"/>
                  </a:lnTo>
                  <a:lnTo>
                    <a:pt x="30" y="73"/>
                  </a:lnTo>
                  <a:lnTo>
                    <a:pt x="25" y="86"/>
                  </a:lnTo>
                  <a:lnTo>
                    <a:pt x="15" y="112"/>
                  </a:lnTo>
                  <a:lnTo>
                    <a:pt x="9" y="133"/>
                  </a:lnTo>
                  <a:lnTo>
                    <a:pt x="4" y="156"/>
                  </a:lnTo>
                  <a:lnTo>
                    <a:pt x="2" y="177"/>
                  </a:lnTo>
                  <a:lnTo>
                    <a:pt x="0" y="200"/>
                  </a:lnTo>
                  <a:lnTo>
                    <a:pt x="22" y="200"/>
                  </a:lnTo>
                  <a:lnTo>
                    <a:pt x="24" y="169"/>
                  </a:lnTo>
                  <a:lnTo>
                    <a:pt x="30" y="146"/>
                  </a:lnTo>
                  <a:lnTo>
                    <a:pt x="38" y="125"/>
                  </a:lnTo>
                  <a:lnTo>
                    <a:pt x="50" y="108"/>
                  </a:lnTo>
                  <a:lnTo>
                    <a:pt x="62" y="91"/>
                  </a:lnTo>
                  <a:lnTo>
                    <a:pt x="74" y="79"/>
                  </a:lnTo>
                  <a:lnTo>
                    <a:pt x="88" y="69"/>
                  </a:lnTo>
                  <a:lnTo>
                    <a:pt x="101" y="61"/>
                  </a:lnTo>
                  <a:lnTo>
                    <a:pt x="118" y="55"/>
                  </a:lnTo>
                  <a:lnTo>
                    <a:pt x="133" y="51"/>
                  </a:lnTo>
                  <a:lnTo>
                    <a:pt x="151" y="51"/>
                  </a:lnTo>
                  <a:lnTo>
                    <a:pt x="169" y="55"/>
                  </a:lnTo>
                  <a:lnTo>
                    <a:pt x="186" y="61"/>
                  </a:lnTo>
                  <a:lnTo>
                    <a:pt x="206" y="71"/>
                  </a:lnTo>
                  <a:lnTo>
                    <a:pt x="220" y="83"/>
                  </a:lnTo>
                  <a:lnTo>
                    <a:pt x="233" y="97"/>
                  </a:lnTo>
                  <a:lnTo>
                    <a:pt x="243" y="112"/>
                  </a:lnTo>
                  <a:lnTo>
                    <a:pt x="252" y="130"/>
                  </a:lnTo>
                  <a:lnTo>
                    <a:pt x="260" y="150"/>
                  </a:lnTo>
                  <a:lnTo>
                    <a:pt x="268" y="174"/>
                  </a:lnTo>
                  <a:lnTo>
                    <a:pt x="479" y="177"/>
                  </a:lnTo>
                  <a:lnTo>
                    <a:pt x="492" y="174"/>
                  </a:lnTo>
                  <a:lnTo>
                    <a:pt x="503" y="169"/>
                  </a:lnTo>
                  <a:lnTo>
                    <a:pt x="515" y="160"/>
                  </a:lnTo>
                  <a:lnTo>
                    <a:pt x="598" y="82"/>
                  </a:lnTo>
                  <a:lnTo>
                    <a:pt x="607" y="74"/>
                  </a:lnTo>
                  <a:lnTo>
                    <a:pt x="618" y="67"/>
                  </a:lnTo>
                  <a:lnTo>
                    <a:pt x="628" y="63"/>
                  </a:lnTo>
                  <a:lnTo>
                    <a:pt x="669" y="63"/>
                  </a:lnTo>
                  <a:lnTo>
                    <a:pt x="695" y="63"/>
                  </a:lnTo>
                  <a:lnTo>
                    <a:pt x="712" y="63"/>
                  </a:lnTo>
                  <a:lnTo>
                    <a:pt x="712" y="1"/>
                  </a:lnTo>
                </a:path>
              </a:pathLst>
            </a:custGeom>
            <a:solidFill>
              <a:srgbClr val="C00000"/>
            </a:solidFill>
            <a:ln w="12700" cap="rnd" cmpd="sng">
              <a:solidFill>
                <a:srgbClr val="000000"/>
              </a:solidFill>
              <a:prstDash val="solid"/>
              <a:round/>
              <a:headEnd type="none" w="sm" len="sm"/>
              <a:tailEnd type="none" w="sm" len="sm"/>
            </a:ln>
          </p:spPr>
          <p:txBody>
            <a:bodyPr/>
            <a:lstStyle/>
            <a:p>
              <a:endParaRPr lang="nb-NO"/>
            </a:p>
          </p:txBody>
        </p:sp>
        <p:sp>
          <p:nvSpPr>
            <p:cNvPr id="6508" name="Freeform 179"/>
            <p:cNvSpPr>
              <a:spLocks/>
            </p:cNvSpPr>
            <p:nvPr/>
          </p:nvSpPr>
          <p:spPr bwMode="auto">
            <a:xfrm>
              <a:off x="2981" y="2106"/>
              <a:ext cx="592" cy="33"/>
            </a:xfrm>
            <a:custGeom>
              <a:avLst/>
              <a:gdLst>
                <a:gd name="T0" fmla="*/ 591 w 592"/>
                <a:gd name="T1" fmla="*/ 1 h 33"/>
                <a:gd name="T2" fmla="*/ 368 w 592"/>
                <a:gd name="T3" fmla="*/ 1 h 33"/>
                <a:gd name="T4" fmla="*/ 360 w 592"/>
                <a:gd name="T5" fmla="*/ 10 h 33"/>
                <a:gd name="T6" fmla="*/ 359 w 592"/>
                <a:gd name="T7" fmla="*/ 1 h 33"/>
                <a:gd name="T8" fmla="*/ 193 w 592"/>
                <a:gd name="T9" fmla="*/ 1 h 33"/>
                <a:gd name="T10" fmla="*/ 181 w 592"/>
                <a:gd name="T11" fmla="*/ 10 h 33"/>
                <a:gd name="T12" fmla="*/ 96 w 592"/>
                <a:gd name="T13" fmla="*/ 10 h 33"/>
                <a:gd name="T14" fmla="*/ 88 w 592"/>
                <a:gd name="T15" fmla="*/ 6 h 33"/>
                <a:gd name="T16" fmla="*/ 79 w 592"/>
                <a:gd name="T17" fmla="*/ 3 h 33"/>
                <a:gd name="T18" fmla="*/ 75 w 592"/>
                <a:gd name="T19" fmla="*/ 0 h 33"/>
                <a:gd name="T20" fmla="*/ 14 w 592"/>
                <a:gd name="T21" fmla="*/ 0 h 33"/>
                <a:gd name="T22" fmla="*/ 0 w 592"/>
                <a:gd name="T23" fmla="*/ 1 h 33"/>
                <a:gd name="T24" fmla="*/ 15 w 592"/>
                <a:gd name="T25" fmla="*/ 32 h 33"/>
                <a:gd name="T26" fmla="*/ 31 w 592"/>
                <a:gd name="T27" fmla="*/ 27 h 33"/>
                <a:gd name="T28" fmla="*/ 51 w 592"/>
                <a:gd name="T29" fmla="*/ 24 h 33"/>
                <a:gd name="T30" fmla="*/ 68 w 592"/>
                <a:gd name="T31" fmla="*/ 23 h 33"/>
                <a:gd name="T32" fmla="*/ 85 w 592"/>
                <a:gd name="T33" fmla="*/ 22 h 33"/>
                <a:gd name="T34" fmla="*/ 116 w 592"/>
                <a:gd name="T35" fmla="*/ 23 h 33"/>
                <a:gd name="T36" fmla="*/ 153 w 592"/>
                <a:gd name="T37" fmla="*/ 23 h 33"/>
                <a:gd name="T38" fmla="*/ 242 w 592"/>
                <a:gd name="T39" fmla="*/ 24 h 33"/>
                <a:gd name="T40" fmla="*/ 332 w 592"/>
                <a:gd name="T41" fmla="*/ 23 h 33"/>
                <a:gd name="T42" fmla="*/ 591 w 592"/>
                <a:gd name="T43" fmla="*/ 23 h 33"/>
                <a:gd name="T44" fmla="*/ 591 w 592"/>
                <a:gd name="T45" fmla="*/ 1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2"/>
                <a:gd name="T70" fmla="*/ 0 h 33"/>
                <a:gd name="T71" fmla="*/ 592 w 592"/>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2" h="33">
                  <a:moveTo>
                    <a:pt x="591" y="1"/>
                  </a:moveTo>
                  <a:lnTo>
                    <a:pt x="368" y="1"/>
                  </a:lnTo>
                  <a:lnTo>
                    <a:pt x="360" y="10"/>
                  </a:lnTo>
                  <a:lnTo>
                    <a:pt x="359" y="1"/>
                  </a:lnTo>
                  <a:lnTo>
                    <a:pt x="193" y="1"/>
                  </a:lnTo>
                  <a:lnTo>
                    <a:pt x="181" y="10"/>
                  </a:lnTo>
                  <a:lnTo>
                    <a:pt x="96" y="10"/>
                  </a:lnTo>
                  <a:lnTo>
                    <a:pt x="88" y="6"/>
                  </a:lnTo>
                  <a:lnTo>
                    <a:pt x="79" y="3"/>
                  </a:lnTo>
                  <a:lnTo>
                    <a:pt x="75" y="0"/>
                  </a:lnTo>
                  <a:lnTo>
                    <a:pt x="14" y="0"/>
                  </a:lnTo>
                  <a:lnTo>
                    <a:pt x="0" y="1"/>
                  </a:lnTo>
                  <a:lnTo>
                    <a:pt x="15" y="32"/>
                  </a:lnTo>
                  <a:lnTo>
                    <a:pt x="31" y="27"/>
                  </a:lnTo>
                  <a:lnTo>
                    <a:pt x="51" y="24"/>
                  </a:lnTo>
                  <a:lnTo>
                    <a:pt x="68" y="23"/>
                  </a:lnTo>
                  <a:lnTo>
                    <a:pt x="85" y="22"/>
                  </a:lnTo>
                  <a:lnTo>
                    <a:pt x="116" y="23"/>
                  </a:lnTo>
                  <a:lnTo>
                    <a:pt x="153" y="23"/>
                  </a:lnTo>
                  <a:lnTo>
                    <a:pt x="242" y="24"/>
                  </a:lnTo>
                  <a:lnTo>
                    <a:pt x="332" y="23"/>
                  </a:lnTo>
                  <a:lnTo>
                    <a:pt x="591" y="23"/>
                  </a:lnTo>
                  <a:lnTo>
                    <a:pt x="591" y="1"/>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509" name="Freeform 180"/>
            <p:cNvSpPr>
              <a:spLocks/>
            </p:cNvSpPr>
            <p:nvPr/>
          </p:nvSpPr>
          <p:spPr bwMode="auto">
            <a:xfrm>
              <a:off x="3063" y="2141"/>
              <a:ext cx="293" cy="124"/>
            </a:xfrm>
            <a:custGeom>
              <a:avLst/>
              <a:gdLst>
                <a:gd name="T0" fmla="*/ 51 w 293"/>
                <a:gd name="T1" fmla="*/ 0 h 124"/>
                <a:gd name="T2" fmla="*/ 4 w 293"/>
                <a:gd name="T3" fmla="*/ 0 h 124"/>
                <a:gd name="T4" fmla="*/ 1 w 293"/>
                <a:gd name="T5" fmla="*/ 3 h 124"/>
                <a:gd name="T6" fmla="*/ 0 w 293"/>
                <a:gd name="T7" fmla="*/ 8 h 124"/>
                <a:gd name="T8" fmla="*/ 5 w 293"/>
                <a:gd name="T9" fmla="*/ 16 h 124"/>
                <a:gd name="T10" fmla="*/ 17 w 293"/>
                <a:gd name="T11" fmla="*/ 20 h 124"/>
                <a:gd name="T12" fmla="*/ 25 w 293"/>
                <a:gd name="T13" fmla="*/ 25 h 124"/>
                <a:gd name="T14" fmla="*/ 37 w 293"/>
                <a:gd name="T15" fmla="*/ 37 h 124"/>
                <a:gd name="T16" fmla="*/ 46 w 293"/>
                <a:gd name="T17" fmla="*/ 49 h 124"/>
                <a:gd name="T18" fmla="*/ 53 w 293"/>
                <a:gd name="T19" fmla="*/ 59 h 124"/>
                <a:gd name="T20" fmla="*/ 58 w 293"/>
                <a:gd name="T21" fmla="*/ 69 h 124"/>
                <a:gd name="T22" fmla="*/ 72 w 293"/>
                <a:gd name="T23" fmla="*/ 97 h 124"/>
                <a:gd name="T24" fmla="*/ 80 w 293"/>
                <a:gd name="T25" fmla="*/ 113 h 124"/>
                <a:gd name="T26" fmla="*/ 84 w 293"/>
                <a:gd name="T27" fmla="*/ 118 h 124"/>
                <a:gd name="T28" fmla="*/ 90 w 293"/>
                <a:gd name="T29" fmla="*/ 119 h 124"/>
                <a:gd name="T30" fmla="*/ 97 w 293"/>
                <a:gd name="T31" fmla="*/ 119 h 124"/>
                <a:gd name="T32" fmla="*/ 106 w 293"/>
                <a:gd name="T33" fmla="*/ 117 h 124"/>
                <a:gd name="T34" fmla="*/ 111 w 293"/>
                <a:gd name="T35" fmla="*/ 113 h 124"/>
                <a:gd name="T36" fmla="*/ 125 w 293"/>
                <a:gd name="T37" fmla="*/ 104 h 124"/>
                <a:gd name="T38" fmla="*/ 147 w 293"/>
                <a:gd name="T39" fmla="*/ 88 h 124"/>
                <a:gd name="T40" fmla="*/ 158 w 293"/>
                <a:gd name="T41" fmla="*/ 81 h 124"/>
                <a:gd name="T42" fmla="*/ 165 w 293"/>
                <a:gd name="T43" fmla="*/ 78 h 124"/>
                <a:gd name="T44" fmla="*/ 170 w 293"/>
                <a:gd name="T45" fmla="*/ 78 h 124"/>
                <a:gd name="T46" fmla="*/ 173 w 293"/>
                <a:gd name="T47" fmla="*/ 81 h 124"/>
                <a:gd name="T48" fmla="*/ 174 w 293"/>
                <a:gd name="T49" fmla="*/ 87 h 124"/>
                <a:gd name="T50" fmla="*/ 172 w 293"/>
                <a:gd name="T51" fmla="*/ 94 h 124"/>
                <a:gd name="T52" fmla="*/ 168 w 293"/>
                <a:gd name="T53" fmla="*/ 101 h 124"/>
                <a:gd name="T54" fmla="*/ 163 w 293"/>
                <a:gd name="T55" fmla="*/ 109 h 124"/>
                <a:gd name="T56" fmla="*/ 161 w 293"/>
                <a:gd name="T57" fmla="*/ 117 h 124"/>
                <a:gd name="T58" fmla="*/ 164 w 293"/>
                <a:gd name="T59" fmla="*/ 121 h 124"/>
                <a:gd name="T60" fmla="*/ 169 w 293"/>
                <a:gd name="T61" fmla="*/ 123 h 124"/>
                <a:gd name="T62" fmla="*/ 265 w 293"/>
                <a:gd name="T63" fmla="*/ 114 h 124"/>
                <a:gd name="T64" fmla="*/ 258 w 293"/>
                <a:gd name="T65" fmla="*/ 96 h 124"/>
                <a:gd name="T66" fmla="*/ 256 w 293"/>
                <a:gd name="T67" fmla="*/ 76 h 124"/>
                <a:gd name="T68" fmla="*/ 257 w 293"/>
                <a:gd name="T69" fmla="*/ 61 h 124"/>
                <a:gd name="T70" fmla="*/ 261 w 293"/>
                <a:gd name="T71" fmla="*/ 43 h 124"/>
                <a:gd name="T72" fmla="*/ 268 w 293"/>
                <a:gd name="T73" fmla="*/ 26 h 124"/>
                <a:gd name="T74" fmla="*/ 277 w 293"/>
                <a:gd name="T75" fmla="*/ 14 h 124"/>
                <a:gd name="T76" fmla="*/ 292 w 293"/>
                <a:gd name="T77" fmla="*/ 0 h 1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3"/>
                <a:gd name="T118" fmla="*/ 0 h 124"/>
                <a:gd name="T119" fmla="*/ 293 w 293"/>
                <a:gd name="T120" fmla="*/ 124 h 1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3" h="124">
                  <a:moveTo>
                    <a:pt x="292" y="0"/>
                  </a:moveTo>
                  <a:lnTo>
                    <a:pt x="51" y="0"/>
                  </a:lnTo>
                  <a:lnTo>
                    <a:pt x="6" y="0"/>
                  </a:lnTo>
                  <a:lnTo>
                    <a:pt x="4" y="0"/>
                  </a:lnTo>
                  <a:lnTo>
                    <a:pt x="3" y="1"/>
                  </a:lnTo>
                  <a:lnTo>
                    <a:pt x="1" y="3"/>
                  </a:lnTo>
                  <a:lnTo>
                    <a:pt x="1" y="4"/>
                  </a:lnTo>
                  <a:lnTo>
                    <a:pt x="0" y="8"/>
                  </a:lnTo>
                  <a:lnTo>
                    <a:pt x="0" y="14"/>
                  </a:lnTo>
                  <a:lnTo>
                    <a:pt x="5" y="16"/>
                  </a:lnTo>
                  <a:lnTo>
                    <a:pt x="10" y="17"/>
                  </a:lnTo>
                  <a:lnTo>
                    <a:pt x="17" y="20"/>
                  </a:lnTo>
                  <a:lnTo>
                    <a:pt x="22" y="22"/>
                  </a:lnTo>
                  <a:lnTo>
                    <a:pt x="25" y="25"/>
                  </a:lnTo>
                  <a:lnTo>
                    <a:pt x="32" y="32"/>
                  </a:lnTo>
                  <a:lnTo>
                    <a:pt x="37" y="37"/>
                  </a:lnTo>
                  <a:lnTo>
                    <a:pt x="42" y="43"/>
                  </a:lnTo>
                  <a:lnTo>
                    <a:pt x="46" y="49"/>
                  </a:lnTo>
                  <a:lnTo>
                    <a:pt x="50" y="54"/>
                  </a:lnTo>
                  <a:lnTo>
                    <a:pt x="53" y="59"/>
                  </a:lnTo>
                  <a:lnTo>
                    <a:pt x="55" y="63"/>
                  </a:lnTo>
                  <a:lnTo>
                    <a:pt x="58" y="69"/>
                  </a:lnTo>
                  <a:lnTo>
                    <a:pt x="63" y="77"/>
                  </a:lnTo>
                  <a:lnTo>
                    <a:pt x="72" y="97"/>
                  </a:lnTo>
                  <a:lnTo>
                    <a:pt x="77" y="105"/>
                  </a:lnTo>
                  <a:lnTo>
                    <a:pt x="80" y="113"/>
                  </a:lnTo>
                  <a:lnTo>
                    <a:pt x="82" y="116"/>
                  </a:lnTo>
                  <a:lnTo>
                    <a:pt x="84" y="118"/>
                  </a:lnTo>
                  <a:lnTo>
                    <a:pt x="86" y="119"/>
                  </a:lnTo>
                  <a:lnTo>
                    <a:pt x="90" y="119"/>
                  </a:lnTo>
                  <a:lnTo>
                    <a:pt x="94" y="119"/>
                  </a:lnTo>
                  <a:lnTo>
                    <a:pt x="97" y="119"/>
                  </a:lnTo>
                  <a:lnTo>
                    <a:pt x="102" y="118"/>
                  </a:lnTo>
                  <a:lnTo>
                    <a:pt x="106" y="117"/>
                  </a:lnTo>
                  <a:lnTo>
                    <a:pt x="108" y="115"/>
                  </a:lnTo>
                  <a:lnTo>
                    <a:pt x="111" y="113"/>
                  </a:lnTo>
                  <a:lnTo>
                    <a:pt x="116" y="111"/>
                  </a:lnTo>
                  <a:lnTo>
                    <a:pt x="125" y="104"/>
                  </a:lnTo>
                  <a:lnTo>
                    <a:pt x="141" y="93"/>
                  </a:lnTo>
                  <a:lnTo>
                    <a:pt x="147" y="88"/>
                  </a:lnTo>
                  <a:lnTo>
                    <a:pt x="152" y="84"/>
                  </a:lnTo>
                  <a:lnTo>
                    <a:pt x="158" y="81"/>
                  </a:lnTo>
                  <a:lnTo>
                    <a:pt x="163" y="78"/>
                  </a:lnTo>
                  <a:lnTo>
                    <a:pt x="165" y="78"/>
                  </a:lnTo>
                  <a:lnTo>
                    <a:pt x="168" y="77"/>
                  </a:lnTo>
                  <a:lnTo>
                    <a:pt x="170" y="78"/>
                  </a:lnTo>
                  <a:lnTo>
                    <a:pt x="172" y="79"/>
                  </a:lnTo>
                  <a:lnTo>
                    <a:pt x="173" y="81"/>
                  </a:lnTo>
                  <a:lnTo>
                    <a:pt x="174" y="84"/>
                  </a:lnTo>
                  <a:lnTo>
                    <a:pt x="174" y="87"/>
                  </a:lnTo>
                  <a:lnTo>
                    <a:pt x="174" y="90"/>
                  </a:lnTo>
                  <a:lnTo>
                    <a:pt x="172" y="94"/>
                  </a:lnTo>
                  <a:lnTo>
                    <a:pt x="170" y="97"/>
                  </a:lnTo>
                  <a:lnTo>
                    <a:pt x="168" y="101"/>
                  </a:lnTo>
                  <a:lnTo>
                    <a:pt x="164" y="105"/>
                  </a:lnTo>
                  <a:lnTo>
                    <a:pt x="163" y="109"/>
                  </a:lnTo>
                  <a:lnTo>
                    <a:pt x="162" y="113"/>
                  </a:lnTo>
                  <a:lnTo>
                    <a:pt x="161" y="117"/>
                  </a:lnTo>
                  <a:lnTo>
                    <a:pt x="162" y="119"/>
                  </a:lnTo>
                  <a:lnTo>
                    <a:pt x="164" y="121"/>
                  </a:lnTo>
                  <a:lnTo>
                    <a:pt x="167" y="122"/>
                  </a:lnTo>
                  <a:lnTo>
                    <a:pt x="169" y="123"/>
                  </a:lnTo>
                  <a:lnTo>
                    <a:pt x="270" y="123"/>
                  </a:lnTo>
                  <a:lnTo>
                    <a:pt x="265" y="114"/>
                  </a:lnTo>
                  <a:lnTo>
                    <a:pt x="262" y="105"/>
                  </a:lnTo>
                  <a:lnTo>
                    <a:pt x="258" y="96"/>
                  </a:lnTo>
                  <a:lnTo>
                    <a:pt x="257" y="86"/>
                  </a:lnTo>
                  <a:lnTo>
                    <a:pt x="256" y="76"/>
                  </a:lnTo>
                  <a:lnTo>
                    <a:pt x="256" y="68"/>
                  </a:lnTo>
                  <a:lnTo>
                    <a:pt x="257" y="61"/>
                  </a:lnTo>
                  <a:lnTo>
                    <a:pt x="258" y="52"/>
                  </a:lnTo>
                  <a:lnTo>
                    <a:pt x="261" y="43"/>
                  </a:lnTo>
                  <a:lnTo>
                    <a:pt x="264" y="34"/>
                  </a:lnTo>
                  <a:lnTo>
                    <a:pt x="268" y="26"/>
                  </a:lnTo>
                  <a:lnTo>
                    <a:pt x="271" y="21"/>
                  </a:lnTo>
                  <a:lnTo>
                    <a:pt x="277" y="14"/>
                  </a:lnTo>
                  <a:lnTo>
                    <a:pt x="282" y="8"/>
                  </a:lnTo>
                  <a:lnTo>
                    <a:pt x="292"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510" name="Freeform 181"/>
            <p:cNvSpPr>
              <a:spLocks/>
            </p:cNvSpPr>
            <p:nvPr/>
          </p:nvSpPr>
          <p:spPr bwMode="auto">
            <a:xfrm>
              <a:off x="2859" y="2105"/>
              <a:ext cx="162" cy="205"/>
            </a:xfrm>
            <a:custGeom>
              <a:avLst/>
              <a:gdLst>
                <a:gd name="T0" fmla="*/ 139 w 162"/>
                <a:gd name="T1" fmla="*/ 0 h 205"/>
                <a:gd name="T2" fmla="*/ 124 w 162"/>
                <a:gd name="T3" fmla="*/ 1 h 205"/>
                <a:gd name="T4" fmla="*/ 114 w 162"/>
                <a:gd name="T5" fmla="*/ 3 h 205"/>
                <a:gd name="T6" fmla="*/ 107 w 162"/>
                <a:gd name="T7" fmla="*/ 6 h 205"/>
                <a:gd name="T8" fmla="*/ 100 w 162"/>
                <a:gd name="T9" fmla="*/ 8 h 205"/>
                <a:gd name="T10" fmla="*/ 92 w 162"/>
                <a:gd name="T11" fmla="*/ 12 h 205"/>
                <a:gd name="T12" fmla="*/ 82 w 162"/>
                <a:gd name="T13" fmla="*/ 17 h 205"/>
                <a:gd name="T14" fmla="*/ 72 w 162"/>
                <a:gd name="T15" fmla="*/ 24 h 205"/>
                <a:gd name="T16" fmla="*/ 64 w 162"/>
                <a:gd name="T17" fmla="*/ 32 h 205"/>
                <a:gd name="T18" fmla="*/ 57 w 162"/>
                <a:gd name="T19" fmla="*/ 38 h 205"/>
                <a:gd name="T20" fmla="*/ 50 w 162"/>
                <a:gd name="T21" fmla="*/ 47 h 205"/>
                <a:gd name="T22" fmla="*/ 44 w 162"/>
                <a:gd name="T23" fmla="*/ 55 h 205"/>
                <a:gd name="T24" fmla="*/ 37 w 162"/>
                <a:gd name="T25" fmla="*/ 64 h 205"/>
                <a:gd name="T26" fmla="*/ 31 w 162"/>
                <a:gd name="T27" fmla="*/ 75 h 205"/>
                <a:gd name="T28" fmla="*/ 25 w 162"/>
                <a:gd name="T29" fmla="*/ 86 h 205"/>
                <a:gd name="T30" fmla="*/ 21 w 162"/>
                <a:gd name="T31" fmla="*/ 97 h 205"/>
                <a:gd name="T32" fmla="*/ 15 w 162"/>
                <a:gd name="T33" fmla="*/ 110 h 205"/>
                <a:gd name="T34" fmla="*/ 12 w 162"/>
                <a:gd name="T35" fmla="*/ 124 h 205"/>
                <a:gd name="T36" fmla="*/ 8 w 162"/>
                <a:gd name="T37" fmla="*/ 137 h 205"/>
                <a:gd name="T38" fmla="*/ 5 w 162"/>
                <a:gd name="T39" fmla="*/ 150 h 205"/>
                <a:gd name="T40" fmla="*/ 3 w 162"/>
                <a:gd name="T41" fmla="*/ 163 h 205"/>
                <a:gd name="T42" fmla="*/ 1 w 162"/>
                <a:gd name="T43" fmla="*/ 177 h 205"/>
                <a:gd name="T44" fmla="*/ 0 w 162"/>
                <a:gd name="T45" fmla="*/ 204 h 205"/>
                <a:gd name="T46" fmla="*/ 16 w 162"/>
                <a:gd name="T47" fmla="*/ 204 h 205"/>
                <a:gd name="T48" fmla="*/ 16 w 162"/>
                <a:gd name="T49" fmla="*/ 195 h 205"/>
                <a:gd name="T50" fmla="*/ 17 w 162"/>
                <a:gd name="T51" fmla="*/ 182 h 205"/>
                <a:gd name="T52" fmla="*/ 18 w 162"/>
                <a:gd name="T53" fmla="*/ 170 h 205"/>
                <a:gd name="T54" fmla="*/ 21 w 162"/>
                <a:gd name="T55" fmla="*/ 164 h 205"/>
                <a:gd name="T56" fmla="*/ 22 w 162"/>
                <a:gd name="T57" fmla="*/ 155 h 205"/>
                <a:gd name="T58" fmla="*/ 26 w 162"/>
                <a:gd name="T59" fmla="*/ 137 h 205"/>
                <a:gd name="T60" fmla="*/ 29 w 162"/>
                <a:gd name="T61" fmla="*/ 127 h 205"/>
                <a:gd name="T62" fmla="*/ 35 w 162"/>
                <a:gd name="T63" fmla="*/ 115 h 205"/>
                <a:gd name="T64" fmla="*/ 41 w 162"/>
                <a:gd name="T65" fmla="*/ 104 h 205"/>
                <a:gd name="T66" fmla="*/ 49 w 162"/>
                <a:gd name="T67" fmla="*/ 94 h 205"/>
                <a:gd name="T68" fmla="*/ 56 w 162"/>
                <a:gd name="T69" fmla="*/ 84 h 205"/>
                <a:gd name="T70" fmla="*/ 64 w 162"/>
                <a:gd name="T71" fmla="*/ 76 h 205"/>
                <a:gd name="T72" fmla="*/ 72 w 162"/>
                <a:gd name="T73" fmla="*/ 67 h 205"/>
                <a:gd name="T74" fmla="*/ 81 w 162"/>
                <a:gd name="T75" fmla="*/ 60 h 205"/>
                <a:gd name="T76" fmla="*/ 91 w 162"/>
                <a:gd name="T77" fmla="*/ 53 h 205"/>
                <a:gd name="T78" fmla="*/ 97 w 162"/>
                <a:gd name="T79" fmla="*/ 50 h 205"/>
                <a:gd name="T80" fmla="*/ 108 w 162"/>
                <a:gd name="T81" fmla="*/ 44 h 205"/>
                <a:gd name="T82" fmla="*/ 114 w 162"/>
                <a:gd name="T83" fmla="*/ 41 h 205"/>
                <a:gd name="T84" fmla="*/ 122 w 162"/>
                <a:gd name="T85" fmla="*/ 38 h 205"/>
                <a:gd name="T86" fmla="*/ 131 w 162"/>
                <a:gd name="T87" fmla="*/ 34 h 205"/>
                <a:gd name="T88" fmla="*/ 145 w 162"/>
                <a:gd name="T89" fmla="*/ 31 h 205"/>
                <a:gd name="T90" fmla="*/ 161 w 162"/>
                <a:gd name="T91" fmla="*/ 26 h 205"/>
                <a:gd name="T92" fmla="*/ 151 w 162"/>
                <a:gd name="T93" fmla="*/ 26 h 205"/>
                <a:gd name="T94" fmla="*/ 145 w 162"/>
                <a:gd name="T95" fmla="*/ 24 h 205"/>
                <a:gd name="T96" fmla="*/ 141 w 162"/>
                <a:gd name="T97" fmla="*/ 22 h 205"/>
                <a:gd name="T98" fmla="*/ 138 w 162"/>
                <a:gd name="T99" fmla="*/ 18 h 205"/>
                <a:gd name="T100" fmla="*/ 136 w 162"/>
                <a:gd name="T101" fmla="*/ 13 h 205"/>
                <a:gd name="T102" fmla="*/ 136 w 162"/>
                <a:gd name="T103" fmla="*/ 8 h 205"/>
                <a:gd name="T104" fmla="*/ 137 w 162"/>
                <a:gd name="T105" fmla="*/ 4 h 205"/>
                <a:gd name="T106" fmla="*/ 139 w 162"/>
                <a:gd name="T107" fmla="*/ 0 h 2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2"/>
                <a:gd name="T163" fmla="*/ 0 h 205"/>
                <a:gd name="T164" fmla="*/ 162 w 162"/>
                <a:gd name="T165" fmla="*/ 205 h 2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2" h="205">
                  <a:moveTo>
                    <a:pt x="139" y="0"/>
                  </a:moveTo>
                  <a:lnTo>
                    <a:pt x="124" y="1"/>
                  </a:lnTo>
                  <a:lnTo>
                    <a:pt x="114" y="3"/>
                  </a:lnTo>
                  <a:lnTo>
                    <a:pt x="107" y="6"/>
                  </a:lnTo>
                  <a:lnTo>
                    <a:pt x="100" y="8"/>
                  </a:lnTo>
                  <a:lnTo>
                    <a:pt x="92" y="12"/>
                  </a:lnTo>
                  <a:lnTo>
                    <a:pt x="82" y="17"/>
                  </a:lnTo>
                  <a:lnTo>
                    <a:pt x="72" y="24"/>
                  </a:lnTo>
                  <a:lnTo>
                    <a:pt x="64" y="32"/>
                  </a:lnTo>
                  <a:lnTo>
                    <a:pt x="57" y="38"/>
                  </a:lnTo>
                  <a:lnTo>
                    <a:pt x="50" y="47"/>
                  </a:lnTo>
                  <a:lnTo>
                    <a:pt x="44" y="55"/>
                  </a:lnTo>
                  <a:lnTo>
                    <a:pt x="37" y="64"/>
                  </a:lnTo>
                  <a:lnTo>
                    <a:pt x="31" y="75"/>
                  </a:lnTo>
                  <a:lnTo>
                    <a:pt x="25" y="86"/>
                  </a:lnTo>
                  <a:lnTo>
                    <a:pt x="21" y="97"/>
                  </a:lnTo>
                  <a:lnTo>
                    <a:pt x="15" y="110"/>
                  </a:lnTo>
                  <a:lnTo>
                    <a:pt x="12" y="124"/>
                  </a:lnTo>
                  <a:lnTo>
                    <a:pt x="8" y="137"/>
                  </a:lnTo>
                  <a:lnTo>
                    <a:pt x="5" y="150"/>
                  </a:lnTo>
                  <a:lnTo>
                    <a:pt x="3" y="163"/>
                  </a:lnTo>
                  <a:lnTo>
                    <a:pt x="1" y="177"/>
                  </a:lnTo>
                  <a:lnTo>
                    <a:pt x="0" y="204"/>
                  </a:lnTo>
                  <a:lnTo>
                    <a:pt x="16" y="204"/>
                  </a:lnTo>
                  <a:lnTo>
                    <a:pt x="16" y="195"/>
                  </a:lnTo>
                  <a:lnTo>
                    <a:pt x="17" y="182"/>
                  </a:lnTo>
                  <a:lnTo>
                    <a:pt x="18" y="170"/>
                  </a:lnTo>
                  <a:lnTo>
                    <a:pt x="21" y="164"/>
                  </a:lnTo>
                  <a:lnTo>
                    <a:pt x="22" y="155"/>
                  </a:lnTo>
                  <a:lnTo>
                    <a:pt x="26" y="137"/>
                  </a:lnTo>
                  <a:lnTo>
                    <a:pt x="29" y="127"/>
                  </a:lnTo>
                  <a:lnTo>
                    <a:pt x="35" y="115"/>
                  </a:lnTo>
                  <a:lnTo>
                    <a:pt x="41" y="104"/>
                  </a:lnTo>
                  <a:lnTo>
                    <a:pt x="49" y="94"/>
                  </a:lnTo>
                  <a:lnTo>
                    <a:pt x="56" y="84"/>
                  </a:lnTo>
                  <a:lnTo>
                    <a:pt x="64" y="76"/>
                  </a:lnTo>
                  <a:lnTo>
                    <a:pt x="72" y="67"/>
                  </a:lnTo>
                  <a:lnTo>
                    <a:pt x="81" y="60"/>
                  </a:lnTo>
                  <a:lnTo>
                    <a:pt x="91" y="53"/>
                  </a:lnTo>
                  <a:lnTo>
                    <a:pt x="97" y="50"/>
                  </a:lnTo>
                  <a:lnTo>
                    <a:pt x="108" y="44"/>
                  </a:lnTo>
                  <a:lnTo>
                    <a:pt x="114" y="41"/>
                  </a:lnTo>
                  <a:lnTo>
                    <a:pt x="122" y="38"/>
                  </a:lnTo>
                  <a:lnTo>
                    <a:pt x="131" y="34"/>
                  </a:lnTo>
                  <a:lnTo>
                    <a:pt x="145" y="31"/>
                  </a:lnTo>
                  <a:lnTo>
                    <a:pt x="161" y="26"/>
                  </a:lnTo>
                  <a:lnTo>
                    <a:pt x="151" y="26"/>
                  </a:lnTo>
                  <a:lnTo>
                    <a:pt x="145" y="24"/>
                  </a:lnTo>
                  <a:lnTo>
                    <a:pt x="141" y="22"/>
                  </a:lnTo>
                  <a:lnTo>
                    <a:pt x="138" y="18"/>
                  </a:lnTo>
                  <a:lnTo>
                    <a:pt x="136" y="13"/>
                  </a:lnTo>
                  <a:lnTo>
                    <a:pt x="136" y="8"/>
                  </a:lnTo>
                  <a:lnTo>
                    <a:pt x="137" y="4"/>
                  </a:lnTo>
                  <a:lnTo>
                    <a:pt x="139"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511" name="Freeform 182"/>
            <p:cNvSpPr>
              <a:spLocks/>
            </p:cNvSpPr>
            <p:nvPr/>
          </p:nvSpPr>
          <p:spPr bwMode="auto">
            <a:xfrm>
              <a:off x="2888" y="2114"/>
              <a:ext cx="149" cy="110"/>
            </a:xfrm>
            <a:custGeom>
              <a:avLst/>
              <a:gdLst>
                <a:gd name="T0" fmla="*/ 148 w 149"/>
                <a:gd name="T1" fmla="*/ 1 h 110"/>
                <a:gd name="T2" fmla="*/ 127 w 149"/>
                <a:gd name="T3" fmla="*/ 0 h 110"/>
                <a:gd name="T4" fmla="*/ 110 w 149"/>
                <a:gd name="T5" fmla="*/ 1 h 110"/>
                <a:gd name="T6" fmla="*/ 92 w 149"/>
                <a:gd name="T7" fmla="*/ 4 h 110"/>
                <a:gd name="T8" fmla="*/ 79 w 149"/>
                <a:gd name="T9" fmla="*/ 7 h 110"/>
                <a:gd name="T10" fmla="*/ 69 w 149"/>
                <a:gd name="T11" fmla="*/ 12 h 110"/>
                <a:gd name="T12" fmla="*/ 58 w 149"/>
                <a:gd name="T13" fmla="*/ 17 h 110"/>
                <a:gd name="T14" fmla="*/ 48 w 149"/>
                <a:gd name="T15" fmla="*/ 24 h 110"/>
                <a:gd name="T16" fmla="*/ 40 w 149"/>
                <a:gd name="T17" fmla="*/ 31 h 110"/>
                <a:gd name="T18" fmla="*/ 32 w 149"/>
                <a:gd name="T19" fmla="*/ 41 h 110"/>
                <a:gd name="T20" fmla="*/ 25 w 149"/>
                <a:gd name="T21" fmla="*/ 49 h 110"/>
                <a:gd name="T22" fmla="*/ 20 w 149"/>
                <a:gd name="T23" fmla="*/ 59 h 110"/>
                <a:gd name="T24" fmla="*/ 13 w 149"/>
                <a:gd name="T25" fmla="*/ 70 h 110"/>
                <a:gd name="T26" fmla="*/ 8 w 149"/>
                <a:gd name="T27" fmla="*/ 81 h 110"/>
                <a:gd name="T28" fmla="*/ 5 w 149"/>
                <a:gd name="T29" fmla="*/ 91 h 110"/>
                <a:gd name="T30" fmla="*/ 0 w 149"/>
                <a:gd name="T31" fmla="*/ 109 h 110"/>
                <a:gd name="T32" fmla="*/ 20 w 149"/>
                <a:gd name="T33" fmla="*/ 78 h 110"/>
                <a:gd name="T34" fmla="*/ 29 w 149"/>
                <a:gd name="T35" fmla="*/ 65 h 110"/>
                <a:gd name="T36" fmla="*/ 35 w 149"/>
                <a:gd name="T37" fmla="*/ 58 h 110"/>
                <a:gd name="T38" fmla="*/ 44 w 149"/>
                <a:gd name="T39" fmla="*/ 49 h 110"/>
                <a:gd name="T40" fmla="*/ 50 w 149"/>
                <a:gd name="T41" fmla="*/ 43 h 110"/>
                <a:gd name="T42" fmla="*/ 61 w 149"/>
                <a:gd name="T43" fmla="*/ 35 h 110"/>
                <a:gd name="T44" fmla="*/ 72 w 149"/>
                <a:gd name="T45" fmla="*/ 29 h 110"/>
                <a:gd name="T46" fmla="*/ 82 w 149"/>
                <a:gd name="T47" fmla="*/ 23 h 110"/>
                <a:gd name="T48" fmla="*/ 94 w 149"/>
                <a:gd name="T49" fmla="*/ 17 h 110"/>
                <a:gd name="T50" fmla="*/ 104 w 149"/>
                <a:gd name="T51" fmla="*/ 13 h 110"/>
                <a:gd name="T52" fmla="*/ 112 w 149"/>
                <a:gd name="T53" fmla="*/ 10 h 110"/>
                <a:gd name="T54" fmla="*/ 121 w 149"/>
                <a:gd name="T55" fmla="*/ 7 h 110"/>
                <a:gd name="T56" fmla="*/ 132 w 149"/>
                <a:gd name="T57" fmla="*/ 5 h 110"/>
                <a:gd name="T58" fmla="*/ 148 w 149"/>
                <a:gd name="T59" fmla="*/ 1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9"/>
                <a:gd name="T91" fmla="*/ 0 h 110"/>
                <a:gd name="T92" fmla="*/ 149 w 149"/>
                <a:gd name="T93" fmla="*/ 110 h 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9" h="110">
                  <a:moveTo>
                    <a:pt x="148" y="1"/>
                  </a:moveTo>
                  <a:lnTo>
                    <a:pt x="127" y="0"/>
                  </a:lnTo>
                  <a:lnTo>
                    <a:pt x="110" y="1"/>
                  </a:lnTo>
                  <a:lnTo>
                    <a:pt x="92" y="4"/>
                  </a:lnTo>
                  <a:lnTo>
                    <a:pt x="79" y="7"/>
                  </a:lnTo>
                  <a:lnTo>
                    <a:pt x="69" y="12"/>
                  </a:lnTo>
                  <a:lnTo>
                    <a:pt x="58" y="17"/>
                  </a:lnTo>
                  <a:lnTo>
                    <a:pt x="48" y="24"/>
                  </a:lnTo>
                  <a:lnTo>
                    <a:pt x="40" y="31"/>
                  </a:lnTo>
                  <a:lnTo>
                    <a:pt x="32" y="41"/>
                  </a:lnTo>
                  <a:lnTo>
                    <a:pt x="25" y="49"/>
                  </a:lnTo>
                  <a:lnTo>
                    <a:pt x="20" y="59"/>
                  </a:lnTo>
                  <a:lnTo>
                    <a:pt x="13" y="70"/>
                  </a:lnTo>
                  <a:lnTo>
                    <a:pt x="8" y="81"/>
                  </a:lnTo>
                  <a:lnTo>
                    <a:pt x="5" y="91"/>
                  </a:lnTo>
                  <a:lnTo>
                    <a:pt x="0" y="109"/>
                  </a:lnTo>
                  <a:lnTo>
                    <a:pt x="20" y="78"/>
                  </a:lnTo>
                  <a:lnTo>
                    <a:pt x="29" y="65"/>
                  </a:lnTo>
                  <a:lnTo>
                    <a:pt x="35" y="58"/>
                  </a:lnTo>
                  <a:lnTo>
                    <a:pt x="44" y="49"/>
                  </a:lnTo>
                  <a:lnTo>
                    <a:pt x="50" y="43"/>
                  </a:lnTo>
                  <a:lnTo>
                    <a:pt x="61" y="35"/>
                  </a:lnTo>
                  <a:lnTo>
                    <a:pt x="72" y="29"/>
                  </a:lnTo>
                  <a:lnTo>
                    <a:pt x="82" y="23"/>
                  </a:lnTo>
                  <a:lnTo>
                    <a:pt x="94" y="17"/>
                  </a:lnTo>
                  <a:lnTo>
                    <a:pt x="104" y="13"/>
                  </a:lnTo>
                  <a:lnTo>
                    <a:pt x="112" y="10"/>
                  </a:lnTo>
                  <a:lnTo>
                    <a:pt x="121" y="7"/>
                  </a:lnTo>
                  <a:lnTo>
                    <a:pt x="132" y="5"/>
                  </a:lnTo>
                  <a:lnTo>
                    <a:pt x="148" y="1"/>
                  </a:lnTo>
                </a:path>
              </a:pathLst>
            </a:custGeom>
            <a:solidFill>
              <a:srgbClr val="A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512" name="Line 183"/>
            <p:cNvSpPr>
              <a:spLocks noChangeShapeType="1"/>
            </p:cNvSpPr>
            <p:nvPr/>
          </p:nvSpPr>
          <p:spPr bwMode="auto">
            <a:xfrm>
              <a:off x="3161" y="2116"/>
              <a:ext cx="0" cy="173"/>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13" name="Line 184"/>
            <p:cNvSpPr>
              <a:spLocks noChangeShapeType="1"/>
            </p:cNvSpPr>
            <p:nvPr/>
          </p:nvSpPr>
          <p:spPr bwMode="auto">
            <a:xfrm>
              <a:off x="3328" y="2118"/>
              <a:ext cx="0" cy="174"/>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14" name="Freeform 185"/>
            <p:cNvSpPr>
              <a:spLocks/>
            </p:cNvSpPr>
            <p:nvPr/>
          </p:nvSpPr>
          <p:spPr bwMode="auto">
            <a:xfrm>
              <a:off x="3288" y="2145"/>
              <a:ext cx="28" cy="17"/>
            </a:xfrm>
            <a:custGeom>
              <a:avLst/>
              <a:gdLst>
                <a:gd name="T0" fmla="*/ 24 w 28"/>
                <a:gd name="T1" fmla="*/ 0 h 17"/>
                <a:gd name="T2" fmla="*/ 0 w 28"/>
                <a:gd name="T3" fmla="*/ 0 h 17"/>
                <a:gd name="T4" fmla="*/ 0 w 28"/>
                <a:gd name="T5" fmla="*/ 8 h 17"/>
                <a:gd name="T6" fmla="*/ 10 w 28"/>
                <a:gd name="T7" fmla="*/ 8 h 17"/>
                <a:gd name="T8" fmla="*/ 13 w 28"/>
                <a:gd name="T9" fmla="*/ 12 h 17"/>
                <a:gd name="T10" fmla="*/ 15 w 28"/>
                <a:gd name="T11" fmla="*/ 14 h 17"/>
                <a:gd name="T12" fmla="*/ 18 w 28"/>
                <a:gd name="T13" fmla="*/ 16 h 17"/>
                <a:gd name="T14" fmla="*/ 20 w 28"/>
                <a:gd name="T15" fmla="*/ 14 h 17"/>
                <a:gd name="T16" fmla="*/ 24 w 28"/>
                <a:gd name="T17" fmla="*/ 12 h 17"/>
                <a:gd name="T18" fmla="*/ 25 w 28"/>
                <a:gd name="T19" fmla="*/ 11 h 17"/>
                <a:gd name="T20" fmla="*/ 26 w 28"/>
                <a:gd name="T21" fmla="*/ 8 h 17"/>
                <a:gd name="T22" fmla="*/ 26 w 28"/>
                <a:gd name="T23" fmla="*/ 3 h 17"/>
                <a:gd name="T24" fmla="*/ 27 w 28"/>
                <a:gd name="T25" fmla="*/ 0 h 17"/>
                <a:gd name="T26" fmla="*/ 24 w 28"/>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17"/>
                <a:gd name="T44" fmla="*/ 28 w 28"/>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17">
                  <a:moveTo>
                    <a:pt x="24" y="0"/>
                  </a:moveTo>
                  <a:lnTo>
                    <a:pt x="0" y="0"/>
                  </a:lnTo>
                  <a:lnTo>
                    <a:pt x="0" y="8"/>
                  </a:lnTo>
                  <a:lnTo>
                    <a:pt x="10" y="8"/>
                  </a:lnTo>
                  <a:lnTo>
                    <a:pt x="13" y="12"/>
                  </a:lnTo>
                  <a:lnTo>
                    <a:pt x="15" y="14"/>
                  </a:lnTo>
                  <a:lnTo>
                    <a:pt x="18" y="16"/>
                  </a:lnTo>
                  <a:lnTo>
                    <a:pt x="20" y="14"/>
                  </a:lnTo>
                  <a:lnTo>
                    <a:pt x="24" y="12"/>
                  </a:lnTo>
                  <a:lnTo>
                    <a:pt x="25" y="11"/>
                  </a:lnTo>
                  <a:lnTo>
                    <a:pt x="26" y="8"/>
                  </a:lnTo>
                  <a:lnTo>
                    <a:pt x="26" y="3"/>
                  </a:lnTo>
                  <a:lnTo>
                    <a:pt x="27" y="0"/>
                  </a:lnTo>
                  <a:lnTo>
                    <a:pt x="24" y="0"/>
                  </a:lnTo>
                </a:path>
              </a:pathLst>
            </a:custGeom>
            <a:solidFill>
              <a:srgbClr val="A00000"/>
            </a:solidFill>
            <a:ln w="12700" cap="rnd" cmpd="sng">
              <a:solidFill>
                <a:srgbClr val="400000"/>
              </a:solidFill>
              <a:prstDash val="solid"/>
              <a:round/>
              <a:headEnd type="none" w="sm" len="sm"/>
              <a:tailEnd type="none" w="sm" len="sm"/>
            </a:ln>
          </p:spPr>
          <p:txBody>
            <a:bodyPr/>
            <a:lstStyle/>
            <a:p>
              <a:endParaRPr lang="nb-NO"/>
            </a:p>
          </p:txBody>
        </p:sp>
        <p:sp>
          <p:nvSpPr>
            <p:cNvPr id="6515" name="Rectangle 186"/>
            <p:cNvSpPr>
              <a:spLocks noChangeArrowheads="1"/>
            </p:cNvSpPr>
            <p:nvPr/>
          </p:nvSpPr>
          <p:spPr bwMode="auto">
            <a:xfrm>
              <a:off x="3348" y="2111"/>
              <a:ext cx="206" cy="7"/>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16" name="Rectangle 187"/>
            <p:cNvSpPr>
              <a:spLocks noChangeArrowheads="1"/>
            </p:cNvSpPr>
            <p:nvPr/>
          </p:nvSpPr>
          <p:spPr bwMode="auto">
            <a:xfrm>
              <a:off x="3170" y="2115"/>
              <a:ext cx="179" cy="7"/>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17" name="Rectangle 188"/>
            <p:cNvSpPr>
              <a:spLocks noChangeArrowheads="1"/>
            </p:cNvSpPr>
            <p:nvPr/>
          </p:nvSpPr>
          <p:spPr bwMode="auto">
            <a:xfrm>
              <a:off x="3376" y="2145"/>
              <a:ext cx="141" cy="114"/>
            </a:xfrm>
            <a:prstGeom prst="rect">
              <a:avLst/>
            </a:prstGeom>
            <a:solidFill>
              <a:srgbClr val="80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18" name="Rectangle 189"/>
            <p:cNvSpPr>
              <a:spLocks noChangeArrowheads="1"/>
            </p:cNvSpPr>
            <p:nvPr/>
          </p:nvSpPr>
          <p:spPr bwMode="auto">
            <a:xfrm>
              <a:off x="3498" y="2145"/>
              <a:ext cx="7" cy="102"/>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19" name="Rectangle 190"/>
            <p:cNvSpPr>
              <a:spLocks noChangeArrowheads="1"/>
            </p:cNvSpPr>
            <p:nvPr/>
          </p:nvSpPr>
          <p:spPr bwMode="auto">
            <a:xfrm>
              <a:off x="3480" y="2144"/>
              <a:ext cx="5"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20" name="Rectangle 191"/>
            <p:cNvSpPr>
              <a:spLocks noChangeArrowheads="1"/>
            </p:cNvSpPr>
            <p:nvPr/>
          </p:nvSpPr>
          <p:spPr bwMode="auto">
            <a:xfrm>
              <a:off x="3462" y="2144"/>
              <a:ext cx="6"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21" name="Rectangle 192"/>
            <p:cNvSpPr>
              <a:spLocks noChangeArrowheads="1"/>
            </p:cNvSpPr>
            <p:nvPr/>
          </p:nvSpPr>
          <p:spPr bwMode="auto">
            <a:xfrm>
              <a:off x="3445" y="2144"/>
              <a:ext cx="5"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22" name="Rectangle 193"/>
            <p:cNvSpPr>
              <a:spLocks noChangeArrowheads="1"/>
            </p:cNvSpPr>
            <p:nvPr/>
          </p:nvSpPr>
          <p:spPr bwMode="auto">
            <a:xfrm>
              <a:off x="3575" y="2122"/>
              <a:ext cx="3" cy="92"/>
            </a:xfrm>
            <a:prstGeom prst="rect">
              <a:avLst/>
            </a:prstGeom>
            <a:solidFill>
              <a:srgbClr val="FF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23" name="Freeform 194"/>
            <p:cNvSpPr>
              <a:spLocks/>
            </p:cNvSpPr>
            <p:nvPr/>
          </p:nvSpPr>
          <p:spPr bwMode="auto">
            <a:xfrm>
              <a:off x="3528" y="2118"/>
              <a:ext cx="44" cy="103"/>
            </a:xfrm>
            <a:custGeom>
              <a:avLst/>
              <a:gdLst>
                <a:gd name="T0" fmla="*/ 43 w 44"/>
                <a:gd name="T1" fmla="*/ 0 h 103"/>
                <a:gd name="T2" fmla="*/ 35 w 44"/>
                <a:gd name="T3" fmla="*/ 1 h 103"/>
                <a:gd name="T4" fmla="*/ 29 w 44"/>
                <a:gd name="T5" fmla="*/ 4 h 103"/>
                <a:gd name="T6" fmla="*/ 23 w 44"/>
                <a:gd name="T7" fmla="*/ 7 h 103"/>
                <a:gd name="T8" fmla="*/ 18 w 44"/>
                <a:gd name="T9" fmla="*/ 11 h 103"/>
                <a:gd name="T10" fmla="*/ 12 w 44"/>
                <a:gd name="T11" fmla="*/ 17 h 103"/>
                <a:gd name="T12" fmla="*/ 8 w 44"/>
                <a:gd name="T13" fmla="*/ 23 h 103"/>
                <a:gd name="T14" fmla="*/ 4 w 44"/>
                <a:gd name="T15" fmla="*/ 29 h 103"/>
                <a:gd name="T16" fmla="*/ 2 w 44"/>
                <a:gd name="T17" fmla="*/ 39 h 103"/>
                <a:gd name="T18" fmla="*/ 1 w 44"/>
                <a:gd name="T19" fmla="*/ 46 h 103"/>
                <a:gd name="T20" fmla="*/ 0 w 44"/>
                <a:gd name="T21" fmla="*/ 56 h 103"/>
                <a:gd name="T22" fmla="*/ 1 w 44"/>
                <a:gd name="T23" fmla="*/ 64 h 103"/>
                <a:gd name="T24" fmla="*/ 4 w 44"/>
                <a:gd name="T25" fmla="*/ 74 h 103"/>
                <a:gd name="T26" fmla="*/ 8 w 44"/>
                <a:gd name="T27" fmla="*/ 82 h 103"/>
                <a:gd name="T28" fmla="*/ 14 w 44"/>
                <a:gd name="T29" fmla="*/ 89 h 103"/>
                <a:gd name="T30" fmla="*/ 20 w 44"/>
                <a:gd name="T31" fmla="*/ 95 h 103"/>
                <a:gd name="T32" fmla="*/ 26 w 44"/>
                <a:gd name="T33" fmla="*/ 98 h 103"/>
                <a:gd name="T34" fmla="*/ 32 w 44"/>
                <a:gd name="T35" fmla="*/ 101 h 103"/>
                <a:gd name="T36" fmla="*/ 38 w 44"/>
                <a:gd name="T37" fmla="*/ 101 h 103"/>
                <a:gd name="T38" fmla="*/ 43 w 44"/>
                <a:gd name="T39" fmla="*/ 102 h 103"/>
                <a:gd name="T40" fmla="*/ 43 w 44"/>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103"/>
                <a:gd name="T65" fmla="*/ 44 w 44"/>
                <a:gd name="T66" fmla="*/ 103 h 1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103">
                  <a:moveTo>
                    <a:pt x="43" y="0"/>
                  </a:moveTo>
                  <a:lnTo>
                    <a:pt x="35" y="1"/>
                  </a:lnTo>
                  <a:lnTo>
                    <a:pt x="29" y="4"/>
                  </a:lnTo>
                  <a:lnTo>
                    <a:pt x="23" y="7"/>
                  </a:lnTo>
                  <a:lnTo>
                    <a:pt x="18" y="11"/>
                  </a:lnTo>
                  <a:lnTo>
                    <a:pt x="12" y="17"/>
                  </a:lnTo>
                  <a:lnTo>
                    <a:pt x="8" y="23"/>
                  </a:lnTo>
                  <a:lnTo>
                    <a:pt x="4" y="29"/>
                  </a:lnTo>
                  <a:lnTo>
                    <a:pt x="2" y="39"/>
                  </a:lnTo>
                  <a:lnTo>
                    <a:pt x="1" y="46"/>
                  </a:lnTo>
                  <a:lnTo>
                    <a:pt x="0" y="56"/>
                  </a:lnTo>
                  <a:lnTo>
                    <a:pt x="1" y="64"/>
                  </a:lnTo>
                  <a:lnTo>
                    <a:pt x="4" y="74"/>
                  </a:lnTo>
                  <a:lnTo>
                    <a:pt x="8" y="82"/>
                  </a:lnTo>
                  <a:lnTo>
                    <a:pt x="14" y="89"/>
                  </a:lnTo>
                  <a:lnTo>
                    <a:pt x="20" y="95"/>
                  </a:lnTo>
                  <a:lnTo>
                    <a:pt x="26" y="98"/>
                  </a:lnTo>
                  <a:lnTo>
                    <a:pt x="32" y="101"/>
                  </a:lnTo>
                  <a:lnTo>
                    <a:pt x="38" y="101"/>
                  </a:lnTo>
                  <a:lnTo>
                    <a:pt x="43" y="102"/>
                  </a:lnTo>
                  <a:lnTo>
                    <a:pt x="43" y="0"/>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524" name="Oval 195"/>
            <p:cNvSpPr>
              <a:spLocks noChangeArrowheads="1"/>
            </p:cNvSpPr>
            <p:nvPr/>
          </p:nvSpPr>
          <p:spPr bwMode="auto">
            <a:xfrm>
              <a:off x="3331" y="2135"/>
              <a:ext cx="129" cy="159"/>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25" name="Oval 196"/>
            <p:cNvSpPr>
              <a:spLocks noChangeArrowheads="1"/>
            </p:cNvSpPr>
            <p:nvPr/>
          </p:nvSpPr>
          <p:spPr bwMode="auto">
            <a:xfrm>
              <a:off x="3349" y="2156"/>
              <a:ext cx="95"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26" name="Oval 197"/>
            <p:cNvSpPr>
              <a:spLocks noChangeArrowheads="1"/>
            </p:cNvSpPr>
            <p:nvPr/>
          </p:nvSpPr>
          <p:spPr bwMode="auto">
            <a:xfrm>
              <a:off x="3361" y="2171"/>
              <a:ext cx="71" cy="8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27" name="Line 198"/>
            <p:cNvSpPr>
              <a:spLocks noChangeShapeType="1"/>
            </p:cNvSpPr>
            <p:nvPr/>
          </p:nvSpPr>
          <p:spPr bwMode="auto">
            <a:xfrm flipH="1">
              <a:off x="3394" y="2178"/>
              <a:ext cx="21"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28" name="Line 199"/>
            <p:cNvSpPr>
              <a:spLocks noChangeShapeType="1"/>
            </p:cNvSpPr>
            <p:nvPr/>
          </p:nvSpPr>
          <p:spPr bwMode="auto">
            <a:xfrm>
              <a:off x="3395" y="2172"/>
              <a:ext cx="0" cy="4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29" name="Line 200"/>
            <p:cNvSpPr>
              <a:spLocks noChangeShapeType="1"/>
            </p:cNvSpPr>
            <p:nvPr/>
          </p:nvSpPr>
          <p:spPr bwMode="auto">
            <a:xfrm flipH="1" flipV="1">
              <a:off x="3376" y="2178"/>
              <a:ext cx="17" cy="3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0" name="Line 201"/>
            <p:cNvSpPr>
              <a:spLocks noChangeShapeType="1"/>
            </p:cNvSpPr>
            <p:nvPr/>
          </p:nvSpPr>
          <p:spPr bwMode="auto">
            <a:xfrm flipH="1" flipV="1">
              <a:off x="3363" y="2192"/>
              <a:ext cx="30"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1" name="Line 202"/>
            <p:cNvSpPr>
              <a:spLocks noChangeShapeType="1"/>
            </p:cNvSpPr>
            <p:nvPr/>
          </p:nvSpPr>
          <p:spPr bwMode="auto">
            <a:xfrm flipV="1">
              <a:off x="3395" y="2194"/>
              <a:ext cx="32" cy="2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2" name="Line 203"/>
            <p:cNvSpPr>
              <a:spLocks noChangeShapeType="1"/>
            </p:cNvSpPr>
            <p:nvPr/>
          </p:nvSpPr>
          <p:spPr bwMode="auto">
            <a:xfrm flipH="1" flipV="1">
              <a:off x="3394" y="2217"/>
              <a:ext cx="21"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3" name="Line 204"/>
            <p:cNvSpPr>
              <a:spLocks noChangeShapeType="1"/>
            </p:cNvSpPr>
            <p:nvPr/>
          </p:nvSpPr>
          <p:spPr bwMode="auto">
            <a:xfrm flipV="1">
              <a:off x="3396" y="2217"/>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4" name="Line 205"/>
            <p:cNvSpPr>
              <a:spLocks noChangeShapeType="1"/>
            </p:cNvSpPr>
            <p:nvPr/>
          </p:nvSpPr>
          <p:spPr bwMode="auto">
            <a:xfrm flipH="1">
              <a:off x="3376" y="2218"/>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5" name="Line 206"/>
            <p:cNvSpPr>
              <a:spLocks noChangeShapeType="1"/>
            </p:cNvSpPr>
            <p:nvPr/>
          </p:nvSpPr>
          <p:spPr bwMode="auto">
            <a:xfrm flipH="1">
              <a:off x="3363" y="2214"/>
              <a:ext cx="31"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6" name="Line 207"/>
            <p:cNvSpPr>
              <a:spLocks noChangeShapeType="1"/>
            </p:cNvSpPr>
            <p:nvPr/>
          </p:nvSpPr>
          <p:spPr bwMode="auto">
            <a:xfrm>
              <a:off x="3398" y="2213"/>
              <a:ext cx="30"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7" name="Line 208"/>
            <p:cNvSpPr>
              <a:spLocks noChangeShapeType="1"/>
            </p:cNvSpPr>
            <p:nvPr/>
          </p:nvSpPr>
          <p:spPr bwMode="auto">
            <a:xfrm flipH="1" flipV="1">
              <a:off x="3356" y="2214"/>
              <a:ext cx="76" cy="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38" name="Oval 209"/>
            <p:cNvSpPr>
              <a:spLocks noChangeArrowheads="1"/>
            </p:cNvSpPr>
            <p:nvPr/>
          </p:nvSpPr>
          <p:spPr bwMode="auto">
            <a:xfrm>
              <a:off x="3381" y="2194"/>
              <a:ext cx="30" cy="40"/>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39" name="Oval 210"/>
            <p:cNvSpPr>
              <a:spLocks noChangeArrowheads="1"/>
            </p:cNvSpPr>
            <p:nvPr/>
          </p:nvSpPr>
          <p:spPr bwMode="auto">
            <a:xfrm>
              <a:off x="3388" y="2202"/>
              <a:ext cx="17" cy="24"/>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40" name="Arc 211"/>
            <p:cNvSpPr>
              <a:spLocks/>
            </p:cNvSpPr>
            <p:nvPr/>
          </p:nvSpPr>
          <p:spPr bwMode="auto">
            <a:xfrm>
              <a:off x="2925" y="2189"/>
              <a:ext cx="200" cy="122"/>
            </a:xfrm>
            <a:custGeom>
              <a:avLst/>
              <a:gdLst>
                <a:gd name="T0" fmla="*/ 0 w 43197"/>
                <a:gd name="T1" fmla="*/ 0 h 21600"/>
                <a:gd name="T2" fmla="*/ 0 w 43197"/>
                <a:gd name="T3" fmla="*/ 0 h 21600"/>
                <a:gd name="T4" fmla="*/ 0 w 43197"/>
                <a:gd name="T5" fmla="*/ 0 h 21600"/>
                <a:gd name="T6" fmla="*/ 0 60000 65536"/>
                <a:gd name="T7" fmla="*/ 0 60000 65536"/>
                <a:gd name="T8" fmla="*/ 0 60000 65536"/>
                <a:gd name="T9" fmla="*/ 0 w 43197"/>
                <a:gd name="T10" fmla="*/ 0 h 21600"/>
                <a:gd name="T11" fmla="*/ 43197 w 43197"/>
                <a:gd name="T12" fmla="*/ 21600 h 21600"/>
              </a:gdLst>
              <a:ahLst/>
              <a:cxnLst>
                <a:cxn ang="T6">
                  <a:pos x="T0" y="T1"/>
                </a:cxn>
                <a:cxn ang="T7">
                  <a:pos x="T2" y="T3"/>
                </a:cxn>
                <a:cxn ang="T8">
                  <a:pos x="T4" y="T5"/>
                </a:cxn>
              </a:cxnLst>
              <a:rect l="T9" t="T10" r="T11" b="T12"/>
              <a:pathLst>
                <a:path w="43197" h="21600" fill="none" extrusionOk="0">
                  <a:moveTo>
                    <a:pt x="-1" y="21245"/>
                  </a:moveTo>
                  <a:cubicBezTo>
                    <a:pt x="193" y="9456"/>
                    <a:pt x="9805" y="-1"/>
                    <a:pt x="21597" y="0"/>
                  </a:cubicBezTo>
                  <a:cubicBezTo>
                    <a:pt x="33526" y="0"/>
                    <a:pt x="43197" y="9670"/>
                    <a:pt x="43197" y="21600"/>
                  </a:cubicBezTo>
                </a:path>
                <a:path w="43197" h="21600" stroke="0" extrusionOk="0">
                  <a:moveTo>
                    <a:pt x="-1" y="21245"/>
                  </a:moveTo>
                  <a:cubicBezTo>
                    <a:pt x="193" y="9456"/>
                    <a:pt x="9805" y="-1"/>
                    <a:pt x="21597" y="0"/>
                  </a:cubicBezTo>
                  <a:cubicBezTo>
                    <a:pt x="33526" y="0"/>
                    <a:pt x="43197" y="9670"/>
                    <a:pt x="43197" y="21600"/>
                  </a:cubicBezTo>
                  <a:lnTo>
                    <a:pt x="21597" y="21600"/>
                  </a:lnTo>
                  <a:lnTo>
                    <a:pt x="-1" y="21245"/>
                  </a:lnTo>
                  <a:close/>
                </a:path>
              </a:pathLst>
            </a:custGeom>
            <a:solidFill>
              <a:srgbClr val="202020"/>
            </a:solidFill>
            <a:ln w="12700" cap="rnd">
              <a:solidFill>
                <a:srgbClr val="000000"/>
              </a:solidFill>
              <a:round/>
              <a:headEnd/>
              <a:tailEnd/>
            </a:ln>
          </p:spPr>
          <p:txBody>
            <a:bodyPr/>
            <a:lstStyle/>
            <a:p>
              <a:endParaRPr lang="nb-NO"/>
            </a:p>
          </p:txBody>
        </p:sp>
        <p:sp>
          <p:nvSpPr>
            <p:cNvPr id="6541" name="Freeform 212"/>
            <p:cNvSpPr>
              <a:spLocks/>
            </p:cNvSpPr>
            <p:nvPr/>
          </p:nvSpPr>
          <p:spPr bwMode="auto">
            <a:xfrm>
              <a:off x="2874" y="2154"/>
              <a:ext cx="255" cy="156"/>
            </a:xfrm>
            <a:custGeom>
              <a:avLst/>
              <a:gdLst>
                <a:gd name="T0" fmla="*/ 253 w 255"/>
                <a:gd name="T1" fmla="*/ 119 h 156"/>
                <a:gd name="T2" fmla="*/ 250 w 255"/>
                <a:gd name="T3" fmla="*/ 106 h 156"/>
                <a:gd name="T4" fmla="*/ 244 w 255"/>
                <a:gd name="T5" fmla="*/ 90 h 156"/>
                <a:gd name="T6" fmla="*/ 239 w 255"/>
                <a:gd name="T7" fmla="*/ 77 h 156"/>
                <a:gd name="T8" fmla="*/ 232 w 255"/>
                <a:gd name="T9" fmla="*/ 64 h 156"/>
                <a:gd name="T10" fmla="*/ 222 w 255"/>
                <a:gd name="T11" fmla="*/ 50 h 156"/>
                <a:gd name="T12" fmla="*/ 212 w 255"/>
                <a:gd name="T13" fmla="*/ 37 h 156"/>
                <a:gd name="T14" fmla="*/ 201 w 255"/>
                <a:gd name="T15" fmla="*/ 27 h 156"/>
                <a:gd name="T16" fmla="*/ 190 w 255"/>
                <a:gd name="T17" fmla="*/ 19 h 156"/>
                <a:gd name="T18" fmla="*/ 177 w 255"/>
                <a:gd name="T19" fmla="*/ 11 h 156"/>
                <a:gd name="T20" fmla="*/ 165 w 255"/>
                <a:gd name="T21" fmla="*/ 6 h 156"/>
                <a:gd name="T22" fmla="*/ 150 w 255"/>
                <a:gd name="T23" fmla="*/ 2 h 156"/>
                <a:gd name="T24" fmla="*/ 132 w 255"/>
                <a:gd name="T25" fmla="*/ 0 h 156"/>
                <a:gd name="T26" fmla="*/ 119 w 255"/>
                <a:gd name="T27" fmla="*/ 0 h 156"/>
                <a:gd name="T28" fmla="*/ 105 w 255"/>
                <a:gd name="T29" fmla="*/ 3 h 156"/>
                <a:gd name="T30" fmla="*/ 93 w 255"/>
                <a:gd name="T31" fmla="*/ 6 h 156"/>
                <a:gd name="T32" fmla="*/ 80 w 255"/>
                <a:gd name="T33" fmla="*/ 11 h 156"/>
                <a:gd name="T34" fmla="*/ 66 w 255"/>
                <a:gd name="T35" fmla="*/ 19 h 156"/>
                <a:gd name="T36" fmla="*/ 56 w 255"/>
                <a:gd name="T37" fmla="*/ 28 h 156"/>
                <a:gd name="T38" fmla="*/ 47 w 255"/>
                <a:gd name="T39" fmla="*/ 36 h 156"/>
                <a:gd name="T40" fmla="*/ 38 w 255"/>
                <a:gd name="T41" fmla="*/ 46 h 156"/>
                <a:gd name="T42" fmla="*/ 30 w 255"/>
                <a:gd name="T43" fmla="*/ 57 h 156"/>
                <a:gd name="T44" fmla="*/ 23 w 255"/>
                <a:gd name="T45" fmla="*/ 68 h 156"/>
                <a:gd name="T46" fmla="*/ 16 w 255"/>
                <a:gd name="T47" fmla="*/ 79 h 156"/>
                <a:gd name="T48" fmla="*/ 10 w 255"/>
                <a:gd name="T49" fmla="*/ 94 h 156"/>
                <a:gd name="T50" fmla="*/ 7 w 255"/>
                <a:gd name="T51" fmla="*/ 108 h 156"/>
                <a:gd name="T52" fmla="*/ 2 w 255"/>
                <a:gd name="T53" fmla="*/ 128 h 156"/>
                <a:gd name="T54" fmla="*/ 0 w 255"/>
                <a:gd name="T55" fmla="*/ 144 h 156"/>
                <a:gd name="T56" fmla="*/ 0 w 255"/>
                <a:gd name="T57" fmla="*/ 155 h 156"/>
                <a:gd name="T58" fmla="*/ 52 w 255"/>
                <a:gd name="T59" fmla="*/ 147 h 156"/>
                <a:gd name="T60" fmla="*/ 53 w 255"/>
                <a:gd name="T61" fmla="*/ 130 h 156"/>
                <a:gd name="T62" fmla="*/ 56 w 255"/>
                <a:gd name="T63" fmla="*/ 116 h 156"/>
                <a:gd name="T64" fmla="*/ 60 w 255"/>
                <a:gd name="T65" fmla="*/ 105 h 156"/>
                <a:gd name="T66" fmla="*/ 64 w 255"/>
                <a:gd name="T67" fmla="*/ 95 h 156"/>
                <a:gd name="T68" fmla="*/ 69 w 255"/>
                <a:gd name="T69" fmla="*/ 85 h 156"/>
                <a:gd name="T70" fmla="*/ 78 w 255"/>
                <a:gd name="T71" fmla="*/ 72 h 156"/>
                <a:gd name="T72" fmla="*/ 90 w 255"/>
                <a:gd name="T73" fmla="*/ 60 h 156"/>
                <a:gd name="T74" fmla="*/ 103 w 255"/>
                <a:gd name="T75" fmla="*/ 51 h 156"/>
                <a:gd name="T76" fmla="*/ 118 w 255"/>
                <a:gd name="T77" fmla="*/ 43 h 156"/>
                <a:gd name="T78" fmla="*/ 132 w 255"/>
                <a:gd name="T79" fmla="*/ 40 h 156"/>
                <a:gd name="T80" fmla="*/ 150 w 255"/>
                <a:gd name="T81" fmla="*/ 39 h 156"/>
                <a:gd name="T82" fmla="*/ 163 w 255"/>
                <a:gd name="T83" fmla="*/ 40 h 156"/>
                <a:gd name="T84" fmla="*/ 180 w 255"/>
                <a:gd name="T85" fmla="*/ 46 h 156"/>
                <a:gd name="T86" fmla="*/ 191 w 255"/>
                <a:gd name="T87" fmla="*/ 52 h 156"/>
                <a:gd name="T88" fmla="*/ 202 w 255"/>
                <a:gd name="T89" fmla="*/ 60 h 156"/>
                <a:gd name="T90" fmla="*/ 212 w 255"/>
                <a:gd name="T91" fmla="*/ 70 h 156"/>
                <a:gd name="T92" fmla="*/ 219 w 255"/>
                <a:gd name="T93" fmla="*/ 80 h 156"/>
                <a:gd name="T94" fmla="*/ 227 w 255"/>
                <a:gd name="T95" fmla="*/ 91 h 156"/>
                <a:gd name="T96" fmla="*/ 232 w 255"/>
                <a:gd name="T97" fmla="*/ 102 h 156"/>
                <a:gd name="T98" fmla="*/ 235 w 255"/>
                <a:gd name="T99" fmla="*/ 113 h 156"/>
                <a:gd name="T100" fmla="*/ 239 w 255"/>
                <a:gd name="T101" fmla="*/ 128 h 1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5"/>
                <a:gd name="T154" fmla="*/ 0 h 156"/>
                <a:gd name="T155" fmla="*/ 255 w 255"/>
                <a:gd name="T156" fmla="*/ 156 h 1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5" h="156">
                  <a:moveTo>
                    <a:pt x="254" y="128"/>
                  </a:moveTo>
                  <a:lnTo>
                    <a:pt x="253" y="119"/>
                  </a:lnTo>
                  <a:lnTo>
                    <a:pt x="251" y="113"/>
                  </a:lnTo>
                  <a:lnTo>
                    <a:pt x="250" y="106"/>
                  </a:lnTo>
                  <a:lnTo>
                    <a:pt x="247" y="98"/>
                  </a:lnTo>
                  <a:lnTo>
                    <a:pt x="244" y="90"/>
                  </a:lnTo>
                  <a:lnTo>
                    <a:pt x="242" y="84"/>
                  </a:lnTo>
                  <a:lnTo>
                    <a:pt x="239" y="77"/>
                  </a:lnTo>
                  <a:lnTo>
                    <a:pt x="235" y="70"/>
                  </a:lnTo>
                  <a:lnTo>
                    <a:pt x="232" y="64"/>
                  </a:lnTo>
                  <a:lnTo>
                    <a:pt x="228" y="57"/>
                  </a:lnTo>
                  <a:lnTo>
                    <a:pt x="222" y="50"/>
                  </a:lnTo>
                  <a:lnTo>
                    <a:pt x="216" y="42"/>
                  </a:lnTo>
                  <a:lnTo>
                    <a:pt x="212" y="37"/>
                  </a:lnTo>
                  <a:lnTo>
                    <a:pt x="206" y="32"/>
                  </a:lnTo>
                  <a:lnTo>
                    <a:pt x="201" y="27"/>
                  </a:lnTo>
                  <a:lnTo>
                    <a:pt x="195" y="23"/>
                  </a:lnTo>
                  <a:lnTo>
                    <a:pt x="190" y="19"/>
                  </a:lnTo>
                  <a:lnTo>
                    <a:pt x="183" y="15"/>
                  </a:lnTo>
                  <a:lnTo>
                    <a:pt x="177" y="11"/>
                  </a:lnTo>
                  <a:lnTo>
                    <a:pt x="170" y="9"/>
                  </a:lnTo>
                  <a:lnTo>
                    <a:pt x="165" y="6"/>
                  </a:lnTo>
                  <a:lnTo>
                    <a:pt x="157" y="4"/>
                  </a:lnTo>
                  <a:lnTo>
                    <a:pt x="150" y="2"/>
                  </a:lnTo>
                  <a:lnTo>
                    <a:pt x="142" y="1"/>
                  </a:lnTo>
                  <a:lnTo>
                    <a:pt x="132" y="0"/>
                  </a:lnTo>
                  <a:lnTo>
                    <a:pt x="127" y="0"/>
                  </a:lnTo>
                  <a:lnTo>
                    <a:pt x="119" y="0"/>
                  </a:lnTo>
                  <a:lnTo>
                    <a:pt x="113" y="1"/>
                  </a:lnTo>
                  <a:lnTo>
                    <a:pt x="105" y="3"/>
                  </a:lnTo>
                  <a:lnTo>
                    <a:pt x="100" y="4"/>
                  </a:lnTo>
                  <a:lnTo>
                    <a:pt x="93" y="6"/>
                  </a:lnTo>
                  <a:lnTo>
                    <a:pt x="87" y="9"/>
                  </a:lnTo>
                  <a:lnTo>
                    <a:pt x="80" y="11"/>
                  </a:lnTo>
                  <a:lnTo>
                    <a:pt x="73" y="16"/>
                  </a:lnTo>
                  <a:lnTo>
                    <a:pt x="66" y="19"/>
                  </a:lnTo>
                  <a:lnTo>
                    <a:pt x="61" y="24"/>
                  </a:lnTo>
                  <a:lnTo>
                    <a:pt x="56" y="28"/>
                  </a:lnTo>
                  <a:lnTo>
                    <a:pt x="51" y="32"/>
                  </a:lnTo>
                  <a:lnTo>
                    <a:pt x="47" y="36"/>
                  </a:lnTo>
                  <a:lnTo>
                    <a:pt x="42" y="42"/>
                  </a:lnTo>
                  <a:lnTo>
                    <a:pt x="38" y="46"/>
                  </a:lnTo>
                  <a:lnTo>
                    <a:pt x="34" y="52"/>
                  </a:lnTo>
                  <a:lnTo>
                    <a:pt x="30" y="57"/>
                  </a:lnTo>
                  <a:lnTo>
                    <a:pt x="26" y="63"/>
                  </a:lnTo>
                  <a:lnTo>
                    <a:pt x="23" y="68"/>
                  </a:lnTo>
                  <a:lnTo>
                    <a:pt x="20" y="73"/>
                  </a:lnTo>
                  <a:lnTo>
                    <a:pt x="16" y="79"/>
                  </a:lnTo>
                  <a:lnTo>
                    <a:pt x="13" y="87"/>
                  </a:lnTo>
                  <a:lnTo>
                    <a:pt x="10" y="94"/>
                  </a:lnTo>
                  <a:lnTo>
                    <a:pt x="8" y="101"/>
                  </a:lnTo>
                  <a:lnTo>
                    <a:pt x="7" y="108"/>
                  </a:lnTo>
                  <a:lnTo>
                    <a:pt x="4" y="118"/>
                  </a:lnTo>
                  <a:lnTo>
                    <a:pt x="2" y="128"/>
                  </a:lnTo>
                  <a:lnTo>
                    <a:pt x="0" y="138"/>
                  </a:lnTo>
                  <a:lnTo>
                    <a:pt x="0" y="144"/>
                  </a:lnTo>
                  <a:lnTo>
                    <a:pt x="0" y="149"/>
                  </a:lnTo>
                  <a:lnTo>
                    <a:pt x="0" y="155"/>
                  </a:lnTo>
                  <a:lnTo>
                    <a:pt x="52" y="155"/>
                  </a:lnTo>
                  <a:lnTo>
                    <a:pt x="52" y="147"/>
                  </a:lnTo>
                  <a:lnTo>
                    <a:pt x="53" y="138"/>
                  </a:lnTo>
                  <a:lnTo>
                    <a:pt x="53" y="130"/>
                  </a:lnTo>
                  <a:lnTo>
                    <a:pt x="55" y="122"/>
                  </a:lnTo>
                  <a:lnTo>
                    <a:pt x="56" y="116"/>
                  </a:lnTo>
                  <a:lnTo>
                    <a:pt x="59" y="110"/>
                  </a:lnTo>
                  <a:lnTo>
                    <a:pt x="60" y="105"/>
                  </a:lnTo>
                  <a:lnTo>
                    <a:pt x="62" y="99"/>
                  </a:lnTo>
                  <a:lnTo>
                    <a:pt x="64" y="95"/>
                  </a:lnTo>
                  <a:lnTo>
                    <a:pt x="67" y="89"/>
                  </a:lnTo>
                  <a:lnTo>
                    <a:pt x="69" y="85"/>
                  </a:lnTo>
                  <a:lnTo>
                    <a:pt x="73" y="80"/>
                  </a:lnTo>
                  <a:lnTo>
                    <a:pt x="78" y="72"/>
                  </a:lnTo>
                  <a:lnTo>
                    <a:pt x="85" y="66"/>
                  </a:lnTo>
                  <a:lnTo>
                    <a:pt x="90" y="60"/>
                  </a:lnTo>
                  <a:lnTo>
                    <a:pt x="97" y="55"/>
                  </a:lnTo>
                  <a:lnTo>
                    <a:pt x="103" y="51"/>
                  </a:lnTo>
                  <a:lnTo>
                    <a:pt x="111" y="47"/>
                  </a:lnTo>
                  <a:lnTo>
                    <a:pt x="118" y="43"/>
                  </a:lnTo>
                  <a:lnTo>
                    <a:pt x="126" y="41"/>
                  </a:lnTo>
                  <a:lnTo>
                    <a:pt x="132" y="40"/>
                  </a:lnTo>
                  <a:lnTo>
                    <a:pt x="141" y="39"/>
                  </a:lnTo>
                  <a:lnTo>
                    <a:pt x="150" y="39"/>
                  </a:lnTo>
                  <a:lnTo>
                    <a:pt x="156" y="39"/>
                  </a:lnTo>
                  <a:lnTo>
                    <a:pt x="163" y="40"/>
                  </a:lnTo>
                  <a:lnTo>
                    <a:pt x="171" y="43"/>
                  </a:lnTo>
                  <a:lnTo>
                    <a:pt x="180" y="46"/>
                  </a:lnTo>
                  <a:lnTo>
                    <a:pt x="186" y="48"/>
                  </a:lnTo>
                  <a:lnTo>
                    <a:pt x="191" y="52"/>
                  </a:lnTo>
                  <a:lnTo>
                    <a:pt x="196" y="56"/>
                  </a:lnTo>
                  <a:lnTo>
                    <a:pt x="202" y="60"/>
                  </a:lnTo>
                  <a:lnTo>
                    <a:pt x="206" y="65"/>
                  </a:lnTo>
                  <a:lnTo>
                    <a:pt x="212" y="70"/>
                  </a:lnTo>
                  <a:lnTo>
                    <a:pt x="216" y="75"/>
                  </a:lnTo>
                  <a:lnTo>
                    <a:pt x="219" y="80"/>
                  </a:lnTo>
                  <a:lnTo>
                    <a:pt x="224" y="86"/>
                  </a:lnTo>
                  <a:lnTo>
                    <a:pt x="227" y="91"/>
                  </a:lnTo>
                  <a:lnTo>
                    <a:pt x="229" y="96"/>
                  </a:lnTo>
                  <a:lnTo>
                    <a:pt x="232" y="102"/>
                  </a:lnTo>
                  <a:lnTo>
                    <a:pt x="233" y="107"/>
                  </a:lnTo>
                  <a:lnTo>
                    <a:pt x="235" y="113"/>
                  </a:lnTo>
                  <a:lnTo>
                    <a:pt x="237" y="119"/>
                  </a:lnTo>
                  <a:lnTo>
                    <a:pt x="239" y="128"/>
                  </a:lnTo>
                  <a:lnTo>
                    <a:pt x="254" y="128"/>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542" name="Freeform 213"/>
            <p:cNvSpPr>
              <a:spLocks/>
            </p:cNvSpPr>
            <p:nvPr/>
          </p:nvSpPr>
          <p:spPr bwMode="auto">
            <a:xfrm>
              <a:off x="2865" y="2234"/>
              <a:ext cx="43" cy="68"/>
            </a:xfrm>
            <a:custGeom>
              <a:avLst/>
              <a:gdLst>
                <a:gd name="T0" fmla="*/ 42 w 43"/>
                <a:gd name="T1" fmla="*/ 0 h 68"/>
                <a:gd name="T2" fmla="*/ 32 w 43"/>
                <a:gd name="T3" fmla="*/ 16 h 68"/>
                <a:gd name="T4" fmla="*/ 21 w 43"/>
                <a:gd name="T5" fmla="*/ 31 h 68"/>
                <a:gd name="T6" fmla="*/ 13 w 43"/>
                <a:gd name="T7" fmla="*/ 38 h 68"/>
                <a:gd name="T8" fmla="*/ 8 w 43"/>
                <a:gd name="T9" fmla="*/ 44 h 68"/>
                <a:gd name="T10" fmla="*/ 3 w 43"/>
                <a:gd name="T11" fmla="*/ 46 h 68"/>
                <a:gd name="T12" fmla="*/ 0 w 43"/>
                <a:gd name="T13" fmla="*/ 49 h 68"/>
                <a:gd name="T14" fmla="*/ 25 w 43"/>
                <a:gd name="T15" fmla="*/ 67 h 68"/>
                <a:gd name="T16" fmla="*/ 30 w 43"/>
                <a:gd name="T17" fmla="*/ 62 h 68"/>
                <a:gd name="T18" fmla="*/ 33 w 43"/>
                <a:gd name="T19" fmla="*/ 54 h 68"/>
                <a:gd name="T20" fmla="*/ 36 w 43"/>
                <a:gd name="T21" fmla="*/ 44 h 68"/>
                <a:gd name="T22" fmla="*/ 39 w 43"/>
                <a:gd name="T23" fmla="*/ 35 h 68"/>
                <a:gd name="T24" fmla="*/ 41 w 43"/>
                <a:gd name="T25" fmla="*/ 26 h 68"/>
                <a:gd name="T26" fmla="*/ 41 w 43"/>
                <a:gd name="T27" fmla="*/ 16 h 68"/>
                <a:gd name="T28" fmla="*/ 42 w 43"/>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42" y="0"/>
                  </a:moveTo>
                  <a:lnTo>
                    <a:pt x="32" y="16"/>
                  </a:lnTo>
                  <a:lnTo>
                    <a:pt x="21" y="31"/>
                  </a:lnTo>
                  <a:lnTo>
                    <a:pt x="13" y="38"/>
                  </a:lnTo>
                  <a:lnTo>
                    <a:pt x="8" y="44"/>
                  </a:lnTo>
                  <a:lnTo>
                    <a:pt x="3" y="46"/>
                  </a:lnTo>
                  <a:lnTo>
                    <a:pt x="0" y="49"/>
                  </a:lnTo>
                  <a:lnTo>
                    <a:pt x="25" y="67"/>
                  </a:lnTo>
                  <a:lnTo>
                    <a:pt x="30" y="62"/>
                  </a:lnTo>
                  <a:lnTo>
                    <a:pt x="33" y="54"/>
                  </a:lnTo>
                  <a:lnTo>
                    <a:pt x="36" y="44"/>
                  </a:lnTo>
                  <a:lnTo>
                    <a:pt x="39" y="35"/>
                  </a:lnTo>
                  <a:lnTo>
                    <a:pt x="41" y="26"/>
                  </a:lnTo>
                  <a:lnTo>
                    <a:pt x="41" y="16"/>
                  </a:lnTo>
                  <a:lnTo>
                    <a:pt x="42" y="0"/>
                  </a:lnTo>
                </a:path>
              </a:pathLst>
            </a:custGeom>
            <a:solidFill>
              <a:srgbClr val="808080"/>
            </a:solidFill>
            <a:ln w="12700" cap="rnd" cmpd="sng">
              <a:solidFill>
                <a:srgbClr val="A0A0A0"/>
              </a:solidFill>
              <a:prstDash val="solid"/>
              <a:round/>
              <a:headEnd type="none" w="sm" len="sm"/>
              <a:tailEnd type="none" w="sm" len="sm"/>
            </a:ln>
          </p:spPr>
          <p:txBody>
            <a:bodyPr/>
            <a:lstStyle/>
            <a:p>
              <a:endParaRPr lang="nb-NO"/>
            </a:p>
          </p:txBody>
        </p:sp>
        <p:sp>
          <p:nvSpPr>
            <p:cNvPr id="6543" name="Freeform 214"/>
            <p:cNvSpPr>
              <a:spLocks/>
            </p:cNvSpPr>
            <p:nvPr/>
          </p:nvSpPr>
          <p:spPr bwMode="auto">
            <a:xfrm>
              <a:off x="3365" y="2192"/>
              <a:ext cx="252" cy="118"/>
            </a:xfrm>
            <a:custGeom>
              <a:avLst/>
              <a:gdLst>
                <a:gd name="T0" fmla="*/ 251 w 252"/>
                <a:gd name="T1" fmla="*/ 108 h 118"/>
                <a:gd name="T2" fmla="*/ 220 w 252"/>
                <a:gd name="T3" fmla="*/ 117 h 118"/>
                <a:gd name="T4" fmla="*/ 1 w 252"/>
                <a:gd name="T5" fmla="*/ 116 h 118"/>
                <a:gd name="T6" fmla="*/ 0 w 252"/>
                <a:gd name="T7" fmla="*/ 95 h 118"/>
                <a:gd name="T8" fmla="*/ 21 w 252"/>
                <a:gd name="T9" fmla="*/ 91 h 118"/>
                <a:gd name="T10" fmla="*/ 35 w 252"/>
                <a:gd name="T11" fmla="*/ 88 h 118"/>
                <a:gd name="T12" fmla="*/ 50 w 252"/>
                <a:gd name="T13" fmla="*/ 79 h 118"/>
                <a:gd name="T14" fmla="*/ 63 w 252"/>
                <a:gd name="T15" fmla="*/ 67 h 118"/>
                <a:gd name="T16" fmla="*/ 81 w 252"/>
                <a:gd name="T17" fmla="*/ 48 h 118"/>
                <a:gd name="T18" fmla="*/ 93 w 252"/>
                <a:gd name="T19" fmla="*/ 35 h 118"/>
                <a:gd name="T20" fmla="*/ 111 w 252"/>
                <a:gd name="T21" fmla="*/ 16 h 118"/>
                <a:gd name="T22" fmla="*/ 131 w 252"/>
                <a:gd name="T23" fmla="*/ 6 h 118"/>
                <a:gd name="T24" fmla="*/ 147 w 252"/>
                <a:gd name="T25" fmla="*/ 1 h 118"/>
                <a:gd name="T26" fmla="*/ 169 w 252"/>
                <a:gd name="T27" fmla="*/ 0 h 118"/>
                <a:gd name="T28" fmla="*/ 187 w 252"/>
                <a:gd name="T29" fmla="*/ 2 h 118"/>
                <a:gd name="T30" fmla="*/ 205 w 252"/>
                <a:gd name="T31" fmla="*/ 9 h 118"/>
                <a:gd name="T32" fmla="*/ 220 w 252"/>
                <a:gd name="T33" fmla="*/ 20 h 118"/>
                <a:gd name="T34" fmla="*/ 233 w 252"/>
                <a:gd name="T35" fmla="*/ 36 h 118"/>
                <a:gd name="T36" fmla="*/ 240 w 252"/>
                <a:gd name="T37" fmla="*/ 65 h 118"/>
                <a:gd name="T38" fmla="*/ 241 w 252"/>
                <a:gd name="T39" fmla="*/ 86 h 118"/>
                <a:gd name="T40" fmla="*/ 251 w 252"/>
                <a:gd name="T41" fmla="*/ 87 h 118"/>
                <a:gd name="T42" fmla="*/ 251 w 252"/>
                <a:gd name="T43" fmla="*/ 108 h 1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2"/>
                <a:gd name="T67" fmla="*/ 0 h 118"/>
                <a:gd name="T68" fmla="*/ 252 w 252"/>
                <a:gd name="T69" fmla="*/ 118 h 1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2" h="118">
                  <a:moveTo>
                    <a:pt x="251" y="108"/>
                  </a:moveTo>
                  <a:lnTo>
                    <a:pt x="220" y="117"/>
                  </a:lnTo>
                  <a:lnTo>
                    <a:pt x="1" y="116"/>
                  </a:lnTo>
                  <a:lnTo>
                    <a:pt x="0" y="95"/>
                  </a:lnTo>
                  <a:lnTo>
                    <a:pt x="21" y="91"/>
                  </a:lnTo>
                  <a:lnTo>
                    <a:pt x="35" y="88"/>
                  </a:lnTo>
                  <a:lnTo>
                    <a:pt x="50" y="79"/>
                  </a:lnTo>
                  <a:lnTo>
                    <a:pt x="63" y="67"/>
                  </a:lnTo>
                  <a:lnTo>
                    <a:pt x="81" y="48"/>
                  </a:lnTo>
                  <a:lnTo>
                    <a:pt x="93" y="35"/>
                  </a:lnTo>
                  <a:lnTo>
                    <a:pt x="111" y="16"/>
                  </a:lnTo>
                  <a:lnTo>
                    <a:pt x="131" y="6"/>
                  </a:lnTo>
                  <a:lnTo>
                    <a:pt x="147" y="1"/>
                  </a:lnTo>
                  <a:lnTo>
                    <a:pt x="169" y="0"/>
                  </a:lnTo>
                  <a:lnTo>
                    <a:pt x="187" y="2"/>
                  </a:lnTo>
                  <a:lnTo>
                    <a:pt x="205" y="9"/>
                  </a:lnTo>
                  <a:lnTo>
                    <a:pt x="220" y="20"/>
                  </a:lnTo>
                  <a:lnTo>
                    <a:pt x="233" y="36"/>
                  </a:lnTo>
                  <a:lnTo>
                    <a:pt x="240" y="65"/>
                  </a:lnTo>
                  <a:lnTo>
                    <a:pt x="241" y="86"/>
                  </a:lnTo>
                  <a:lnTo>
                    <a:pt x="251" y="87"/>
                  </a:lnTo>
                  <a:lnTo>
                    <a:pt x="251" y="108"/>
                  </a:lnTo>
                </a:path>
              </a:pathLst>
            </a:custGeom>
            <a:solidFill>
              <a:srgbClr val="202020"/>
            </a:solidFill>
            <a:ln w="12700" cap="rnd" cmpd="sng">
              <a:solidFill>
                <a:srgbClr val="000000"/>
              </a:solidFill>
              <a:prstDash val="solid"/>
              <a:round/>
              <a:headEnd type="none" w="sm" len="sm"/>
              <a:tailEnd type="none" w="sm" len="sm"/>
            </a:ln>
          </p:spPr>
          <p:txBody>
            <a:bodyPr/>
            <a:lstStyle/>
            <a:p>
              <a:endParaRPr lang="nb-NO"/>
            </a:p>
          </p:txBody>
        </p:sp>
        <p:sp>
          <p:nvSpPr>
            <p:cNvPr id="6544" name="Freeform 215"/>
            <p:cNvSpPr>
              <a:spLocks/>
            </p:cNvSpPr>
            <p:nvPr/>
          </p:nvSpPr>
          <p:spPr bwMode="auto">
            <a:xfrm>
              <a:off x="3112" y="2152"/>
              <a:ext cx="528" cy="158"/>
            </a:xfrm>
            <a:custGeom>
              <a:avLst/>
              <a:gdLst>
                <a:gd name="T0" fmla="*/ 511 w 528"/>
                <a:gd name="T1" fmla="*/ 107 h 158"/>
                <a:gd name="T2" fmla="*/ 507 w 528"/>
                <a:gd name="T3" fmla="*/ 85 h 158"/>
                <a:gd name="T4" fmla="*/ 504 w 528"/>
                <a:gd name="T5" fmla="*/ 66 h 158"/>
                <a:gd name="T6" fmla="*/ 500 w 528"/>
                <a:gd name="T7" fmla="*/ 53 h 158"/>
                <a:gd name="T8" fmla="*/ 491 w 528"/>
                <a:gd name="T9" fmla="*/ 39 h 158"/>
                <a:gd name="T10" fmla="*/ 478 w 528"/>
                <a:gd name="T11" fmla="*/ 25 h 158"/>
                <a:gd name="T12" fmla="*/ 460 w 528"/>
                <a:gd name="T13" fmla="*/ 12 h 158"/>
                <a:gd name="T14" fmla="*/ 443 w 528"/>
                <a:gd name="T15" fmla="*/ 4 h 158"/>
                <a:gd name="T16" fmla="*/ 420 w 528"/>
                <a:gd name="T17" fmla="*/ 0 h 158"/>
                <a:gd name="T18" fmla="*/ 397 w 528"/>
                <a:gd name="T19" fmla="*/ 0 h 158"/>
                <a:gd name="T20" fmla="*/ 371 w 528"/>
                <a:gd name="T21" fmla="*/ 4 h 158"/>
                <a:gd name="T22" fmla="*/ 351 w 528"/>
                <a:gd name="T23" fmla="*/ 13 h 158"/>
                <a:gd name="T24" fmla="*/ 338 w 528"/>
                <a:gd name="T25" fmla="*/ 23 h 158"/>
                <a:gd name="T26" fmla="*/ 317 w 528"/>
                <a:gd name="T27" fmla="*/ 43 h 158"/>
                <a:gd name="T28" fmla="*/ 275 w 528"/>
                <a:gd name="T29" fmla="*/ 84 h 158"/>
                <a:gd name="T30" fmla="*/ 263 w 528"/>
                <a:gd name="T31" fmla="*/ 97 h 158"/>
                <a:gd name="T32" fmla="*/ 249 w 528"/>
                <a:gd name="T33" fmla="*/ 109 h 158"/>
                <a:gd name="T34" fmla="*/ 232 w 528"/>
                <a:gd name="T35" fmla="*/ 120 h 158"/>
                <a:gd name="T36" fmla="*/ 210 w 528"/>
                <a:gd name="T37" fmla="*/ 130 h 158"/>
                <a:gd name="T38" fmla="*/ 0 w 528"/>
                <a:gd name="T39" fmla="*/ 131 h 158"/>
                <a:gd name="T40" fmla="*/ 2 w 528"/>
                <a:gd name="T41" fmla="*/ 142 h 158"/>
                <a:gd name="T42" fmla="*/ 4 w 528"/>
                <a:gd name="T43" fmla="*/ 157 h 158"/>
                <a:gd name="T44" fmla="*/ 253 w 528"/>
                <a:gd name="T45" fmla="*/ 137 h 158"/>
                <a:gd name="T46" fmla="*/ 280 w 528"/>
                <a:gd name="T47" fmla="*/ 135 h 158"/>
                <a:gd name="T48" fmla="*/ 294 w 528"/>
                <a:gd name="T49" fmla="*/ 129 h 158"/>
                <a:gd name="T50" fmla="*/ 308 w 528"/>
                <a:gd name="T51" fmla="*/ 119 h 158"/>
                <a:gd name="T52" fmla="*/ 322 w 528"/>
                <a:gd name="T53" fmla="*/ 107 h 158"/>
                <a:gd name="T54" fmla="*/ 338 w 528"/>
                <a:gd name="T55" fmla="*/ 91 h 158"/>
                <a:gd name="T56" fmla="*/ 348 w 528"/>
                <a:gd name="T57" fmla="*/ 80 h 158"/>
                <a:gd name="T58" fmla="*/ 363 w 528"/>
                <a:gd name="T59" fmla="*/ 64 h 158"/>
                <a:gd name="T60" fmla="*/ 381 w 528"/>
                <a:gd name="T61" fmla="*/ 52 h 158"/>
                <a:gd name="T62" fmla="*/ 398 w 528"/>
                <a:gd name="T63" fmla="*/ 48 h 158"/>
                <a:gd name="T64" fmla="*/ 421 w 528"/>
                <a:gd name="T65" fmla="*/ 46 h 158"/>
                <a:gd name="T66" fmla="*/ 442 w 528"/>
                <a:gd name="T67" fmla="*/ 50 h 158"/>
                <a:gd name="T68" fmla="*/ 460 w 528"/>
                <a:gd name="T69" fmla="*/ 57 h 158"/>
                <a:gd name="T70" fmla="*/ 473 w 528"/>
                <a:gd name="T71" fmla="*/ 68 h 158"/>
                <a:gd name="T72" fmla="*/ 481 w 528"/>
                <a:gd name="T73" fmla="*/ 81 h 158"/>
                <a:gd name="T74" fmla="*/ 488 w 528"/>
                <a:gd name="T75" fmla="*/ 98 h 158"/>
                <a:gd name="T76" fmla="*/ 491 w 528"/>
                <a:gd name="T77" fmla="*/ 117 h 158"/>
                <a:gd name="T78" fmla="*/ 502 w 528"/>
                <a:gd name="T79" fmla="*/ 130 h 158"/>
                <a:gd name="T80" fmla="*/ 507 w 528"/>
                <a:gd name="T81" fmla="*/ 146 h 158"/>
                <a:gd name="T82" fmla="*/ 517 w 528"/>
                <a:gd name="T83" fmla="*/ 144 h 158"/>
                <a:gd name="T84" fmla="*/ 527 w 528"/>
                <a:gd name="T85" fmla="*/ 119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8"/>
                <a:gd name="T130" fmla="*/ 0 h 158"/>
                <a:gd name="T131" fmla="*/ 528 w 52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8" h="158">
                  <a:moveTo>
                    <a:pt x="512" y="119"/>
                  </a:moveTo>
                  <a:lnTo>
                    <a:pt x="511" y="107"/>
                  </a:lnTo>
                  <a:lnTo>
                    <a:pt x="510" y="96"/>
                  </a:lnTo>
                  <a:lnTo>
                    <a:pt x="507" y="85"/>
                  </a:lnTo>
                  <a:lnTo>
                    <a:pt x="505" y="74"/>
                  </a:lnTo>
                  <a:lnTo>
                    <a:pt x="504" y="66"/>
                  </a:lnTo>
                  <a:lnTo>
                    <a:pt x="502" y="61"/>
                  </a:lnTo>
                  <a:lnTo>
                    <a:pt x="500" y="53"/>
                  </a:lnTo>
                  <a:lnTo>
                    <a:pt x="495" y="46"/>
                  </a:lnTo>
                  <a:lnTo>
                    <a:pt x="491" y="39"/>
                  </a:lnTo>
                  <a:lnTo>
                    <a:pt x="485" y="32"/>
                  </a:lnTo>
                  <a:lnTo>
                    <a:pt x="478" y="25"/>
                  </a:lnTo>
                  <a:lnTo>
                    <a:pt x="469" y="18"/>
                  </a:lnTo>
                  <a:lnTo>
                    <a:pt x="460" y="12"/>
                  </a:lnTo>
                  <a:lnTo>
                    <a:pt x="452" y="8"/>
                  </a:lnTo>
                  <a:lnTo>
                    <a:pt x="443" y="4"/>
                  </a:lnTo>
                  <a:lnTo>
                    <a:pt x="430" y="1"/>
                  </a:lnTo>
                  <a:lnTo>
                    <a:pt x="420" y="0"/>
                  </a:lnTo>
                  <a:lnTo>
                    <a:pt x="408" y="0"/>
                  </a:lnTo>
                  <a:lnTo>
                    <a:pt x="397" y="0"/>
                  </a:lnTo>
                  <a:lnTo>
                    <a:pt x="383" y="2"/>
                  </a:lnTo>
                  <a:lnTo>
                    <a:pt x="371" y="4"/>
                  </a:lnTo>
                  <a:lnTo>
                    <a:pt x="359" y="8"/>
                  </a:lnTo>
                  <a:lnTo>
                    <a:pt x="351" y="13"/>
                  </a:lnTo>
                  <a:lnTo>
                    <a:pt x="345" y="17"/>
                  </a:lnTo>
                  <a:lnTo>
                    <a:pt x="338" y="23"/>
                  </a:lnTo>
                  <a:lnTo>
                    <a:pt x="327" y="32"/>
                  </a:lnTo>
                  <a:lnTo>
                    <a:pt x="317" y="43"/>
                  </a:lnTo>
                  <a:lnTo>
                    <a:pt x="308" y="51"/>
                  </a:lnTo>
                  <a:lnTo>
                    <a:pt x="275" y="84"/>
                  </a:lnTo>
                  <a:lnTo>
                    <a:pt x="269" y="91"/>
                  </a:lnTo>
                  <a:lnTo>
                    <a:pt x="263" y="97"/>
                  </a:lnTo>
                  <a:lnTo>
                    <a:pt x="258" y="103"/>
                  </a:lnTo>
                  <a:lnTo>
                    <a:pt x="249" y="109"/>
                  </a:lnTo>
                  <a:lnTo>
                    <a:pt x="241" y="115"/>
                  </a:lnTo>
                  <a:lnTo>
                    <a:pt x="232" y="120"/>
                  </a:lnTo>
                  <a:lnTo>
                    <a:pt x="224" y="124"/>
                  </a:lnTo>
                  <a:lnTo>
                    <a:pt x="210" y="130"/>
                  </a:lnTo>
                  <a:lnTo>
                    <a:pt x="204" y="131"/>
                  </a:lnTo>
                  <a:lnTo>
                    <a:pt x="0" y="131"/>
                  </a:lnTo>
                  <a:lnTo>
                    <a:pt x="1" y="136"/>
                  </a:lnTo>
                  <a:lnTo>
                    <a:pt x="2" y="142"/>
                  </a:lnTo>
                  <a:lnTo>
                    <a:pt x="3" y="149"/>
                  </a:lnTo>
                  <a:lnTo>
                    <a:pt x="4" y="157"/>
                  </a:lnTo>
                  <a:lnTo>
                    <a:pt x="253" y="157"/>
                  </a:lnTo>
                  <a:lnTo>
                    <a:pt x="253" y="137"/>
                  </a:lnTo>
                  <a:lnTo>
                    <a:pt x="270" y="137"/>
                  </a:lnTo>
                  <a:lnTo>
                    <a:pt x="280" y="135"/>
                  </a:lnTo>
                  <a:lnTo>
                    <a:pt x="286" y="132"/>
                  </a:lnTo>
                  <a:lnTo>
                    <a:pt x="294" y="129"/>
                  </a:lnTo>
                  <a:lnTo>
                    <a:pt x="301" y="125"/>
                  </a:lnTo>
                  <a:lnTo>
                    <a:pt x="308" y="119"/>
                  </a:lnTo>
                  <a:lnTo>
                    <a:pt x="314" y="114"/>
                  </a:lnTo>
                  <a:lnTo>
                    <a:pt x="322" y="107"/>
                  </a:lnTo>
                  <a:lnTo>
                    <a:pt x="330" y="99"/>
                  </a:lnTo>
                  <a:lnTo>
                    <a:pt x="338" y="91"/>
                  </a:lnTo>
                  <a:lnTo>
                    <a:pt x="344" y="86"/>
                  </a:lnTo>
                  <a:lnTo>
                    <a:pt x="348" y="80"/>
                  </a:lnTo>
                  <a:lnTo>
                    <a:pt x="356" y="71"/>
                  </a:lnTo>
                  <a:lnTo>
                    <a:pt x="363" y="64"/>
                  </a:lnTo>
                  <a:lnTo>
                    <a:pt x="373" y="57"/>
                  </a:lnTo>
                  <a:lnTo>
                    <a:pt x="381" y="52"/>
                  </a:lnTo>
                  <a:lnTo>
                    <a:pt x="389" y="49"/>
                  </a:lnTo>
                  <a:lnTo>
                    <a:pt x="398" y="48"/>
                  </a:lnTo>
                  <a:lnTo>
                    <a:pt x="410" y="46"/>
                  </a:lnTo>
                  <a:lnTo>
                    <a:pt x="421" y="46"/>
                  </a:lnTo>
                  <a:lnTo>
                    <a:pt x="433" y="48"/>
                  </a:lnTo>
                  <a:lnTo>
                    <a:pt x="442" y="50"/>
                  </a:lnTo>
                  <a:lnTo>
                    <a:pt x="452" y="53"/>
                  </a:lnTo>
                  <a:lnTo>
                    <a:pt x="460" y="57"/>
                  </a:lnTo>
                  <a:lnTo>
                    <a:pt x="466" y="62"/>
                  </a:lnTo>
                  <a:lnTo>
                    <a:pt x="473" y="68"/>
                  </a:lnTo>
                  <a:lnTo>
                    <a:pt x="478" y="74"/>
                  </a:lnTo>
                  <a:lnTo>
                    <a:pt x="481" y="81"/>
                  </a:lnTo>
                  <a:lnTo>
                    <a:pt x="486" y="89"/>
                  </a:lnTo>
                  <a:lnTo>
                    <a:pt x="488" y="98"/>
                  </a:lnTo>
                  <a:lnTo>
                    <a:pt x="490" y="109"/>
                  </a:lnTo>
                  <a:lnTo>
                    <a:pt x="491" y="117"/>
                  </a:lnTo>
                  <a:lnTo>
                    <a:pt x="492" y="130"/>
                  </a:lnTo>
                  <a:lnTo>
                    <a:pt x="502" y="130"/>
                  </a:lnTo>
                  <a:lnTo>
                    <a:pt x="502" y="148"/>
                  </a:lnTo>
                  <a:lnTo>
                    <a:pt x="507" y="146"/>
                  </a:lnTo>
                  <a:lnTo>
                    <a:pt x="512" y="145"/>
                  </a:lnTo>
                  <a:lnTo>
                    <a:pt x="517" y="144"/>
                  </a:lnTo>
                  <a:lnTo>
                    <a:pt x="527" y="144"/>
                  </a:lnTo>
                  <a:lnTo>
                    <a:pt x="527" y="119"/>
                  </a:lnTo>
                  <a:lnTo>
                    <a:pt x="512" y="119"/>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545" name="Oval 216"/>
            <p:cNvSpPr>
              <a:spLocks noChangeArrowheads="1"/>
            </p:cNvSpPr>
            <p:nvPr/>
          </p:nvSpPr>
          <p:spPr bwMode="auto">
            <a:xfrm>
              <a:off x="3449" y="2214"/>
              <a:ext cx="129" cy="158"/>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46" name="Oval 217"/>
            <p:cNvSpPr>
              <a:spLocks noChangeArrowheads="1"/>
            </p:cNvSpPr>
            <p:nvPr/>
          </p:nvSpPr>
          <p:spPr bwMode="auto">
            <a:xfrm>
              <a:off x="3467" y="2234"/>
              <a:ext cx="95"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47" name="Oval 218"/>
            <p:cNvSpPr>
              <a:spLocks noChangeArrowheads="1"/>
            </p:cNvSpPr>
            <p:nvPr/>
          </p:nvSpPr>
          <p:spPr bwMode="auto">
            <a:xfrm>
              <a:off x="3479" y="2249"/>
              <a:ext cx="71" cy="8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48" name="Line 219"/>
            <p:cNvSpPr>
              <a:spLocks noChangeShapeType="1"/>
            </p:cNvSpPr>
            <p:nvPr/>
          </p:nvSpPr>
          <p:spPr bwMode="auto">
            <a:xfrm flipH="1">
              <a:off x="3512" y="2257"/>
              <a:ext cx="22"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49" name="Line 220"/>
            <p:cNvSpPr>
              <a:spLocks noChangeShapeType="1"/>
            </p:cNvSpPr>
            <p:nvPr/>
          </p:nvSpPr>
          <p:spPr bwMode="auto">
            <a:xfrm>
              <a:off x="3513" y="2249"/>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0" name="Line 221"/>
            <p:cNvSpPr>
              <a:spLocks noChangeShapeType="1"/>
            </p:cNvSpPr>
            <p:nvPr/>
          </p:nvSpPr>
          <p:spPr bwMode="auto">
            <a:xfrm flipH="1" flipV="1">
              <a:off x="3495" y="2255"/>
              <a:ext cx="18"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1" name="Line 222"/>
            <p:cNvSpPr>
              <a:spLocks noChangeShapeType="1"/>
            </p:cNvSpPr>
            <p:nvPr/>
          </p:nvSpPr>
          <p:spPr bwMode="auto">
            <a:xfrm flipH="1" flipV="1">
              <a:off x="3480" y="2271"/>
              <a:ext cx="31"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2" name="Line 223"/>
            <p:cNvSpPr>
              <a:spLocks noChangeShapeType="1"/>
            </p:cNvSpPr>
            <p:nvPr/>
          </p:nvSpPr>
          <p:spPr bwMode="auto">
            <a:xfrm flipV="1">
              <a:off x="3513" y="2272"/>
              <a:ext cx="32"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3" name="Line 224"/>
            <p:cNvSpPr>
              <a:spLocks noChangeShapeType="1"/>
            </p:cNvSpPr>
            <p:nvPr/>
          </p:nvSpPr>
          <p:spPr bwMode="auto">
            <a:xfrm flipH="1" flipV="1">
              <a:off x="3512" y="2296"/>
              <a:ext cx="21"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4" name="Line 225"/>
            <p:cNvSpPr>
              <a:spLocks noChangeShapeType="1"/>
            </p:cNvSpPr>
            <p:nvPr/>
          </p:nvSpPr>
          <p:spPr bwMode="auto">
            <a:xfrm flipV="1">
              <a:off x="3513" y="2297"/>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5" name="Line 226"/>
            <p:cNvSpPr>
              <a:spLocks noChangeShapeType="1"/>
            </p:cNvSpPr>
            <p:nvPr/>
          </p:nvSpPr>
          <p:spPr bwMode="auto">
            <a:xfrm flipH="1">
              <a:off x="3494" y="2297"/>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6" name="Line 227"/>
            <p:cNvSpPr>
              <a:spLocks noChangeShapeType="1"/>
            </p:cNvSpPr>
            <p:nvPr/>
          </p:nvSpPr>
          <p:spPr bwMode="auto">
            <a:xfrm flipH="1">
              <a:off x="3481" y="2292"/>
              <a:ext cx="31"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7" name="Line 228"/>
            <p:cNvSpPr>
              <a:spLocks noChangeShapeType="1"/>
            </p:cNvSpPr>
            <p:nvPr/>
          </p:nvSpPr>
          <p:spPr bwMode="auto">
            <a:xfrm>
              <a:off x="3517" y="2292"/>
              <a:ext cx="29"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8" name="Line 229"/>
            <p:cNvSpPr>
              <a:spLocks noChangeShapeType="1"/>
            </p:cNvSpPr>
            <p:nvPr/>
          </p:nvSpPr>
          <p:spPr bwMode="auto">
            <a:xfrm flipH="1" flipV="1">
              <a:off x="3474" y="2293"/>
              <a:ext cx="76" cy="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59" name="Oval 230"/>
            <p:cNvSpPr>
              <a:spLocks noChangeArrowheads="1"/>
            </p:cNvSpPr>
            <p:nvPr/>
          </p:nvSpPr>
          <p:spPr bwMode="auto">
            <a:xfrm>
              <a:off x="3499" y="2274"/>
              <a:ext cx="31" cy="39"/>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60" name="Oval 231"/>
            <p:cNvSpPr>
              <a:spLocks noChangeArrowheads="1"/>
            </p:cNvSpPr>
            <p:nvPr/>
          </p:nvSpPr>
          <p:spPr bwMode="auto">
            <a:xfrm>
              <a:off x="3506" y="2282"/>
              <a:ext cx="17" cy="23"/>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61" name="Oval 232"/>
            <p:cNvSpPr>
              <a:spLocks noChangeArrowheads="1"/>
            </p:cNvSpPr>
            <p:nvPr/>
          </p:nvSpPr>
          <p:spPr bwMode="auto">
            <a:xfrm>
              <a:off x="2953" y="2216"/>
              <a:ext cx="130" cy="160"/>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62" name="Oval 233"/>
            <p:cNvSpPr>
              <a:spLocks noChangeArrowheads="1"/>
            </p:cNvSpPr>
            <p:nvPr/>
          </p:nvSpPr>
          <p:spPr bwMode="auto">
            <a:xfrm>
              <a:off x="2971" y="2236"/>
              <a:ext cx="94"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63" name="Oval 234"/>
            <p:cNvSpPr>
              <a:spLocks noChangeArrowheads="1"/>
            </p:cNvSpPr>
            <p:nvPr/>
          </p:nvSpPr>
          <p:spPr bwMode="auto">
            <a:xfrm>
              <a:off x="2982" y="2251"/>
              <a:ext cx="72" cy="89"/>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64" name="Line 235"/>
            <p:cNvSpPr>
              <a:spLocks noChangeShapeType="1"/>
            </p:cNvSpPr>
            <p:nvPr/>
          </p:nvSpPr>
          <p:spPr bwMode="auto">
            <a:xfrm flipH="1">
              <a:off x="3016" y="2260"/>
              <a:ext cx="21"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65" name="Line 236"/>
            <p:cNvSpPr>
              <a:spLocks noChangeShapeType="1"/>
            </p:cNvSpPr>
            <p:nvPr/>
          </p:nvSpPr>
          <p:spPr bwMode="auto">
            <a:xfrm>
              <a:off x="3018" y="2253"/>
              <a:ext cx="0" cy="4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66" name="Line 237"/>
            <p:cNvSpPr>
              <a:spLocks noChangeShapeType="1"/>
            </p:cNvSpPr>
            <p:nvPr/>
          </p:nvSpPr>
          <p:spPr bwMode="auto">
            <a:xfrm flipH="1" flipV="1">
              <a:off x="2997" y="2257"/>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67" name="Line 238"/>
            <p:cNvSpPr>
              <a:spLocks noChangeShapeType="1"/>
            </p:cNvSpPr>
            <p:nvPr/>
          </p:nvSpPr>
          <p:spPr bwMode="auto">
            <a:xfrm flipH="1" flipV="1">
              <a:off x="2985" y="2274"/>
              <a:ext cx="29" cy="2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68" name="Line 239"/>
            <p:cNvSpPr>
              <a:spLocks noChangeShapeType="1"/>
            </p:cNvSpPr>
            <p:nvPr/>
          </p:nvSpPr>
          <p:spPr bwMode="auto">
            <a:xfrm flipV="1">
              <a:off x="3018" y="2274"/>
              <a:ext cx="32"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69" name="Line 240"/>
            <p:cNvSpPr>
              <a:spLocks noChangeShapeType="1"/>
            </p:cNvSpPr>
            <p:nvPr/>
          </p:nvSpPr>
          <p:spPr bwMode="auto">
            <a:xfrm flipH="1" flipV="1">
              <a:off x="3018" y="2298"/>
              <a:ext cx="20"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70" name="Line 241"/>
            <p:cNvSpPr>
              <a:spLocks noChangeShapeType="1"/>
            </p:cNvSpPr>
            <p:nvPr/>
          </p:nvSpPr>
          <p:spPr bwMode="auto">
            <a:xfrm flipV="1">
              <a:off x="3018" y="2301"/>
              <a:ext cx="0" cy="4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71" name="Line 242"/>
            <p:cNvSpPr>
              <a:spLocks noChangeShapeType="1"/>
            </p:cNvSpPr>
            <p:nvPr/>
          </p:nvSpPr>
          <p:spPr bwMode="auto">
            <a:xfrm flipH="1">
              <a:off x="2998" y="2299"/>
              <a:ext cx="20" cy="3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72" name="Line 243"/>
            <p:cNvSpPr>
              <a:spLocks noChangeShapeType="1"/>
            </p:cNvSpPr>
            <p:nvPr/>
          </p:nvSpPr>
          <p:spPr bwMode="auto">
            <a:xfrm flipH="1">
              <a:off x="2985" y="2295"/>
              <a:ext cx="31"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73" name="Line 244"/>
            <p:cNvSpPr>
              <a:spLocks noChangeShapeType="1"/>
            </p:cNvSpPr>
            <p:nvPr/>
          </p:nvSpPr>
          <p:spPr bwMode="auto">
            <a:xfrm>
              <a:off x="3020" y="2295"/>
              <a:ext cx="30"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74" name="Line 245"/>
            <p:cNvSpPr>
              <a:spLocks noChangeShapeType="1"/>
            </p:cNvSpPr>
            <p:nvPr/>
          </p:nvSpPr>
          <p:spPr bwMode="auto">
            <a:xfrm flipH="1">
              <a:off x="2978" y="2298"/>
              <a:ext cx="76" cy="0"/>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575" name="Oval 246"/>
            <p:cNvSpPr>
              <a:spLocks noChangeArrowheads="1"/>
            </p:cNvSpPr>
            <p:nvPr/>
          </p:nvSpPr>
          <p:spPr bwMode="auto">
            <a:xfrm>
              <a:off x="3002" y="2276"/>
              <a:ext cx="31" cy="40"/>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76" name="Oval 247"/>
            <p:cNvSpPr>
              <a:spLocks noChangeArrowheads="1"/>
            </p:cNvSpPr>
            <p:nvPr/>
          </p:nvSpPr>
          <p:spPr bwMode="auto">
            <a:xfrm>
              <a:off x="3010" y="2285"/>
              <a:ext cx="17" cy="23"/>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6165" name="Freeform 249"/>
          <p:cNvSpPr>
            <a:spLocks/>
          </p:cNvSpPr>
          <p:nvPr/>
        </p:nvSpPr>
        <p:spPr bwMode="auto">
          <a:xfrm>
            <a:off x="1524000" y="6019800"/>
            <a:ext cx="1588"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66" name="Freeform 250"/>
          <p:cNvSpPr>
            <a:spLocks/>
          </p:cNvSpPr>
          <p:nvPr/>
        </p:nvSpPr>
        <p:spPr bwMode="auto">
          <a:xfrm>
            <a:off x="5791200" y="3786188"/>
            <a:ext cx="1149350" cy="158750"/>
          </a:xfrm>
          <a:custGeom>
            <a:avLst/>
            <a:gdLst>
              <a:gd name="T0" fmla="*/ 0 w 784"/>
              <a:gd name="T1" fmla="*/ 2147483646 h 100"/>
              <a:gd name="T2" fmla="*/ 2147483646 w 784"/>
              <a:gd name="T3" fmla="*/ 2147483646 h 100"/>
              <a:gd name="T4" fmla="*/ 2147483646 w 784"/>
              <a:gd name="T5" fmla="*/ 2147483646 h 100"/>
              <a:gd name="T6" fmla="*/ 2147483646 w 784"/>
              <a:gd name="T7" fmla="*/ 2147483646 h 100"/>
              <a:gd name="T8" fmla="*/ 2147483646 w 784"/>
              <a:gd name="T9" fmla="*/ 0 h 100"/>
              <a:gd name="T10" fmla="*/ 2147483646 w 784"/>
              <a:gd name="T11" fmla="*/ 2147483646 h 100"/>
              <a:gd name="T12" fmla="*/ 2147483646 w 784"/>
              <a:gd name="T13" fmla="*/ 2147483646 h 100"/>
              <a:gd name="T14" fmla="*/ 2147483646 w 784"/>
              <a:gd name="T15" fmla="*/ 2147483646 h 100"/>
              <a:gd name="T16" fmla="*/ 2147483646 w 784"/>
              <a:gd name="T17" fmla="*/ 2147483646 h 100"/>
              <a:gd name="T18" fmla="*/ 2147483646 w 784"/>
              <a:gd name="T19" fmla="*/ 2147483646 h 100"/>
              <a:gd name="T20" fmla="*/ 2147483646 w 784"/>
              <a:gd name="T21" fmla="*/ 2147483646 h 100"/>
              <a:gd name="T22" fmla="*/ 2147483646 w 784"/>
              <a:gd name="T23" fmla="*/ 2147483646 h 100"/>
              <a:gd name="T24" fmla="*/ 2147483646 w 784"/>
              <a:gd name="T25" fmla="*/ 2147483646 h 100"/>
              <a:gd name="T26" fmla="*/ 2147483646 w 784"/>
              <a:gd name="T27" fmla="*/ 2147483646 h 100"/>
              <a:gd name="T28" fmla="*/ 2147483646 w 784"/>
              <a:gd name="T29" fmla="*/ 2147483646 h 100"/>
              <a:gd name="T30" fmla="*/ 2147483646 w 784"/>
              <a:gd name="T31" fmla="*/ 2147483646 h 100"/>
              <a:gd name="T32" fmla="*/ 2147483646 w 784"/>
              <a:gd name="T33" fmla="*/ 2147483646 h 100"/>
              <a:gd name="T34" fmla="*/ 2147483646 w 784"/>
              <a:gd name="T35" fmla="*/ 2147483646 h 100"/>
              <a:gd name="T36" fmla="*/ 2147483646 w 784"/>
              <a:gd name="T37" fmla="*/ 2147483646 h 100"/>
              <a:gd name="T38" fmla="*/ 2147483646 w 784"/>
              <a:gd name="T39" fmla="*/ 2147483646 h 100"/>
              <a:gd name="T40" fmla="*/ 2147483646 w 784"/>
              <a:gd name="T41" fmla="*/ 2147483646 h 100"/>
              <a:gd name="T42" fmla="*/ 2147483646 w 784"/>
              <a:gd name="T43" fmla="*/ 2147483646 h 100"/>
              <a:gd name="T44" fmla="*/ 2147483646 w 784"/>
              <a:gd name="T45" fmla="*/ 2147483646 h 100"/>
              <a:gd name="T46" fmla="*/ 2147483646 w 784"/>
              <a:gd name="T47" fmla="*/ 2147483646 h 100"/>
              <a:gd name="T48" fmla="*/ 2147483646 w 784"/>
              <a:gd name="T49" fmla="*/ 2147483646 h 100"/>
              <a:gd name="T50" fmla="*/ 2147483646 w 784"/>
              <a:gd name="T51" fmla="*/ 2147483646 h 1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4"/>
              <a:gd name="T79" fmla="*/ 0 h 100"/>
              <a:gd name="T80" fmla="*/ 784 w 784"/>
              <a:gd name="T81" fmla="*/ 100 h 1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4" h="100">
                <a:moveTo>
                  <a:pt x="0" y="63"/>
                </a:moveTo>
                <a:lnTo>
                  <a:pt x="32" y="27"/>
                </a:lnTo>
                <a:lnTo>
                  <a:pt x="62" y="18"/>
                </a:lnTo>
                <a:lnTo>
                  <a:pt x="91" y="9"/>
                </a:lnTo>
                <a:lnTo>
                  <a:pt x="120" y="0"/>
                </a:lnTo>
                <a:lnTo>
                  <a:pt x="159" y="18"/>
                </a:lnTo>
                <a:lnTo>
                  <a:pt x="188" y="18"/>
                </a:lnTo>
                <a:lnTo>
                  <a:pt x="218" y="36"/>
                </a:lnTo>
                <a:lnTo>
                  <a:pt x="247" y="54"/>
                </a:lnTo>
                <a:lnTo>
                  <a:pt x="276" y="63"/>
                </a:lnTo>
                <a:lnTo>
                  <a:pt x="315" y="63"/>
                </a:lnTo>
                <a:lnTo>
                  <a:pt x="344" y="54"/>
                </a:lnTo>
                <a:lnTo>
                  <a:pt x="374" y="54"/>
                </a:lnTo>
                <a:lnTo>
                  <a:pt x="403" y="45"/>
                </a:lnTo>
                <a:lnTo>
                  <a:pt x="432" y="36"/>
                </a:lnTo>
                <a:lnTo>
                  <a:pt x="471" y="27"/>
                </a:lnTo>
                <a:lnTo>
                  <a:pt x="500" y="27"/>
                </a:lnTo>
                <a:lnTo>
                  <a:pt x="530" y="27"/>
                </a:lnTo>
                <a:lnTo>
                  <a:pt x="559" y="36"/>
                </a:lnTo>
                <a:lnTo>
                  <a:pt x="598" y="45"/>
                </a:lnTo>
                <a:lnTo>
                  <a:pt x="637" y="54"/>
                </a:lnTo>
                <a:lnTo>
                  <a:pt x="666" y="54"/>
                </a:lnTo>
                <a:lnTo>
                  <a:pt x="695" y="72"/>
                </a:lnTo>
                <a:lnTo>
                  <a:pt x="724" y="90"/>
                </a:lnTo>
                <a:lnTo>
                  <a:pt x="754" y="99"/>
                </a:lnTo>
                <a:lnTo>
                  <a:pt x="783" y="9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67" name="Freeform 251"/>
          <p:cNvSpPr>
            <a:spLocks/>
          </p:cNvSpPr>
          <p:nvPr/>
        </p:nvSpPr>
        <p:spPr bwMode="auto">
          <a:xfrm>
            <a:off x="5715000" y="3943350"/>
            <a:ext cx="1068388" cy="101600"/>
          </a:xfrm>
          <a:custGeom>
            <a:avLst/>
            <a:gdLst>
              <a:gd name="T0" fmla="*/ 0 w 729"/>
              <a:gd name="T1" fmla="*/ 2147483646 h 64"/>
              <a:gd name="T2" fmla="*/ 2147483646 w 729"/>
              <a:gd name="T3" fmla="*/ 0 h 64"/>
              <a:gd name="T4" fmla="*/ 2147483646 w 729"/>
              <a:gd name="T5" fmla="*/ 0 h 64"/>
              <a:gd name="T6" fmla="*/ 2147483646 w 729"/>
              <a:gd name="T7" fmla="*/ 0 h 64"/>
              <a:gd name="T8" fmla="*/ 2147483646 w 729"/>
              <a:gd name="T9" fmla="*/ 2147483646 h 64"/>
              <a:gd name="T10" fmla="*/ 2147483646 w 729"/>
              <a:gd name="T11" fmla="*/ 2147483646 h 64"/>
              <a:gd name="T12" fmla="*/ 2147483646 w 729"/>
              <a:gd name="T13" fmla="*/ 2147483646 h 64"/>
              <a:gd name="T14" fmla="*/ 2147483646 w 729"/>
              <a:gd name="T15" fmla="*/ 2147483646 h 64"/>
              <a:gd name="T16" fmla="*/ 2147483646 w 729"/>
              <a:gd name="T17" fmla="*/ 2147483646 h 64"/>
              <a:gd name="T18" fmla="*/ 2147483646 w 729"/>
              <a:gd name="T19" fmla="*/ 2147483646 h 64"/>
              <a:gd name="T20" fmla="*/ 2147483646 w 729"/>
              <a:gd name="T21" fmla="*/ 2147483646 h 64"/>
              <a:gd name="T22" fmla="*/ 2147483646 w 729"/>
              <a:gd name="T23" fmla="*/ 2147483646 h 64"/>
              <a:gd name="T24" fmla="*/ 2147483646 w 729"/>
              <a:gd name="T25" fmla="*/ 2147483646 h 64"/>
              <a:gd name="T26" fmla="*/ 2147483646 w 729"/>
              <a:gd name="T27" fmla="*/ 2147483646 h 64"/>
              <a:gd name="T28" fmla="*/ 2147483646 w 729"/>
              <a:gd name="T29" fmla="*/ 2147483646 h 64"/>
              <a:gd name="T30" fmla="*/ 2147483646 w 729"/>
              <a:gd name="T31" fmla="*/ 2147483646 h 64"/>
              <a:gd name="T32" fmla="*/ 2147483646 w 729"/>
              <a:gd name="T33" fmla="*/ 2147483646 h 64"/>
              <a:gd name="T34" fmla="*/ 2147483646 w 729"/>
              <a:gd name="T35" fmla="*/ 2147483646 h 64"/>
              <a:gd name="T36" fmla="*/ 2147483646 w 729"/>
              <a:gd name="T37" fmla="*/ 2147483646 h 64"/>
              <a:gd name="T38" fmla="*/ 2147483646 w 729"/>
              <a:gd name="T39" fmla="*/ 2147483646 h 64"/>
              <a:gd name="T40" fmla="*/ 2147483646 w 729"/>
              <a:gd name="T41" fmla="*/ 2147483646 h 64"/>
              <a:gd name="T42" fmla="*/ 2147483646 w 729"/>
              <a:gd name="T43" fmla="*/ 2147483646 h 64"/>
              <a:gd name="T44" fmla="*/ 2147483646 w 729"/>
              <a:gd name="T45" fmla="*/ 2147483646 h 64"/>
              <a:gd name="T46" fmla="*/ 2147483646 w 729"/>
              <a:gd name="T47" fmla="*/ 2147483646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9"/>
              <a:gd name="T73" fmla="*/ 0 h 64"/>
              <a:gd name="T74" fmla="*/ 729 w 729"/>
              <a:gd name="T75" fmla="*/ 64 h 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9" h="64">
                <a:moveTo>
                  <a:pt x="0" y="12"/>
                </a:moveTo>
                <a:lnTo>
                  <a:pt x="45" y="0"/>
                </a:lnTo>
                <a:lnTo>
                  <a:pt x="75" y="0"/>
                </a:lnTo>
                <a:lnTo>
                  <a:pt x="104" y="0"/>
                </a:lnTo>
                <a:lnTo>
                  <a:pt x="133" y="9"/>
                </a:lnTo>
                <a:lnTo>
                  <a:pt x="162" y="18"/>
                </a:lnTo>
                <a:lnTo>
                  <a:pt x="192" y="36"/>
                </a:lnTo>
                <a:lnTo>
                  <a:pt x="231" y="45"/>
                </a:lnTo>
                <a:lnTo>
                  <a:pt x="270" y="45"/>
                </a:lnTo>
                <a:lnTo>
                  <a:pt x="299" y="36"/>
                </a:lnTo>
                <a:lnTo>
                  <a:pt x="328" y="27"/>
                </a:lnTo>
                <a:lnTo>
                  <a:pt x="357" y="18"/>
                </a:lnTo>
                <a:lnTo>
                  <a:pt x="387" y="9"/>
                </a:lnTo>
                <a:lnTo>
                  <a:pt x="426" y="18"/>
                </a:lnTo>
                <a:lnTo>
                  <a:pt x="455" y="27"/>
                </a:lnTo>
                <a:lnTo>
                  <a:pt x="484" y="36"/>
                </a:lnTo>
                <a:lnTo>
                  <a:pt x="513" y="36"/>
                </a:lnTo>
                <a:lnTo>
                  <a:pt x="543" y="45"/>
                </a:lnTo>
                <a:lnTo>
                  <a:pt x="582" y="45"/>
                </a:lnTo>
                <a:lnTo>
                  <a:pt x="611" y="36"/>
                </a:lnTo>
                <a:lnTo>
                  <a:pt x="640" y="36"/>
                </a:lnTo>
                <a:lnTo>
                  <a:pt x="669" y="45"/>
                </a:lnTo>
                <a:lnTo>
                  <a:pt x="699" y="54"/>
                </a:lnTo>
                <a:lnTo>
                  <a:pt x="728" y="63"/>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68" name="Freeform 252"/>
          <p:cNvSpPr>
            <a:spLocks/>
          </p:cNvSpPr>
          <p:nvPr/>
        </p:nvSpPr>
        <p:spPr bwMode="auto">
          <a:xfrm>
            <a:off x="6858000" y="3414713"/>
            <a:ext cx="139700" cy="30162"/>
          </a:xfrm>
          <a:custGeom>
            <a:avLst/>
            <a:gdLst>
              <a:gd name="T0" fmla="*/ 0 w 95"/>
              <a:gd name="T1" fmla="*/ 2147483646 h 19"/>
              <a:gd name="T2" fmla="*/ 2147483646 w 95"/>
              <a:gd name="T3" fmla="*/ 0 h 19"/>
              <a:gd name="T4" fmla="*/ 2147483646 w 95"/>
              <a:gd name="T5" fmla="*/ 2147483646 h 19"/>
              <a:gd name="T6" fmla="*/ 2147483646 w 95"/>
              <a:gd name="T7" fmla="*/ 2147483646 h 19"/>
              <a:gd name="T8" fmla="*/ 0 60000 65536"/>
              <a:gd name="T9" fmla="*/ 0 60000 65536"/>
              <a:gd name="T10" fmla="*/ 0 60000 65536"/>
              <a:gd name="T11" fmla="*/ 0 60000 65536"/>
              <a:gd name="T12" fmla="*/ 0 w 95"/>
              <a:gd name="T13" fmla="*/ 0 h 19"/>
              <a:gd name="T14" fmla="*/ 95 w 95"/>
              <a:gd name="T15" fmla="*/ 19 h 19"/>
            </a:gdLst>
            <a:ahLst/>
            <a:cxnLst>
              <a:cxn ang="T8">
                <a:pos x="T0" y="T1"/>
              </a:cxn>
              <a:cxn ang="T9">
                <a:pos x="T2" y="T3"/>
              </a:cxn>
              <a:cxn ang="T10">
                <a:pos x="T4" y="T5"/>
              </a:cxn>
              <a:cxn ang="T11">
                <a:pos x="T6" y="T7"/>
              </a:cxn>
            </a:cxnLst>
            <a:rect l="T12" t="T13" r="T14" b="T15"/>
            <a:pathLst>
              <a:path w="95" h="19">
                <a:moveTo>
                  <a:pt x="0" y="9"/>
                </a:moveTo>
                <a:lnTo>
                  <a:pt x="36" y="0"/>
                </a:lnTo>
                <a:lnTo>
                  <a:pt x="65" y="9"/>
                </a:lnTo>
                <a:lnTo>
                  <a:pt x="94" y="1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69" name="Freeform 253"/>
          <p:cNvSpPr>
            <a:spLocks/>
          </p:cNvSpPr>
          <p:nvPr/>
        </p:nvSpPr>
        <p:spPr bwMode="auto">
          <a:xfrm>
            <a:off x="6172200" y="3714750"/>
            <a:ext cx="839788" cy="101600"/>
          </a:xfrm>
          <a:custGeom>
            <a:avLst/>
            <a:gdLst>
              <a:gd name="T0" fmla="*/ 0 w 573"/>
              <a:gd name="T1" fmla="*/ 2147483646 h 64"/>
              <a:gd name="T2" fmla="*/ 2147483646 w 573"/>
              <a:gd name="T3" fmla="*/ 0 h 64"/>
              <a:gd name="T4" fmla="*/ 2147483646 w 573"/>
              <a:gd name="T5" fmla="*/ 0 h 64"/>
              <a:gd name="T6" fmla="*/ 2147483646 w 573"/>
              <a:gd name="T7" fmla="*/ 0 h 64"/>
              <a:gd name="T8" fmla="*/ 2147483646 w 573"/>
              <a:gd name="T9" fmla="*/ 2147483646 h 64"/>
              <a:gd name="T10" fmla="*/ 2147483646 w 573"/>
              <a:gd name="T11" fmla="*/ 2147483646 h 64"/>
              <a:gd name="T12" fmla="*/ 2147483646 w 573"/>
              <a:gd name="T13" fmla="*/ 2147483646 h 64"/>
              <a:gd name="T14" fmla="*/ 2147483646 w 573"/>
              <a:gd name="T15" fmla="*/ 2147483646 h 64"/>
              <a:gd name="T16" fmla="*/ 2147483646 w 573"/>
              <a:gd name="T17" fmla="*/ 2147483646 h 64"/>
              <a:gd name="T18" fmla="*/ 2147483646 w 573"/>
              <a:gd name="T19" fmla="*/ 2147483646 h 64"/>
              <a:gd name="T20" fmla="*/ 2147483646 w 573"/>
              <a:gd name="T21" fmla="*/ 2147483646 h 64"/>
              <a:gd name="T22" fmla="*/ 2147483646 w 573"/>
              <a:gd name="T23" fmla="*/ 2147483646 h 64"/>
              <a:gd name="T24" fmla="*/ 2147483646 w 573"/>
              <a:gd name="T25" fmla="*/ 2147483646 h 64"/>
              <a:gd name="T26" fmla="*/ 2147483646 w 573"/>
              <a:gd name="T27" fmla="*/ 2147483646 h 64"/>
              <a:gd name="T28" fmla="*/ 2147483646 w 573"/>
              <a:gd name="T29" fmla="*/ 2147483646 h 64"/>
              <a:gd name="T30" fmla="*/ 2147483646 w 573"/>
              <a:gd name="T31" fmla="*/ 2147483646 h 64"/>
              <a:gd name="T32" fmla="*/ 2147483646 w 573"/>
              <a:gd name="T33" fmla="*/ 2147483646 h 64"/>
              <a:gd name="T34" fmla="*/ 2147483646 w 573"/>
              <a:gd name="T35" fmla="*/ 2147483646 h 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64"/>
              <a:gd name="T56" fmla="*/ 573 w 573"/>
              <a:gd name="T57" fmla="*/ 64 h 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64">
                <a:moveTo>
                  <a:pt x="0" y="12"/>
                </a:moveTo>
                <a:lnTo>
                  <a:pt x="55" y="0"/>
                </a:lnTo>
                <a:lnTo>
                  <a:pt x="84" y="0"/>
                </a:lnTo>
                <a:lnTo>
                  <a:pt x="114" y="0"/>
                </a:lnTo>
                <a:lnTo>
                  <a:pt x="153" y="9"/>
                </a:lnTo>
                <a:lnTo>
                  <a:pt x="192" y="27"/>
                </a:lnTo>
                <a:lnTo>
                  <a:pt x="221" y="27"/>
                </a:lnTo>
                <a:lnTo>
                  <a:pt x="260" y="27"/>
                </a:lnTo>
                <a:lnTo>
                  <a:pt x="289" y="36"/>
                </a:lnTo>
                <a:lnTo>
                  <a:pt x="318" y="36"/>
                </a:lnTo>
                <a:lnTo>
                  <a:pt x="357" y="36"/>
                </a:lnTo>
                <a:lnTo>
                  <a:pt x="387" y="54"/>
                </a:lnTo>
                <a:lnTo>
                  <a:pt x="416" y="63"/>
                </a:lnTo>
                <a:lnTo>
                  <a:pt x="455" y="63"/>
                </a:lnTo>
                <a:lnTo>
                  <a:pt x="484" y="63"/>
                </a:lnTo>
                <a:lnTo>
                  <a:pt x="513" y="63"/>
                </a:lnTo>
                <a:lnTo>
                  <a:pt x="543" y="63"/>
                </a:lnTo>
                <a:lnTo>
                  <a:pt x="572" y="6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70" name="Freeform 254"/>
          <p:cNvSpPr>
            <a:spLocks/>
          </p:cNvSpPr>
          <p:nvPr/>
        </p:nvSpPr>
        <p:spPr bwMode="auto">
          <a:xfrm>
            <a:off x="6858001" y="3505201"/>
            <a:ext cx="111125" cy="68263"/>
          </a:xfrm>
          <a:custGeom>
            <a:avLst/>
            <a:gdLst>
              <a:gd name="T0" fmla="*/ 0 w 76"/>
              <a:gd name="T1" fmla="*/ 0 h 43"/>
              <a:gd name="T2" fmla="*/ 2147483646 w 76"/>
              <a:gd name="T3" fmla="*/ 2147483646 h 43"/>
              <a:gd name="T4" fmla="*/ 2147483646 w 76"/>
              <a:gd name="T5" fmla="*/ 2147483646 h 43"/>
              <a:gd name="T6" fmla="*/ 0 60000 65536"/>
              <a:gd name="T7" fmla="*/ 0 60000 65536"/>
              <a:gd name="T8" fmla="*/ 0 60000 65536"/>
              <a:gd name="T9" fmla="*/ 0 w 76"/>
              <a:gd name="T10" fmla="*/ 0 h 43"/>
              <a:gd name="T11" fmla="*/ 76 w 76"/>
              <a:gd name="T12" fmla="*/ 43 h 43"/>
            </a:gdLst>
            <a:ahLst/>
            <a:cxnLst>
              <a:cxn ang="T6">
                <a:pos x="T0" y="T1"/>
              </a:cxn>
              <a:cxn ang="T7">
                <a:pos x="T2" y="T3"/>
              </a:cxn>
              <a:cxn ang="T8">
                <a:pos x="T4" y="T5"/>
              </a:cxn>
            </a:cxnLst>
            <a:rect l="T9" t="T10" r="T11" b="T12"/>
            <a:pathLst>
              <a:path w="76" h="43">
                <a:moveTo>
                  <a:pt x="0" y="0"/>
                </a:moveTo>
                <a:lnTo>
                  <a:pt x="46" y="24"/>
                </a:lnTo>
                <a:lnTo>
                  <a:pt x="75" y="42"/>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grpSp>
        <p:nvGrpSpPr>
          <p:cNvPr id="6171" name="Group 331"/>
          <p:cNvGrpSpPr>
            <a:grpSpLocks/>
          </p:cNvGrpSpPr>
          <p:nvPr/>
        </p:nvGrpSpPr>
        <p:grpSpPr bwMode="auto">
          <a:xfrm>
            <a:off x="7086600" y="3124200"/>
            <a:ext cx="1144588" cy="647700"/>
            <a:chOff x="3795" y="1968"/>
            <a:chExt cx="781" cy="408"/>
          </a:xfrm>
        </p:grpSpPr>
        <p:sp>
          <p:nvSpPr>
            <p:cNvPr id="6425" name="Freeform 255"/>
            <p:cNvSpPr>
              <a:spLocks/>
            </p:cNvSpPr>
            <p:nvPr/>
          </p:nvSpPr>
          <p:spPr bwMode="auto">
            <a:xfrm>
              <a:off x="3989" y="1968"/>
              <a:ext cx="285" cy="155"/>
            </a:xfrm>
            <a:custGeom>
              <a:avLst/>
              <a:gdLst>
                <a:gd name="T0" fmla="*/ 284 w 285"/>
                <a:gd name="T1" fmla="*/ 23 h 155"/>
                <a:gd name="T2" fmla="*/ 283 w 285"/>
                <a:gd name="T3" fmla="*/ 21 h 155"/>
                <a:gd name="T4" fmla="*/ 282 w 285"/>
                <a:gd name="T5" fmla="*/ 19 h 155"/>
                <a:gd name="T6" fmla="*/ 280 w 285"/>
                <a:gd name="T7" fmla="*/ 17 h 155"/>
                <a:gd name="T8" fmla="*/ 276 w 285"/>
                <a:gd name="T9" fmla="*/ 15 h 155"/>
                <a:gd name="T10" fmla="*/ 273 w 285"/>
                <a:gd name="T11" fmla="*/ 14 h 155"/>
                <a:gd name="T12" fmla="*/ 270 w 285"/>
                <a:gd name="T13" fmla="*/ 13 h 155"/>
                <a:gd name="T14" fmla="*/ 120 w 285"/>
                <a:gd name="T15" fmla="*/ 1 h 155"/>
                <a:gd name="T16" fmla="*/ 74 w 285"/>
                <a:gd name="T17" fmla="*/ 0 h 155"/>
                <a:gd name="T18" fmla="*/ 16 w 285"/>
                <a:gd name="T19" fmla="*/ 20 h 155"/>
                <a:gd name="T20" fmla="*/ 0 w 285"/>
                <a:gd name="T21" fmla="*/ 145 h 155"/>
                <a:gd name="T22" fmla="*/ 36 w 285"/>
                <a:gd name="T23" fmla="*/ 154 h 155"/>
                <a:gd name="T24" fmla="*/ 105 w 285"/>
                <a:gd name="T25" fmla="*/ 152 h 155"/>
                <a:gd name="T26" fmla="*/ 125 w 285"/>
                <a:gd name="T27" fmla="*/ 138 h 155"/>
                <a:gd name="T28" fmla="*/ 130 w 285"/>
                <a:gd name="T29" fmla="*/ 34 h 155"/>
                <a:gd name="T30" fmla="*/ 272 w 285"/>
                <a:gd name="T31" fmla="*/ 34 h 155"/>
                <a:gd name="T32" fmla="*/ 274 w 285"/>
                <a:gd name="T33" fmla="*/ 34 h 155"/>
                <a:gd name="T34" fmla="*/ 277 w 285"/>
                <a:gd name="T35" fmla="*/ 33 h 155"/>
                <a:gd name="T36" fmla="*/ 281 w 285"/>
                <a:gd name="T37" fmla="*/ 31 h 155"/>
                <a:gd name="T38" fmla="*/ 283 w 285"/>
                <a:gd name="T39" fmla="*/ 30 h 155"/>
                <a:gd name="T40" fmla="*/ 283 w 285"/>
                <a:gd name="T41" fmla="*/ 28 h 155"/>
                <a:gd name="T42" fmla="*/ 284 w 285"/>
                <a:gd name="T43" fmla="*/ 27 h 155"/>
                <a:gd name="T44" fmla="*/ 284 w 285"/>
                <a:gd name="T45" fmla="*/ 25 h 155"/>
                <a:gd name="T46" fmla="*/ 284 w 285"/>
                <a:gd name="T47" fmla="*/ 23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5"/>
                <a:gd name="T73" fmla="*/ 0 h 155"/>
                <a:gd name="T74" fmla="*/ 285 w 285"/>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5" h="155">
                  <a:moveTo>
                    <a:pt x="284" y="23"/>
                  </a:moveTo>
                  <a:lnTo>
                    <a:pt x="283" y="21"/>
                  </a:lnTo>
                  <a:lnTo>
                    <a:pt x="282" y="19"/>
                  </a:lnTo>
                  <a:lnTo>
                    <a:pt x="280" y="17"/>
                  </a:lnTo>
                  <a:lnTo>
                    <a:pt x="276" y="15"/>
                  </a:lnTo>
                  <a:lnTo>
                    <a:pt x="273" y="14"/>
                  </a:lnTo>
                  <a:lnTo>
                    <a:pt x="270" y="13"/>
                  </a:lnTo>
                  <a:lnTo>
                    <a:pt x="120" y="1"/>
                  </a:lnTo>
                  <a:lnTo>
                    <a:pt x="74" y="0"/>
                  </a:lnTo>
                  <a:lnTo>
                    <a:pt x="16" y="20"/>
                  </a:lnTo>
                  <a:lnTo>
                    <a:pt x="0" y="145"/>
                  </a:lnTo>
                  <a:lnTo>
                    <a:pt x="36" y="154"/>
                  </a:lnTo>
                  <a:lnTo>
                    <a:pt x="105" y="152"/>
                  </a:lnTo>
                  <a:lnTo>
                    <a:pt x="125" y="138"/>
                  </a:lnTo>
                  <a:lnTo>
                    <a:pt x="130" y="34"/>
                  </a:lnTo>
                  <a:lnTo>
                    <a:pt x="272" y="34"/>
                  </a:lnTo>
                  <a:lnTo>
                    <a:pt x="274" y="34"/>
                  </a:lnTo>
                  <a:lnTo>
                    <a:pt x="277" y="33"/>
                  </a:lnTo>
                  <a:lnTo>
                    <a:pt x="281" y="31"/>
                  </a:lnTo>
                  <a:lnTo>
                    <a:pt x="283" y="30"/>
                  </a:lnTo>
                  <a:lnTo>
                    <a:pt x="283" y="28"/>
                  </a:lnTo>
                  <a:lnTo>
                    <a:pt x="284" y="27"/>
                  </a:lnTo>
                  <a:lnTo>
                    <a:pt x="284" y="25"/>
                  </a:lnTo>
                  <a:lnTo>
                    <a:pt x="284" y="23"/>
                  </a:lnTo>
                </a:path>
              </a:pathLst>
            </a:custGeom>
            <a:solidFill>
              <a:schemeClr val="tx2"/>
            </a:solidFill>
            <a:ln w="12700" cap="rnd" cmpd="sng">
              <a:solidFill>
                <a:srgbClr val="000000"/>
              </a:solidFill>
              <a:prstDash val="solid"/>
              <a:round/>
              <a:headEnd type="none" w="sm" len="sm"/>
              <a:tailEnd type="none" w="sm" len="sm"/>
            </a:ln>
          </p:spPr>
          <p:txBody>
            <a:bodyPr/>
            <a:lstStyle/>
            <a:p>
              <a:endParaRPr lang="nb-NO"/>
            </a:p>
          </p:txBody>
        </p:sp>
        <p:sp>
          <p:nvSpPr>
            <p:cNvPr id="6426" name="Freeform 256"/>
            <p:cNvSpPr>
              <a:spLocks/>
            </p:cNvSpPr>
            <p:nvPr/>
          </p:nvSpPr>
          <p:spPr bwMode="auto">
            <a:xfrm>
              <a:off x="4262" y="2004"/>
              <a:ext cx="18" cy="109"/>
            </a:xfrm>
            <a:custGeom>
              <a:avLst/>
              <a:gdLst>
                <a:gd name="T0" fmla="*/ 0 w 18"/>
                <a:gd name="T1" fmla="*/ 0 h 109"/>
                <a:gd name="T2" fmla="*/ 4 w 18"/>
                <a:gd name="T3" fmla="*/ 108 h 109"/>
                <a:gd name="T4" fmla="*/ 17 w 18"/>
                <a:gd name="T5" fmla="*/ 107 h 109"/>
                <a:gd name="T6" fmla="*/ 0 w 18"/>
                <a:gd name="T7" fmla="*/ 0 h 109"/>
                <a:gd name="T8" fmla="*/ 0 60000 65536"/>
                <a:gd name="T9" fmla="*/ 0 60000 65536"/>
                <a:gd name="T10" fmla="*/ 0 60000 65536"/>
                <a:gd name="T11" fmla="*/ 0 60000 65536"/>
                <a:gd name="T12" fmla="*/ 0 w 18"/>
                <a:gd name="T13" fmla="*/ 0 h 109"/>
                <a:gd name="T14" fmla="*/ 18 w 18"/>
                <a:gd name="T15" fmla="*/ 109 h 109"/>
              </a:gdLst>
              <a:ahLst/>
              <a:cxnLst>
                <a:cxn ang="T8">
                  <a:pos x="T0" y="T1"/>
                </a:cxn>
                <a:cxn ang="T9">
                  <a:pos x="T2" y="T3"/>
                </a:cxn>
                <a:cxn ang="T10">
                  <a:pos x="T4" y="T5"/>
                </a:cxn>
                <a:cxn ang="T11">
                  <a:pos x="T6" y="T7"/>
                </a:cxn>
              </a:cxnLst>
              <a:rect l="T12" t="T13" r="T14" b="T15"/>
              <a:pathLst>
                <a:path w="18" h="109">
                  <a:moveTo>
                    <a:pt x="0" y="0"/>
                  </a:moveTo>
                  <a:lnTo>
                    <a:pt x="4" y="108"/>
                  </a:lnTo>
                  <a:lnTo>
                    <a:pt x="17" y="107"/>
                  </a:lnTo>
                  <a:lnTo>
                    <a:pt x="0"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427" name="Freeform 257"/>
            <p:cNvSpPr>
              <a:spLocks/>
            </p:cNvSpPr>
            <p:nvPr/>
          </p:nvSpPr>
          <p:spPr bwMode="auto">
            <a:xfrm>
              <a:off x="4209" y="2072"/>
              <a:ext cx="40" cy="53"/>
            </a:xfrm>
            <a:custGeom>
              <a:avLst/>
              <a:gdLst>
                <a:gd name="T0" fmla="*/ 35 w 40"/>
                <a:gd name="T1" fmla="*/ 0 h 53"/>
                <a:gd name="T2" fmla="*/ 39 w 40"/>
                <a:gd name="T3" fmla="*/ 5 h 53"/>
                <a:gd name="T4" fmla="*/ 4 w 40"/>
                <a:gd name="T5" fmla="*/ 52 h 53"/>
                <a:gd name="T6" fmla="*/ 0 w 40"/>
                <a:gd name="T7" fmla="*/ 47 h 53"/>
                <a:gd name="T8" fmla="*/ 35 w 40"/>
                <a:gd name="T9" fmla="*/ 0 h 53"/>
                <a:gd name="T10" fmla="*/ 0 60000 65536"/>
                <a:gd name="T11" fmla="*/ 0 60000 65536"/>
                <a:gd name="T12" fmla="*/ 0 60000 65536"/>
                <a:gd name="T13" fmla="*/ 0 60000 65536"/>
                <a:gd name="T14" fmla="*/ 0 60000 65536"/>
                <a:gd name="T15" fmla="*/ 0 w 40"/>
                <a:gd name="T16" fmla="*/ 0 h 53"/>
                <a:gd name="T17" fmla="*/ 40 w 40"/>
                <a:gd name="T18" fmla="*/ 53 h 53"/>
              </a:gdLst>
              <a:ahLst/>
              <a:cxnLst>
                <a:cxn ang="T10">
                  <a:pos x="T0" y="T1"/>
                </a:cxn>
                <a:cxn ang="T11">
                  <a:pos x="T2" y="T3"/>
                </a:cxn>
                <a:cxn ang="T12">
                  <a:pos x="T4" y="T5"/>
                </a:cxn>
                <a:cxn ang="T13">
                  <a:pos x="T6" y="T7"/>
                </a:cxn>
                <a:cxn ang="T14">
                  <a:pos x="T8" y="T9"/>
                </a:cxn>
              </a:cxnLst>
              <a:rect l="T15" t="T16" r="T17" b="T18"/>
              <a:pathLst>
                <a:path w="40" h="53">
                  <a:moveTo>
                    <a:pt x="35" y="0"/>
                  </a:moveTo>
                  <a:lnTo>
                    <a:pt x="39" y="5"/>
                  </a:lnTo>
                  <a:lnTo>
                    <a:pt x="4" y="52"/>
                  </a:lnTo>
                  <a:lnTo>
                    <a:pt x="0" y="47"/>
                  </a:lnTo>
                  <a:lnTo>
                    <a:pt x="35"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428" name="Freeform 258"/>
            <p:cNvSpPr>
              <a:spLocks/>
            </p:cNvSpPr>
            <p:nvPr/>
          </p:nvSpPr>
          <p:spPr bwMode="auto">
            <a:xfrm>
              <a:off x="4261" y="2000"/>
              <a:ext cx="26" cy="116"/>
            </a:xfrm>
            <a:custGeom>
              <a:avLst/>
              <a:gdLst>
                <a:gd name="T0" fmla="*/ 6 w 26"/>
                <a:gd name="T1" fmla="*/ 0 h 116"/>
                <a:gd name="T2" fmla="*/ 0 w 26"/>
                <a:gd name="T3" fmla="*/ 2 h 116"/>
                <a:gd name="T4" fmla="*/ 17 w 26"/>
                <a:gd name="T5" fmla="*/ 115 h 116"/>
                <a:gd name="T6" fmla="*/ 25 w 26"/>
                <a:gd name="T7" fmla="*/ 106 h 116"/>
                <a:gd name="T8" fmla="*/ 6 w 26"/>
                <a:gd name="T9" fmla="*/ 0 h 116"/>
                <a:gd name="T10" fmla="*/ 0 60000 65536"/>
                <a:gd name="T11" fmla="*/ 0 60000 65536"/>
                <a:gd name="T12" fmla="*/ 0 60000 65536"/>
                <a:gd name="T13" fmla="*/ 0 60000 65536"/>
                <a:gd name="T14" fmla="*/ 0 60000 65536"/>
                <a:gd name="T15" fmla="*/ 0 w 26"/>
                <a:gd name="T16" fmla="*/ 0 h 116"/>
                <a:gd name="T17" fmla="*/ 26 w 26"/>
                <a:gd name="T18" fmla="*/ 116 h 116"/>
              </a:gdLst>
              <a:ahLst/>
              <a:cxnLst>
                <a:cxn ang="T10">
                  <a:pos x="T0" y="T1"/>
                </a:cxn>
                <a:cxn ang="T11">
                  <a:pos x="T2" y="T3"/>
                </a:cxn>
                <a:cxn ang="T12">
                  <a:pos x="T4" y="T5"/>
                </a:cxn>
                <a:cxn ang="T13">
                  <a:pos x="T6" y="T7"/>
                </a:cxn>
                <a:cxn ang="T14">
                  <a:pos x="T8" y="T9"/>
                </a:cxn>
              </a:cxnLst>
              <a:rect l="T15" t="T16" r="T17" b="T18"/>
              <a:pathLst>
                <a:path w="26" h="116">
                  <a:moveTo>
                    <a:pt x="6" y="0"/>
                  </a:moveTo>
                  <a:lnTo>
                    <a:pt x="0" y="2"/>
                  </a:lnTo>
                  <a:lnTo>
                    <a:pt x="17" y="115"/>
                  </a:lnTo>
                  <a:lnTo>
                    <a:pt x="25" y="106"/>
                  </a:lnTo>
                  <a:lnTo>
                    <a:pt x="6"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429" name="Rectangle 259"/>
            <p:cNvSpPr>
              <a:spLocks noChangeArrowheads="1"/>
            </p:cNvSpPr>
            <p:nvPr/>
          </p:nvSpPr>
          <p:spPr bwMode="auto">
            <a:xfrm>
              <a:off x="4472" y="2102"/>
              <a:ext cx="26" cy="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30" name="Rectangle 260"/>
            <p:cNvSpPr>
              <a:spLocks noChangeArrowheads="1"/>
            </p:cNvSpPr>
            <p:nvPr/>
          </p:nvSpPr>
          <p:spPr bwMode="auto">
            <a:xfrm>
              <a:off x="4470" y="2098"/>
              <a:ext cx="30" cy="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31" name="Freeform 261"/>
            <p:cNvSpPr>
              <a:spLocks/>
            </p:cNvSpPr>
            <p:nvPr/>
          </p:nvSpPr>
          <p:spPr bwMode="auto">
            <a:xfrm>
              <a:off x="3796" y="2107"/>
              <a:ext cx="713" cy="201"/>
            </a:xfrm>
            <a:custGeom>
              <a:avLst/>
              <a:gdLst>
                <a:gd name="T0" fmla="*/ 712 w 713"/>
                <a:gd name="T1" fmla="*/ 1 h 201"/>
                <a:gd name="T2" fmla="*/ 489 w 713"/>
                <a:gd name="T3" fmla="*/ 1 h 201"/>
                <a:gd name="T4" fmla="*/ 481 w 713"/>
                <a:gd name="T5" fmla="*/ 10 h 201"/>
                <a:gd name="T6" fmla="*/ 480 w 713"/>
                <a:gd name="T7" fmla="*/ 1 h 201"/>
                <a:gd name="T8" fmla="*/ 315 w 713"/>
                <a:gd name="T9" fmla="*/ 1 h 201"/>
                <a:gd name="T10" fmla="*/ 302 w 713"/>
                <a:gd name="T11" fmla="*/ 10 h 201"/>
                <a:gd name="T12" fmla="*/ 218 w 713"/>
                <a:gd name="T13" fmla="*/ 10 h 201"/>
                <a:gd name="T14" fmla="*/ 210 w 713"/>
                <a:gd name="T15" fmla="*/ 6 h 201"/>
                <a:gd name="T16" fmla="*/ 200 w 713"/>
                <a:gd name="T17" fmla="*/ 3 h 201"/>
                <a:gd name="T18" fmla="*/ 196 w 713"/>
                <a:gd name="T19" fmla="*/ 0 h 201"/>
                <a:gd name="T20" fmla="*/ 135 w 713"/>
                <a:gd name="T21" fmla="*/ 0 h 201"/>
                <a:gd name="T22" fmla="*/ 122 w 713"/>
                <a:gd name="T23" fmla="*/ 1 h 201"/>
                <a:gd name="T24" fmla="*/ 111 w 713"/>
                <a:gd name="T25" fmla="*/ 4 h 201"/>
                <a:gd name="T26" fmla="*/ 96 w 713"/>
                <a:gd name="T27" fmla="*/ 8 h 201"/>
                <a:gd name="T28" fmla="*/ 83 w 713"/>
                <a:gd name="T29" fmla="*/ 15 h 201"/>
                <a:gd name="T30" fmla="*/ 72 w 713"/>
                <a:gd name="T31" fmla="*/ 24 h 201"/>
                <a:gd name="T32" fmla="*/ 63 w 713"/>
                <a:gd name="T33" fmla="*/ 32 h 201"/>
                <a:gd name="T34" fmla="*/ 53 w 713"/>
                <a:gd name="T35" fmla="*/ 41 h 201"/>
                <a:gd name="T36" fmla="*/ 46 w 713"/>
                <a:gd name="T37" fmla="*/ 51 h 201"/>
                <a:gd name="T38" fmla="*/ 39 w 713"/>
                <a:gd name="T39" fmla="*/ 60 h 201"/>
                <a:gd name="T40" fmla="*/ 30 w 713"/>
                <a:gd name="T41" fmla="*/ 73 h 201"/>
                <a:gd name="T42" fmla="*/ 25 w 713"/>
                <a:gd name="T43" fmla="*/ 86 h 201"/>
                <a:gd name="T44" fmla="*/ 15 w 713"/>
                <a:gd name="T45" fmla="*/ 112 h 201"/>
                <a:gd name="T46" fmla="*/ 9 w 713"/>
                <a:gd name="T47" fmla="*/ 133 h 201"/>
                <a:gd name="T48" fmla="*/ 4 w 713"/>
                <a:gd name="T49" fmla="*/ 156 h 201"/>
                <a:gd name="T50" fmla="*/ 2 w 713"/>
                <a:gd name="T51" fmla="*/ 177 h 201"/>
                <a:gd name="T52" fmla="*/ 0 w 713"/>
                <a:gd name="T53" fmla="*/ 200 h 201"/>
                <a:gd name="T54" fmla="*/ 22 w 713"/>
                <a:gd name="T55" fmla="*/ 200 h 201"/>
                <a:gd name="T56" fmla="*/ 24 w 713"/>
                <a:gd name="T57" fmla="*/ 169 h 201"/>
                <a:gd name="T58" fmla="*/ 30 w 713"/>
                <a:gd name="T59" fmla="*/ 146 h 201"/>
                <a:gd name="T60" fmla="*/ 38 w 713"/>
                <a:gd name="T61" fmla="*/ 125 h 201"/>
                <a:gd name="T62" fmla="*/ 50 w 713"/>
                <a:gd name="T63" fmla="*/ 108 h 201"/>
                <a:gd name="T64" fmla="*/ 62 w 713"/>
                <a:gd name="T65" fmla="*/ 91 h 201"/>
                <a:gd name="T66" fmla="*/ 74 w 713"/>
                <a:gd name="T67" fmla="*/ 79 h 201"/>
                <a:gd name="T68" fmla="*/ 88 w 713"/>
                <a:gd name="T69" fmla="*/ 69 h 201"/>
                <a:gd name="T70" fmla="*/ 101 w 713"/>
                <a:gd name="T71" fmla="*/ 61 h 201"/>
                <a:gd name="T72" fmla="*/ 118 w 713"/>
                <a:gd name="T73" fmla="*/ 55 h 201"/>
                <a:gd name="T74" fmla="*/ 133 w 713"/>
                <a:gd name="T75" fmla="*/ 51 h 201"/>
                <a:gd name="T76" fmla="*/ 151 w 713"/>
                <a:gd name="T77" fmla="*/ 51 h 201"/>
                <a:gd name="T78" fmla="*/ 169 w 713"/>
                <a:gd name="T79" fmla="*/ 55 h 201"/>
                <a:gd name="T80" fmla="*/ 186 w 713"/>
                <a:gd name="T81" fmla="*/ 61 h 201"/>
                <a:gd name="T82" fmla="*/ 206 w 713"/>
                <a:gd name="T83" fmla="*/ 71 h 201"/>
                <a:gd name="T84" fmla="*/ 220 w 713"/>
                <a:gd name="T85" fmla="*/ 83 h 201"/>
                <a:gd name="T86" fmla="*/ 233 w 713"/>
                <a:gd name="T87" fmla="*/ 97 h 201"/>
                <a:gd name="T88" fmla="*/ 243 w 713"/>
                <a:gd name="T89" fmla="*/ 112 h 201"/>
                <a:gd name="T90" fmla="*/ 252 w 713"/>
                <a:gd name="T91" fmla="*/ 130 h 201"/>
                <a:gd name="T92" fmla="*/ 260 w 713"/>
                <a:gd name="T93" fmla="*/ 150 h 201"/>
                <a:gd name="T94" fmla="*/ 268 w 713"/>
                <a:gd name="T95" fmla="*/ 174 h 201"/>
                <a:gd name="T96" fmla="*/ 479 w 713"/>
                <a:gd name="T97" fmla="*/ 177 h 201"/>
                <a:gd name="T98" fmla="*/ 492 w 713"/>
                <a:gd name="T99" fmla="*/ 174 h 201"/>
                <a:gd name="T100" fmla="*/ 503 w 713"/>
                <a:gd name="T101" fmla="*/ 169 h 201"/>
                <a:gd name="T102" fmla="*/ 515 w 713"/>
                <a:gd name="T103" fmla="*/ 160 h 201"/>
                <a:gd name="T104" fmla="*/ 598 w 713"/>
                <a:gd name="T105" fmla="*/ 82 h 201"/>
                <a:gd name="T106" fmla="*/ 607 w 713"/>
                <a:gd name="T107" fmla="*/ 74 h 201"/>
                <a:gd name="T108" fmla="*/ 618 w 713"/>
                <a:gd name="T109" fmla="*/ 67 h 201"/>
                <a:gd name="T110" fmla="*/ 628 w 713"/>
                <a:gd name="T111" fmla="*/ 63 h 201"/>
                <a:gd name="T112" fmla="*/ 669 w 713"/>
                <a:gd name="T113" fmla="*/ 63 h 201"/>
                <a:gd name="T114" fmla="*/ 695 w 713"/>
                <a:gd name="T115" fmla="*/ 63 h 201"/>
                <a:gd name="T116" fmla="*/ 712 w 713"/>
                <a:gd name="T117" fmla="*/ 63 h 201"/>
                <a:gd name="T118" fmla="*/ 712 w 713"/>
                <a:gd name="T119" fmla="*/ 1 h 2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3"/>
                <a:gd name="T181" fmla="*/ 0 h 201"/>
                <a:gd name="T182" fmla="*/ 713 w 713"/>
                <a:gd name="T183" fmla="*/ 201 h 2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3" h="201">
                  <a:moveTo>
                    <a:pt x="712" y="1"/>
                  </a:moveTo>
                  <a:lnTo>
                    <a:pt x="489" y="1"/>
                  </a:lnTo>
                  <a:lnTo>
                    <a:pt x="481" y="10"/>
                  </a:lnTo>
                  <a:lnTo>
                    <a:pt x="480" y="1"/>
                  </a:lnTo>
                  <a:lnTo>
                    <a:pt x="315" y="1"/>
                  </a:lnTo>
                  <a:lnTo>
                    <a:pt x="302" y="10"/>
                  </a:lnTo>
                  <a:lnTo>
                    <a:pt x="218" y="10"/>
                  </a:lnTo>
                  <a:lnTo>
                    <a:pt x="210" y="6"/>
                  </a:lnTo>
                  <a:lnTo>
                    <a:pt x="200" y="3"/>
                  </a:lnTo>
                  <a:lnTo>
                    <a:pt x="196" y="0"/>
                  </a:lnTo>
                  <a:lnTo>
                    <a:pt x="135" y="0"/>
                  </a:lnTo>
                  <a:lnTo>
                    <a:pt x="122" y="1"/>
                  </a:lnTo>
                  <a:lnTo>
                    <a:pt x="111" y="4"/>
                  </a:lnTo>
                  <a:lnTo>
                    <a:pt x="96" y="8"/>
                  </a:lnTo>
                  <a:lnTo>
                    <a:pt x="83" y="15"/>
                  </a:lnTo>
                  <a:lnTo>
                    <a:pt x="72" y="24"/>
                  </a:lnTo>
                  <a:lnTo>
                    <a:pt x="63" y="32"/>
                  </a:lnTo>
                  <a:lnTo>
                    <a:pt x="53" y="41"/>
                  </a:lnTo>
                  <a:lnTo>
                    <a:pt x="46" y="51"/>
                  </a:lnTo>
                  <a:lnTo>
                    <a:pt x="39" y="60"/>
                  </a:lnTo>
                  <a:lnTo>
                    <a:pt x="30" y="73"/>
                  </a:lnTo>
                  <a:lnTo>
                    <a:pt x="25" y="86"/>
                  </a:lnTo>
                  <a:lnTo>
                    <a:pt x="15" y="112"/>
                  </a:lnTo>
                  <a:lnTo>
                    <a:pt x="9" y="133"/>
                  </a:lnTo>
                  <a:lnTo>
                    <a:pt x="4" y="156"/>
                  </a:lnTo>
                  <a:lnTo>
                    <a:pt x="2" y="177"/>
                  </a:lnTo>
                  <a:lnTo>
                    <a:pt x="0" y="200"/>
                  </a:lnTo>
                  <a:lnTo>
                    <a:pt x="22" y="200"/>
                  </a:lnTo>
                  <a:lnTo>
                    <a:pt x="24" y="169"/>
                  </a:lnTo>
                  <a:lnTo>
                    <a:pt x="30" y="146"/>
                  </a:lnTo>
                  <a:lnTo>
                    <a:pt x="38" y="125"/>
                  </a:lnTo>
                  <a:lnTo>
                    <a:pt x="50" y="108"/>
                  </a:lnTo>
                  <a:lnTo>
                    <a:pt x="62" y="91"/>
                  </a:lnTo>
                  <a:lnTo>
                    <a:pt x="74" y="79"/>
                  </a:lnTo>
                  <a:lnTo>
                    <a:pt x="88" y="69"/>
                  </a:lnTo>
                  <a:lnTo>
                    <a:pt x="101" y="61"/>
                  </a:lnTo>
                  <a:lnTo>
                    <a:pt x="118" y="55"/>
                  </a:lnTo>
                  <a:lnTo>
                    <a:pt x="133" y="51"/>
                  </a:lnTo>
                  <a:lnTo>
                    <a:pt x="151" y="51"/>
                  </a:lnTo>
                  <a:lnTo>
                    <a:pt x="169" y="55"/>
                  </a:lnTo>
                  <a:lnTo>
                    <a:pt x="186" y="61"/>
                  </a:lnTo>
                  <a:lnTo>
                    <a:pt x="206" y="71"/>
                  </a:lnTo>
                  <a:lnTo>
                    <a:pt x="220" y="83"/>
                  </a:lnTo>
                  <a:lnTo>
                    <a:pt x="233" y="97"/>
                  </a:lnTo>
                  <a:lnTo>
                    <a:pt x="243" y="112"/>
                  </a:lnTo>
                  <a:lnTo>
                    <a:pt x="252" y="130"/>
                  </a:lnTo>
                  <a:lnTo>
                    <a:pt x="260" y="150"/>
                  </a:lnTo>
                  <a:lnTo>
                    <a:pt x="268" y="174"/>
                  </a:lnTo>
                  <a:lnTo>
                    <a:pt x="479" y="177"/>
                  </a:lnTo>
                  <a:lnTo>
                    <a:pt x="492" y="174"/>
                  </a:lnTo>
                  <a:lnTo>
                    <a:pt x="503" y="169"/>
                  </a:lnTo>
                  <a:lnTo>
                    <a:pt x="515" y="160"/>
                  </a:lnTo>
                  <a:lnTo>
                    <a:pt x="598" y="82"/>
                  </a:lnTo>
                  <a:lnTo>
                    <a:pt x="607" y="74"/>
                  </a:lnTo>
                  <a:lnTo>
                    <a:pt x="618" y="67"/>
                  </a:lnTo>
                  <a:lnTo>
                    <a:pt x="628" y="63"/>
                  </a:lnTo>
                  <a:lnTo>
                    <a:pt x="669" y="63"/>
                  </a:lnTo>
                  <a:lnTo>
                    <a:pt x="695" y="63"/>
                  </a:lnTo>
                  <a:lnTo>
                    <a:pt x="712" y="63"/>
                  </a:lnTo>
                  <a:lnTo>
                    <a:pt x="712" y="1"/>
                  </a:lnTo>
                </a:path>
              </a:pathLst>
            </a:custGeom>
            <a:solidFill>
              <a:srgbClr val="C00000"/>
            </a:solidFill>
            <a:ln w="12700" cap="rnd" cmpd="sng">
              <a:solidFill>
                <a:srgbClr val="000000"/>
              </a:solidFill>
              <a:prstDash val="solid"/>
              <a:round/>
              <a:headEnd type="none" w="sm" len="sm"/>
              <a:tailEnd type="none" w="sm" len="sm"/>
            </a:ln>
          </p:spPr>
          <p:txBody>
            <a:bodyPr/>
            <a:lstStyle/>
            <a:p>
              <a:endParaRPr lang="nb-NO"/>
            </a:p>
          </p:txBody>
        </p:sp>
        <p:sp>
          <p:nvSpPr>
            <p:cNvPr id="6432" name="Freeform 262"/>
            <p:cNvSpPr>
              <a:spLocks/>
            </p:cNvSpPr>
            <p:nvPr/>
          </p:nvSpPr>
          <p:spPr bwMode="auto">
            <a:xfrm>
              <a:off x="3917" y="2106"/>
              <a:ext cx="592" cy="33"/>
            </a:xfrm>
            <a:custGeom>
              <a:avLst/>
              <a:gdLst>
                <a:gd name="T0" fmla="*/ 591 w 592"/>
                <a:gd name="T1" fmla="*/ 1 h 33"/>
                <a:gd name="T2" fmla="*/ 368 w 592"/>
                <a:gd name="T3" fmla="*/ 1 h 33"/>
                <a:gd name="T4" fmla="*/ 360 w 592"/>
                <a:gd name="T5" fmla="*/ 10 h 33"/>
                <a:gd name="T6" fmla="*/ 359 w 592"/>
                <a:gd name="T7" fmla="*/ 1 h 33"/>
                <a:gd name="T8" fmla="*/ 193 w 592"/>
                <a:gd name="T9" fmla="*/ 1 h 33"/>
                <a:gd name="T10" fmla="*/ 181 w 592"/>
                <a:gd name="T11" fmla="*/ 10 h 33"/>
                <a:gd name="T12" fmla="*/ 96 w 592"/>
                <a:gd name="T13" fmla="*/ 10 h 33"/>
                <a:gd name="T14" fmla="*/ 88 w 592"/>
                <a:gd name="T15" fmla="*/ 6 h 33"/>
                <a:gd name="T16" fmla="*/ 79 w 592"/>
                <a:gd name="T17" fmla="*/ 3 h 33"/>
                <a:gd name="T18" fmla="*/ 75 w 592"/>
                <a:gd name="T19" fmla="*/ 0 h 33"/>
                <a:gd name="T20" fmla="*/ 14 w 592"/>
                <a:gd name="T21" fmla="*/ 0 h 33"/>
                <a:gd name="T22" fmla="*/ 0 w 592"/>
                <a:gd name="T23" fmla="*/ 1 h 33"/>
                <a:gd name="T24" fmla="*/ 15 w 592"/>
                <a:gd name="T25" fmla="*/ 32 h 33"/>
                <a:gd name="T26" fmla="*/ 31 w 592"/>
                <a:gd name="T27" fmla="*/ 27 h 33"/>
                <a:gd name="T28" fmla="*/ 51 w 592"/>
                <a:gd name="T29" fmla="*/ 24 h 33"/>
                <a:gd name="T30" fmla="*/ 68 w 592"/>
                <a:gd name="T31" fmla="*/ 23 h 33"/>
                <a:gd name="T32" fmla="*/ 85 w 592"/>
                <a:gd name="T33" fmla="*/ 22 h 33"/>
                <a:gd name="T34" fmla="*/ 116 w 592"/>
                <a:gd name="T35" fmla="*/ 23 h 33"/>
                <a:gd name="T36" fmla="*/ 153 w 592"/>
                <a:gd name="T37" fmla="*/ 23 h 33"/>
                <a:gd name="T38" fmla="*/ 242 w 592"/>
                <a:gd name="T39" fmla="*/ 24 h 33"/>
                <a:gd name="T40" fmla="*/ 332 w 592"/>
                <a:gd name="T41" fmla="*/ 23 h 33"/>
                <a:gd name="T42" fmla="*/ 591 w 592"/>
                <a:gd name="T43" fmla="*/ 23 h 33"/>
                <a:gd name="T44" fmla="*/ 591 w 592"/>
                <a:gd name="T45" fmla="*/ 1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2"/>
                <a:gd name="T70" fmla="*/ 0 h 33"/>
                <a:gd name="T71" fmla="*/ 592 w 592"/>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2" h="33">
                  <a:moveTo>
                    <a:pt x="591" y="1"/>
                  </a:moveTo>
                  <a:lnTo>
                    <a:pt x="368" y="1"/>
                  </a:lnTo>
                  <a:lnTo>
                    <a:pt x="360" y="10"/>
                  </a:lnTo>
                  <a:lnTo>
                    <a:pt x="359" y="1"/>
                  </a:lnTo>
                  <a:lnTo>
                    <a:pt x="193" y="1"/>
                  </a:lnTo>
                  <a:lnTo>
                    <a:pt x="181" y="10"/>
                  </a:lnTo>
                  <a:lnTo>
                    <a:pt x="96" y="10"/>
                  </a:lnTo>
                  <a:lnTo>
                    <a:pt x="88" y="6"/>
                  </a:lnTo>
                  <a:lnTo>
                    <a:pt x="79" y="3"/>
                  </a:lnTo>
                  <a:lnTo>
                    <a:pt x="75" y="0"/>
                  </a:lnTo>
                  <a:lnTo>
                    <a:pt x="14" y="0"/>
                  </a:lnTo>
                  <a:lnTo>
                    <a:pt x="0" y="1"/>
                  </a:lnTo>
                  <a:lnTo>
                    <a:pt x="15" y="32"/>
                  </a:lnTo>
                  <a:lnTo>
                    <a:pt x="31" y="27"/>
                  </a:lnTo>
                  <a:lnTo>
                    <a:pt x="51" y="24"/>
                  </a:lnTo>
                  <a:lnTo>
                    <a:pt x="68" y="23"/>
                  </a:lnTo>
                  <a:lnTo>
                    <a:pt x="85" y="22"/>
                  </a:lnTo>
                  <a:lnTo>
                    <a:pt x="116" y="23"/>
                  </a:lnTo>
                  <a:lnTo>
                    <a:pt x="153" y="23"/>
                  </a:lnTo>
                  <a:lnTo>
                    <a:pt x="242" y="24"/>
                  </a:lnTo>
                  <a:lnTo>
                    <a:pt x="332" y="23"/>
                  </a:lnTo>
                  <a:lnTo>
                    <a:pt x="591" y="23"/>
                  </a:lnTo>
                  <a:lnTo>
                    <a:pt x="591" y="1"/>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433" name="Freeform 263"/>
            <p:cNvSpPr>
              <a:spLocks/>
            </p:cNvSpPr>
            <p:nvPr/>
          </p:nvSpPr>
          <p:spPr bwMode="auto">
            <a:xfrm>
              <a:off x="3999" y="2141"/>
              <a:ext cx="293" cy="124"/>
            </a:xfrm>
            <a:custGeom>
              <a:avLst/>
              <a:gdLst>
                <a:gd name="T0" fmla="*/ 51 w 293"/>
                <a:gd name="T1" fmla="*/ 0 h 124"/>
                <a:gd name="T2" fmla="*/ 4 w 293"/>
                <a:gd name="T3" fmla="*/ 0 h 124"/>
                <a:gd name="T4" fmla="*/ 1 w 293"/>
                <a:gd name="T5" fmla="*/ 3 h 124"/>
                <a:gd name="T6" fmla="*/ 0 w 293"/>
                <a:gd name="T7" fmla="*/ 8 h 124"/>
                <a:gd name="T8" fmla="*/ 5 w 293"/>
                <a:gd name="T9" fmla="*/ 16 h 124"/>
                <a:gd name="T10" fmla="*/ 17 w 293"/>
                <a:gd name="T11" fmla="*/ 20 h 124"/>
                <a:gd name="T12" fmla="*/ 25 w 293"/>
                <a:gd name="T13" fmla="*/ 25 h 124"/>
                <a:gd name="T14" fmla="*/ 37 w 293"/>
                <a:gd name="T15" fmla="*/ 37 h 124"/>
                <a:gd name="T16" fmla="*/ 46 w 293"/>
                <a:gd name="T17" fmla="*/ 49 h 124"/>
                <a:gd name="T18" fmla="*/ 53 w 293"/>
                <a:gd name="T19" fmla="*/ 59 h 124"/>
                <a:gd name="T20" fmla="*/ 58 w 293"/>
                <a:gd name="T21" fmla="*/ 69 h 124"/>
                <a:gd name="T22" fmla="*/ 72 w 293"/>
                <a:gd name="T23" fmla="*/ 97 h 124"/>
                <a:gd name="T24" fmla="*/ 80 w 293"/>
                <a:gd name="T25" fmla="*/ 113 h 124"/>
                <a:gd name="T26" fmla="*/ 84 w 293"/>
                <a:gd name="T27" fmla="*/ 118 h 124"/>
                <a:gd name="T28" fmla="*/ 90 w 293"/>
                <a:gd name="T29" fmla="*/ 119 h 124"/>
                <a:gd name="T30" fmla="*/ 97 w 293"/>
                <a:gd name="T31" fmla="*/ 119 h 124"/>
                <a:gd name="T32" fmla="*/ 106 w 293"/>
                <a:gd name="T33" fmla="*/ 117 h 124"/>
                <a:gd name="T34" fmla="*/ 111 w 293"/>
                <a:gd name="T35" fmla="*/ 113 h 124"/>
                <a:gd name="T36" fmla="*/ 125 w 293"/>
                <a:gd name="T37" fmla="*/ 104 h 124"/>
                <a:gd name="T38" fmla="*/ 147 w 293"/>
                <a:gd name="T39" fmla="*/ 88 h 124"/>
                <a:gd name="T40" fmla="*/ 158 w 293"/>
                <a:gd name="T41" fmla="*/ 81 h 124"/>
                <a:gd name="T42" fmla="*/ 165 w 293"/>
                <a:gd name="T43" fmla="*/ 78 h 124"/>
                <a:gd name="T44" fmla="*/ 170 w 293"/>
                <a:gd name="T45" fmla="*/ 78 h 124"/>
                <a:gd name="T46" fmla="*/ 173 w 293"/>
                <a:gd name="T47" fmla="*/ 81 h 124"/>
                <a:gd name="T48" fmla="*/ 174 w 293"/>
                <a:gd name="T49" fmla="*/ 87 h 124"/>
                <a:gd name="T50" fmla="*/ 172 w 293"/>
                <a:gd name="T51" fmla="*/ 94 h 124"/>
                <a:gd name="T52" fmla="*/ 168 w 293"/>
                <a:gd name="T53" fmla="*/ 101 h 124"/>
                <a:gd name="T54" fmla="*/ 163 w 293"/>
                <a:gd name="T55" fmla="*/ 109 h 124"/>
                <a:gd name="T56" fmla="*/ 161 w 293"/>
                <a:gd name="T57" fmla="*/ 117 h 124"/>
                <a:gd name="T58" fmla="*/ 164 w 293"/>
                <a:gd name="T59" fmla="*/ 121 h 124"/>
                <a:gd name="T60" fmla="*/ 169 w 293"/>
                <a:gd name="T61" fmla="*/ 123 h 124"/>
                <a:gd name="T62" fmla="*/ 265 w 293"/>
                <a:gd name="T63" fmla="*/ 114 h 124"/>
                <a:gd name="T64" fmla="*/ 258 w 293"/>
                <a:gd name="T65" fmla="*/ 96 h 124"/>
                <a:gd name="T66" fmla="*/ 256 w 293"/>
                <a:gd name="T67" fmla="*/ 76 h 124"/>
                <a:gd name="T68" fmla="*/ 257 w 293"/>
                <a:gd name="T69" fmla="*/ 61 h 124"/>
                <a:gd name="T70" fmla="*/ 261 w 293"/>
                <a:gd name="T71" fmla="*/ 43 h 124"/>
                <a:gd name="T72" fmla="*/ 268 w 293"/>
                <a:gd name="T73" fmla="*/ 26 h 124"/>
                <a:gd name="T74" fmla="*/ 277 w 293"/>
                <a:gd name="T75" fmla="*/ 14 h 124"/>
                <a:gd name="T76" fmla="*/ 292 w 293"/>
                <a:gd name="T77" fmla="*/ 0 h 1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3"/>
                <a:gd name="T118" fmla="*/ 0 h 124"/>
                <a:gd name="T119" fmla="*/ 293 w 293"/>
                <a:gd name="T120" fmla="*/ 124 h 1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3" h="124">
                  <a:moveTo>
                    <a:pt x="292" y="0"/>
                  </a:moveTo>
                  <a:lnTo>
                    <a:pt x="51" y="0"/>
                  </a:lnTo>
                  <a:lnTo>
                    <a:pt x="6" y="0"/>
                  </a:lnTo>
                  <a:lnTo>
                    <a:pt x="4" y="0"/>
                  </a:lnTo>
                  <a:lnTo>
                    <a:pt x="3" y="1"/>
                  </a:lnTo>
                  <a:lnTo>
                    <a:pt x="1" y="3"/>
                  </a:lnTo>
                  <a:lnTo>
                    <a:pt x="1" y="4"/>
                  </a:lnTo>
                  <a:lnTo>
                    <a:pt x="0" y="8"/>
                  </a:lnTo>
                  <a:lnTo>
                    <a:pt x="0" y="14"/>
                  </a:lnTo>
                  <a:lnTo>
                    <a:pt x="5" y="16"/>
                  </a:lnTo>
                  <a:lnTo>
                    <a:pt x="10" y="17"/>
                  </a:lnTo>
                  <a:lnTo>
                    <a:pt x="17" y="20"/>
                  </a:lnTo>
                  <a:lnTo>
                    <a:pt x="22" y="22"/>
                  </a:lnTo>
                  <a:lnTo>
                    <a:pt x="25" y="25"/>
                  </a:lnTo>
                  <a:lnTo>
                    <a:pt x="32" y="32"/>
                  </a:lnTo>
                  <a:lnTo>
                    <a:pt x="37" y="37"/>
                  </a:lnTo>
                  <a:lnTo>
                    <a:pt x="42" y="43"/>
                  </a:lnTo>
                  <a:lnTo>
                    <a:pt x="46" y="49"/>
                  </a:lnTo>
                  <a:lnTo>
                    <a:pt x="50" y="54"/>
                  </a:lnTo>
                  <a:lnTo>
                    <a:pt x="53" y="59"/>
                  </a:lnTo>
                  <a:lnTo>
                    <a:pt x="55" y="63"/>
                  </a:lnTo>
                  <a:lnTo>
                    <a:pt x="58" y="69"/>
                  </a:lnTo>
                  <a:lnTo>
                    <a:pt x="63" y="77"/>
                  </a:lnTo>
                  <a:lnTo>
                    <a:pt x="72" y="97"/>
                  </a:lnTo>
                  <a:lnTo>
                    <a:pt x="77" y="105"/>
                  </a:lnTo>
                  <a:lnTo>
                    <a:pt x="80" y="113"/>
                  </a:lnTo>
                  <a:lnTo>
                    <a:pt x="82" y="116"/>
                  </a:lnTo>
                  <a:lnTo>
                    <a:pt x="84" y="118"/>
                  </a:lnTo>
                  <a:lnTo>
                    <a:pt x="86" y="119"/>
                  </a:lnTo>
                  <a:lnTo>
                    <a:pt x="90" y="119"/>
                  </a:lnTo>
                  <a:lnTo>
                    <a:pt x="94" y="119"/>
                  </a:lnTo>
                  <a:lnTo>
                    <a:pt x="97" y="119"/>
                  </a:lnTo>
                  <a:lnTo>
                    <a:pt x="102" y="118"/>
                  </a:lnTo>
                  <a:lnTo>
                    <a:pt x="106" y="117"/>
                  </a:lnTo>
                  <a:lnTo>
                    <a:pt x="108" y="115"/>
                  </a:lnTo>
                  <a:lnTo>
                    <a:pt x="111" y="113"/>
                  </a:lnTo>
                  <a:lnTo>
                    <a:pt x="116" y="111"/>
                  </a:lnTo>
                  <a:lnTo>
                    <a:pt x="125" y="104"/>
                  </a:lnTo>
                  <a:lnTo>
                    <a:pt x="141" y="93"/>
                  </a:lnTo>
                  <a:lnTo>
                    <a:pt x="147" y="88"/>
                  </a:lnTo>
                  <a:lnTo>
                    <a:pt x="152" y="84"/>
                  </a:lnTo>
                  <a:lnTo>
                    <a:pt x="158" y="81"/>
                  </a:lnTo>
                  <a:lnTo>
                    <a:pt x="163" y="78"/>
                  </a:lnTo>
                  <a:lnTo>
                    <a:pt x="165" y="78"/>
                  </a:lnTo>
                  <a:lnTo>
                    <a:pt x="168" y="77"/>
                  </a:lnTo>
                  <a:lnTo>
                    <a:pt x="170" y="78"/>
                  </a:lnTo>
                  <a:lnTo>
                    <a:pt x="172" y="79"/>
                  </a:lnTo>
                  <a:lnTo>
                    <a:pt x="173" y="81"/>
                  </a:lnTo>
                  <a:lnTo>
                    <a:pt x="174" y="84"/>
                  </a:lnTo>
                  <a:lnTo>
                    <a:pt x="174" y="87"/>
                  </a:lnTo>
                  <a:lnTo>
                    <a:pt x="174" y="90"/>
                  </a:lnTo>
                  <a:lnTo>
                    <a:pt x="172" y="94"/>
                  </a:lnTo>
                  <a:lnTo>
                    <a:pt x="170" y="97"/>
                  </a:lnTo>
                  <a:lnTo>
                    <a:pt x="168" y="101"/>
                  </a:lnTo>
                  <a:lnTo>
                    <a:pt x="164" y="105"/>
                  </a:lnTo>
                  <a:lnTo>
                    <a:pt x="163" y="109"/>
                  </a:lnTo>
                  <a:lnTo>
                    <a:pt x="162" y="113"/>
                  </a:lnTo>
                  <a:lnTo>
                    <a:pt x="161" y="117"/>
                  </a:lnTo>
                  <a:lnTo>
                    <a:pt x="162" y="119"/>
                  </a:lnTo>
                  <a:lnTo>
                    <a:pt x="164" y="121"/>
                  </a:lnTo>
                  <a:lnTo>
                    <a:pt x="167" y="122"/>
                  </a:lnTo>
                  <a:lnTo>
                    <a:pt x="169" y="123"/>
                  </a:lnTo>
                  <a:lnTo>
                    <a:pt x="270" y="123"/>
                  </a:lnTo>
                  <a:lnTo>
                    <a:pt x="265" y="114"/>
                  </a:lnTo>
                  <a:lnTo>
                    <a:pt x="262" y="105"/>
                  </a:lnTo>
                  <a:lnTo>
                    <a:pt x="258" y="96"/>
                  </a:lnTo>
                  <a:lnTo>
                    <a:pt x="257" y="86"/>
                  </a:lnTo>
                  <a:lnTo>
                    <a:pt x="256" y="76"/>
                  </a:lnTo>
                  <a:lnTo>
                    <a:pt x="256" y="68"/>
                  </a:lnTo>
                  <a:lnTo>
                    <a:pt x="257" y="61"/>
                  </a:lnTo>
                  <a:lnTo>
                    <a:pt x="258" y="52"/>
                  </a:lnTo>
                  <a:lnTo>
                    <a:pt x="261" y="43"/>
                  </a:lnTo>
                  <a:lnTo>
                    <a:pt x="264" y="34"/>
                  </a:lnTo>
                  <a:lnTo>
                    <a:pt x="268" y="26"/>
                  </a:lnTo>
                  <a:lnTo>
                    <a:pt x="271" y="21"/>
                  </a:lnTo>
                  <a:lnTo>
                    <a:pt x="277" y="14"/>
                  </a:lnTo>
                  <a:lnTo>
                    <a:pt x="282" y="8"/>
                  </a:lnTo>
                  <a:lnTo>
                    <a:pt x="292"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434" name="Freeform 264"/>
            <p:cNvSpPr>
              <a:spLocks/>
            </p:cNvSpPr>
            <p:nvPr/>
          </p:nvSpPr>
          <p:spPr bwMode="auto">
            <a:xfrm>
              <a:off x="3795" y="2105"/>
              <a:ext cx="162" cy="205"/>
            </a:xfrm>
            <a:custGeom>
              <a:avLst/>
              <a:gdLst>
                <a:gd name="T0" fmla="*/ 139 w 162"/>
                <a:gd name="T1" fmla="*/ 0 h 205"/>
                <a:gd name="T2" fmla="*/ 124 w 162"/>
                <a:gd name="T3" fmla="*/ 1 h 205"/>
                <a:gd name="T4" fmla="*/ 114 w 162"/>
                <a:gd name="T5" fmla="*/ 3 h 205"/>
                <a:gd name="T6" fmla="*/ 107 w 162"/>
                <a:gd name="T7" fmla="*/ 6 h 205"/>
                <a:gd name="T8" fmla="*/ 100 w 162"/>
                <a:gd name="T9" fmla="*/ 8 h 205"/>
                <a:gd name="T10" fmla="*/ 92 w 162"/>
                <a:gd name="T11" fmla="*/ 12 h 205"/>
                <a:gd name="T12" fmla="*/ 82 w 162"/>
                <a:gd name="T13" fmla="*/ 17 h 205"/>
                <a:gd name="T14" fmla="*/ 72 w 162"/>
                <a:gd name="T15" fmla="*/ 24 h 205"/>
                <a:gd name="T16" fmla="*/ 64 w 162"/>
                <a:gd name="T17" fmla="*/ 32 h 205"/>
                <a:gd name="T18" fmla="*/ 57 w 162"/>
                <a:gd name="T19" fmla="*/ 38 h 205"/>
                <a:gd name="T20" fmla="*/ 50 w 162"/>
                <a:gd name="T21" fmla="*/ 47 h 205"/>
                <a:gd name="T22" fmla="*/ 44 w 162"/>
                <a:gd name="T23" fmla="*/ 55 h 205"/>
                <a:gd name="T24" fmla="*/ 37 w 162"/>
                <a:gd name="T25" fmla="*/ 64 h 205"/>
                <a:gd name="T26" fmla="*/ 31 w 162"/>
                <a:gd name="T27" fmla="*/ 75 h 205"/>
                <a:gd name="T28" fmla="*/ 25 w 162"/>
                <a:gd name="T29" fmla="*/ 86 h 205"/>
                <a:gd name="T30" fmla="*/ 21 w 162"/>
                <a:gd name="T31" fmla="*/ 97 h 205"/>
                <a:gd name="T32" fmla="*/ 15 w 162"/>
                <a:gd name="T33" fmla="*/ 110 h 205"/>
                <a:gd name="T34" fmla="*/ 12 w 162"/>
                <a:gd name="T35" fmla="*/ 124 h 205"/>
                <a:gd name="T36" fmla="*/ 8 w 162"/>
                <a:gd name="T37" fmla="*/ 137 h 205"/>
                <a:gd name="T38" fmla="*/ 5 w 162"/>
                <a:gd name="T39" fmla="*/ 150 h 205"/>
                <a:gd name="T40" fmla="*/ 3 w 162"/>
                <a:gd name="T41" fmla="*/ 163 h 205"/>
                <a:gd name="T42" fmla="*/ 1 w 162"/>
                <a:gd name="T43" fmla="*/ 177 h 205"/>
                <a:gd name="T44" fmla="*/ 0 w 162"/>
                <a:gd name="T45" fmla="*/ 204 h 205"/>
                <a:gd name="T46" fmla="*/ 16 w 162"/>
                <a:gd name="T47" fmla="*/ 204 h 205"/>
                <a:gd name="T48" fmla="*/ 16 w 162"/>
                <a:gd name="T49" fmla="*/ 195 h 205"/>
                <a:gd name="T50" fmla="*/ 17 w 162"/>
                <a:gd name="T51" fmla="*/ 182 h 205"/>
                <a:gd name="T52" fmla="*/ 18 w 162"/>
                <a:gd name="T53" fmla="*/ 170 h 205"/>
                <a:gd name="T54" fmla="*/ 21 w 162"/>
                <a:gd name="T55" fmla="*/ 164 h 205"/>
                <a:gd name="T56" fmla="*/ 22 w 162"/>
                <a:gd name="T57" fmla="*/ 155 h 205"/>
                <a:gd name="T58" fmla="*/ 26 w 162"/>
                <a:gd name="T59" fmla="*/ 137 h 205"/>
                <a:gd name="T60" fmla="*/ 29 w 162"/>
                <a:gd name="T61" fmla="*/ 127 h 205"/>
                <a:gd name="T62" fmla="*/ 35 w 162"/>
                <a:gd name="T63" fmla="*/ 115 h 205"/>
                <a:gd name="T64" fmla="*/ 41 w 162"/>
                <a:gd name="T65" fmla="*/ 104 h 205"/>
                <a:gd name="T66" fmla="*/ 49 w 162"/>
                <a:gd name="T67" fmla="*/ 94 h 205"/>
                <a:gd name="T68" fmla="*/ 56 w 162"/>
                <a:gd name="T69" fmla="*/ 84 h 205"/>
                <a:gd name="T70" fmla="*/ 64 w 162"/>
                <a:gd name="T71" fmla="*/ 76 h 205"/>
                <a:gd name="T72" fmla="*/ 72 w 162"/>
                <a:gd name="T73" fmla="*/ 67 h 205"/>
                <a:gd name="T74" fmla="*/ 81 w 162"/>
                <a:gd name="T75" fmla="*/ 60 h 205"/>
                <a:gd name="T76" fmla="*/ 91 w 162"/>
                <a:gd name="T77" fmla="*/ 53 h 205"/>
                <a:gd name="T78" fmla="*/ 97 w 162"/>
                <a:gd name="T79" fmla="*/ 50 h 205"/>
                <a:gd name="T80" fmla="*/ 108 w 162"/>
                <a:gd name="T81" fmla="*/ 44 h 205"/>
                <a:gd name="T82" fmla="*/ 114 w 162"/>
                <a:gd name="T83" fmla="*/ 41 h 205"/>
                <a:gd name="T84" fmla="*/ 122 w 162"/>
                <a:gd name="T85" fmla="*/ 38 h 205"/>
                <a:gd name="T86" fmla="*/ 131 w 162"/>
                <a:gd name="T87" fmla="*/ 34 h 205"/>
                <a:gd name="T88" fmla="*/ 145 w 162"/>
                <a:gd name="T89" fmla="*/ 31 h 205"/>
                <a:gd name="T90" fmla="*/ 161 w 162"/>
                <a:gd name="T91" fmla="*/ 26 h 205"/>
                <a:gd name="T92" fmla="*/ 151 w 162"/>
                <a:gd name="T93" fmla="*/ 26 h 205"/>
                <a:gd name="T94" fmla="*/ 145 w 162"/>
                <a:gd name="T95" fmla="*/ 24 h 205"/>
                <a:gd name="T96" fmla="*/ 141 w 162"/>
                <a:gd name="T97" fmla="*/ 22 h 205"/>
                <a:gd name="T98" fmla="*/ 138 w 162"/>
                <a:gd name="T99" fmla="*/ 18 h 205"/>
                <a:gd name="T100" fmla="*/ 136 w 162"/>
                <a:gd name="T101" fmla="*/ 13 h 205"/>
                <a:gd name="T102" fmla="*/ 136 w 162"/>
                <a:gd name="T103" fmla="*/ 8 h 205"/>
                <a:gd name="T104" fmla="*/ 137 w 162"/>
                <a:gd name="T105" fmla="*/ 4 h 205"/>
                <a:gd name="T106" fmla="*/ 139 w 162"/>
                <a:gd name="T107" fmla="*/ 0 h 2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2"/>
                <a:gd name="T163" fmla="*/ 0 h 205"/>
                <a:gd name="T164" fmla="*/ 162 w 162"/>
                <a:gd name="T165" fmla="*/ 205 h 2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2" h="205">
                  <a:moveTo>
                    <a:pt x="139" y="0"/>
                  </a:moveTo>
                  <a:lnTo>
                    <a:pt x="124" y="1"/>
                  </a:lnTo>
                  <a:lnTo>
                    <a:pt x="114" y="3"/>
                  </a:lnTo>
                  <a:lnTo>
                    <a:pt x="107" y="6"/>
                  </a:lnTo>
                  <a:lnTo>
                    <a:pt x="100" y="8"/>
                  </a:lnTo>
                  <a:lnTo>
                    <a:pt x="92" y="12"/>
                  </a:lnTo>
                  <a:lnTo>
                    <a:pt x="82" y="17"/>
                  </a:lnTo>
                  <a:lnTo>
                    <a:pt x="72" y="24"/>
                  </a:lnTo>
                  <a:lnTo>
                    <a:pt x="64" y="32"/>
                  </a:lnTo>
                  <a:lnTo>
                    <a:pt x="57" y="38"/>
                  </a:lnTo>
                  <a:lnTo>
                    <a:pt x="50" y="47"/>
                  </a:lnTo>
                  <a:lnTo>
                    <a:pt x="44" y="55"/>
                  </a:lnTo>
                  <a:lnTo>
                    <a:pt x="37" y="64"/>
                  </a:lnTo>
                  <a:lnTo>
                    <a:pt x="31" y="75"/>
                  </a:lnTo>
                  <a:lnTo>
                    <a:pt x="25" y="86"/>
                  </a:lnTo>
                  <a:lnTo>
                    <a:pt x="21" y="97"/>
                  </a:lnTo>
                  <a:lnTo>
                    <a:pt x="15" y="110"/>
                  </a:lnTo>
                  <a:lnTo>
                    <a:pt x="12" y="124"/>
                  </a:lnTo>
                  <a:lnTo>
                    <a:pt x="8" y="137"/>
                  </a:lnTo>
                  <a:lnTo>
                    <a:pt x="5" y="150"/>
                  </a:lnTo>
                  <a:lnTo>
                    <a:pt x="3" y="163"/>
                  </a:lnTo>
                  <a:lnTo>
                    <a:pt x="1" y="177"/>
                  </a:lnTo>
                  <a:lnTo>
                    <a:pt x="0" y="204"/>
                  </a:lnTo>
                  <a:lnTo>
                    <a:pt x="16" y="204"/>
                  </a:lnTo>
                  <a:lnTo>
                    <a:pt x="16" y="195"/>
                  </a:lnTo>
                  <a:lnTo>
                    <a:pt x="17" y="182"/>
                  </a:lnTo>
                  <a:lnTo>
                    <a:pt x="18" y="170"/>
                  </a:lnTo>
                  <a:lnTo>
                    <a:pt x="21" y="164"/>
                  </a:lnTo>
                  <a:lnTo>
                    <a:pt x="22" y="155"/>
                  </a:lnTo>
                  <a:lnTo>
                    <a:pt x="26" y="137"/>
                  </a:lnTo>
                  <a:lnTo>
                    <a:pt x="29" y="127"/>
                  </a:lnTo>
                  <a:lnTo>
                    <a:pt x="35" y="115"/>
                  </a:lnTo>
                  <a:lnTo>
                    <a:pt x="41" y="104"/>
                  </a:lnTo>
                  <a:lnTo>
                    <a:pt x="49" y="94"/>
                  </a:lnTo>
                  <a:lnTo>
                    <a:pt x="56" y="84"/>
                  </a:lnTo>
                  <a:lnTo>
                    <a:pt x="64" y="76"/>
                  </a:lnTo>
                  <a:lnTo>
                    <a:pt x="72" y="67"/>
                  </a:lnTo>
                  <a:lnTo>
                    <a:pt x="81" y="60"/>
                  </a:lnTo>
                  <a:lnTo>
                    <a:pt x="91" y="53"/>
                  </a:lnTo>
                  <a:lnTo>
                    <a:pt x="97" y="50"/>
                  </a:lnTo>
                  <a:lnTo>
                    <a:pt x="108" y="44"/>
                  </a:lnTo>
                  <a:lnTo>
                    <a:pt x="114" y="41"/>
                  </a:lnTo>
                  <a:lnTo>
                    <a:pt x="122" y="38"/>
                  </a:lnTo>
                  <a:lnTo>
                    <a:pt x="131" y="34"/>
                  </a:lnTo>
                  <a:lnTo>
                    <a:pt x="145" y="31"/>
                  </a:lnTo>
                  <a:lnTo>
                    <a:pt x="161" y="26"/>
                  </a:lnTo>
                  <a:lnTo>
                    <a:pt x="151" y="26"/>
                  </a:lnTo>
                  <a:lnTo>
                    <a:pt x="145" y="24"/>
                  </a:lnTo>
                  <a:lnTo>
                    <a:pt x="141" y="22"/>
                  </a:lnTo>
                  <a:lnTo>
                    <a:pt x="138" y="18"/>
                  </a:lnTo>
                  <a:lnTo>
                    <a:pt x="136" y="13"/>
                  </a:lnTo>
                  <a:lnTo>
                    <a:pt x="136" y="8"/>
                  </a:lnTo>
                  <a:lnTo>
                    <a:pt x="137" y="4"/>
                  </a:lnTo>
                  <a:lnTo>
                    <a:pt x="139"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435" name="Freeform 265"/>
            <p:cNvSpPr>
              <a:spLocks/>
            </p:cNvSpPr>
            <p:nvPr/>
          </p:nvSpPr>
          <p:spPr bwMode="auto">
            <a:xfrm>
              <a:off x="3824" y="2114"/>
              <a:ext cx="149" cy="110"/>
            </a:xfrm>
            <a:custGeom>
              <a:avLst/>
              <a:gdLst>
                <a:gd name="T0" fmla="*/ 148 w 149"/>
                <a:gd name="T1" fmla="*/ 1 h 110"/>
                <a:gd name="T2" fmla="*/ 127 w 149"/>
                <a:gd name="T3" fmla="*/ 0 h 110"/>
                <a:gd name="T4" fmla="*/ 110 w 149"/>
                <a:gd name="T5" fmla="*/ 1 h 110"/>
                <a:gd name="T6" fmla="*/ 92 w 149"/>
                <a:gd name="T7" fmla="*/ 4 h 110"/>
                <a:gd name="T8" fmla="*/ 79 w 149"/>
                <a:gd name="T9" fmla="*/ 7 h 110"/>
                <a:gd name="T10" fmla="*/ 69 w 149"/>
                <a:gd name="T11" fmla="*/ 12 h 110"/>
                <a:gd name="T12" fmla="*/ 58 w 149"/>
                <a:gd name="T13" fmla="*/ 17 h 110"/>
                <a:gd name="T14" fmla="*/ 48 w 149"/>
                <a:gd name="T15" fmla="*/ 24 h 110"/>
                <a:gd name="T16" fmla="*/ 40 w 149"/>
                <a:gd name="T17" fmla="*/ 31 h 110"/>
                <a:gd name="T18" fmla="*/ 32 w 149"/>
                <a:gd name="T19" fmla="*/ 41 h 110"/>
                <a:gd name="T20" fmla="*/ 25 w 149"/>
                <a:gd name="T21" fmla="*/ 49 h 110"/>
                <a:gd name="T22" fmla="*/ 20 w 149"/>
                <a:gd name="T23" fmla="*/ 59 h 110"/>
                <a:gd name="T24" fmla="*/ 13 w 149"/>
                <a:gd name="T25" fmla="*/ 70 h 110"/>
                <a:gd name="T26" fmla="*/ 8 w 149"/>
                <a:gd name="T27" fmla="*/ 81 h 110"/>
                <a:gd name="T28" fmla="*/ 5 w 149"/>
                <a:gd name="T29" fmla="*/ 91 h 110"/>
                <a:gd name="T30" fmla="*/ 0 w 149"/>
                <a:gd name="T31" fmla="*/ 109 h 110"/>
                <a:gd name="T32" fmla="*/ 20 w 149"/>
                <a:gd name="T33" fmla="*/ 78 h 110"/>
                <a:gd name="T34" fmla="*/ 29 w 149"/>
                <a:gd name="T35" fmla="*/ 65 h 110"/>
                <a:gd name="T36" fmla="*/ 35 w 149"/>
                <a:gd name="T37" fmla="*/ 58 h 110"/>
                <a:gd name="T38" fmla="*/ 44 w 149"/>
                <a:gd name="T39" fmla="*/ 49 h 110"/>
                <a:gd name="T40" fmla="*/ 50 w 149"/>
                <a:gd name="T41" fmla="*/ 43 h 110"/>
                <a:gd name="T42" fmla="*/ 61 w 149"/>
                <a:gd name="T43" fmla="*/ 35 h 110"/>
                <a:gd name="T44" fmla="*/ 72 w 149"/>
                <a:gd name="T45" fmla="*/ 29 h 110"/>
                <a:gd name="T46" fmla="*/ 82 w 149"/>
                <a:gd name="T47" fmla="*/ 23 h 110"/>
                <a:gd name="T48" fmla="*/ 94 w 149"/>
                <a:gd name="T49" fmla="*/ 17 h 110"/>
                <a:gd name="T50" fmla="*/ 104 w 149"/>
                <a:gd name="T51" fmla="*/ 13 h 110"/>
                <a:gd name="T52" fmla="*/ 112 w 149"/>
                <a:gd name="T53" fmla="*/ 10 h 110"/>
                <a:gd name="T54" fmla="*/ 121 w 149"/>
                <a:gd name="T55" fmla="*/ 7 h 110"/>
                <a:gd name="T56" fmla="*/ 132 w 149"/>
                <a:gd name="T57" fmla="*/ 5 h 110"/>
                <a:gd name="T58" fmla="*/ 148 w 149"/>
                <a:gd name="T59" fmla="*/ 1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9"/>
                <a:gd name="T91" fmla="*/ 0 h 110"/>
                <a:gd name="T92" fmla="*/ 149 w 149"/>
                <a:gd name="T93" fmla="*/ 110 h 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9" h="110">
                  <a:moveTo>
                    <a:pt x="148" y="1"/>
                  </a:moveTo>
                  <a:lnTo>
                    <a:pt x="127" y="0"/>
                  </a:lnTo>
                  <a:lnTo>
                    <a:pt x="110" y="1"/>
                  </a:lnTo>
                  <a:lnTo>
                    <a:pt x="92" y="4"/>
                  </a:lnTo>
                  <a:lnTo>
                    <a:pt x="79" y="7"/>
                  </a:lnTo>
                  <a:lnTo>
                    <a:pt x="69" y="12"/>
                  </a:lnTo>
                  <a:lnTo>
                    <a:pt x="58" y="17"/>
                  </a:lnTo>
                  <a:lnTo>
                    <a:pt x="48" y="24"/>
                  </a:lnTo>
                  <a:lnTo>
                    <a:pt x="40" y="31"/>
                  </a:lnTo>
                  <a:lnTo>
                    <a:pt x="32" y="41"/>
                  </a:lnTo>
                  <a:lnTo>
                    <a:pt x="25" y="49"/>
                  </a:lnTo>
                  <a:lnTo>
                    <a:pt x="20" y="59"/>
                  </a:lnTo>
                  <a:lnTo>
                    <a:pt x="13" y="70"/>
                  </a:lnTo>
                  <a:lnTo>
                    <a:pt x="8" y="81"/>
                  </a:lnTo>
                  <a:lnTo>
                    <a:pt x="5" y="91"/>
                  </a:lnTo>
                  <a:lnTo>
                    <a:pt x="0" y="109"/>
                  </a:lnTo>
                  <a:lnTo>
                    <a:pt x="20" y="78"/>
                  </a:lnTo>
                  <a:lnTo>
                    <a:pt x="29" y="65"/>
                  </a:lnTo>
                  <a:lnTo>
                    <a:pt x="35" y="58"/>
                  </a:lnTo>
                  <a:lnTo>
                    <a:pt x="44" y="49"/>
                  </a:lnTo>
                  <a:lnTo>
                    <a:pt x="50" y="43"/>
                  </a:lnTo>
                  <a:lnTo>
                    <a:pt x="61" y="35"/>
                  </a:lnTo>
                  <a:lnTo>
                    <a:pt x="72" y="29"/>
                  </a:lnTo>
                  <a:lnTo>
                    <a:pt x="82" y="23"/>
                  </a:lnTo>
                  <a:lnTo>
                    <a:pt x="94" y="17"/>
                  </a:lnTo>
                  <a:lnTo>
                    <a:pt x="104" y="13"/>
                  </a:lnTo>
                  <a:lnTo>
                    <a:pt x="112" y="10"/>
                  </a:lnTo>
                  <a:lnTo>
                    <a:pt x="121" y="7"/>
                  </a:lnTo>
                  <a:lnTo>
                    <a:pt x="132" y="5"/>
                  </a:lnTo>
                  <a:lnTo>
                    <a:pt x="148" y="1"/>
                  </a:lnTo>
                </a:path>
              </a:pathLst>
            </a:custGeom>
            <a:solidFill>
              <a:srgbClr val="A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436" name="Line 266"/>
            <p:cNvSpPr>
              <a:spLocks noChangeShapeType="1"/>
            </p:cNvSpPr>
            <p:nvPr/>
          </p:nvSpPr>
          <p:spPr bwMode="auto">
            <a:xfrm>
              <a:off x="4097" y="2116"/>
              <a:ext cx="0" cy="173"/>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37" name="Line 267"/>
            <p:cNvSpPr>
              <a:spLocks noChangeShapeType="1"/>
            </p:cNvSpPr>
            <p:nvPr/>
          </p:nvSpPr>
          <p:spPr bwMode="auto">
            <a:xfrm>
              <a:off x="4264" y="2118"/>
              <a:ext cx="0" cy="174"/>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38" name="Freeform 268"/>
            <p:cNvSpPr>
              <a:spLocks/>
            </p:cNvSpPr>
            <p:nvPr/>
          </p:nvSpPr>
          <p:spPr bwMode="auto">
            <a:xfrm>
              <a:off x="4224" y="2145"/>
              <a:ext cx="28" cy="17"/>
            </a:xfrm>
            <a:custGeom>
              <a:avLst/>
              <a:gdLst>
                <a:gd name="T0" fmla="*/ 24 w 28"/>
                <a:gd name="T1" fmla="*/ 0 h 17"/>
                <a:gd name="T2" fmla="*/ 0 w 28"/>
                <a:gd name="T3" fmla="*/ 0 h 17"/>
                <a:gd name="T4" fmla="*/ 0 w 28"/>
                <a:gd name="T5" fmla="*/ 8 h 17"/>
                <a:gd name="T6" fmla="*/ 10 w 28"/>
                <a:gd name="T7" fmla="*/ 8 h 17"/>
                <a:gd name="T8" fmla="*/ 13 w 28"/>
                <a:gd name="T9" fmla="*/ 12 h 17"/>
                <a:gd name="T10" fmla="*/ 15 w 28"/>
                <a:gd name="T11" fmla="*/ 14 h 17"/>
                <a:gd name="T12" fmla="*/ 18 w 28"/>
                <a:gd name="T13" fmla="*/ 16 h 17"/>
                <a:gd name="T14" fmla="*/ 20 w 28"/>
                <a:gd name="T15" fmla="*/ 14 h 17"/>
                <a:gd name="T16" fmla="*/ 24 w 28"/>
                <a:gd name="T17" fmla="*/ 12 h 17"/>
                <a:gd name="T18" fmla="*/ 25 w 28"/>
                <a:gd name="T19" fmla="*/ 11 h 17"/>
                <a:gd name="T20" fmla="*/ 26 w 28"/>
                <a:gd name="T21" fmla="*/ 8 h 17"/>
                <a:gd name="T22" fmla="*/ 26 w 28"/>
                <a:gd name="T23" fmla="*/ 3 h 17"/>
                <a:gd name="T24" fmla="*/ 27 w 28"/>
                <a:gd name="T25" fmla="*/ 0 h 17"/>
                <a:gd name="T26" fmla="*/ 24 w 28"/>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17"/>
                <a:gd name="T44" fmla="*/ 28 w 28"/>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17">
                  <a:moveTo>
                    <a:pt x="24" y="0"/>
                  </a:moveTo>
                  <a:lnTo>
                    <a:pt x="0" y="0"/>
                  </a:lnTo>
                  <a:lnTo>
                    <a:pt x="0" y="8"/>
                  </a:lnTo>
                  <a:lnTo>
                    <a:pt x="10" y="8"/>
                  </a:lnTo>
                  <a:lnTo>
                    <a:pt x="13" y="12"/>
                  </a:lnTo>
                  <a:lnTo>
                    <a:pt x="15" y="14"/>
                  </a:lnTo>
                  <a:lnTo>
                    <a:pt x="18" y="16"/>
                  </a:lnTo>
                  <a:lnTo>
                    <a:pt x="20" y="14"/>
                  </a:lnTo>
                  <a:lnTo>
                    <a:pt x="24" y="12"/>
                  </a:lnTo>
                  <a:lnTo>
                    <a:pt x="25" y="11"/>
                  </a:lnTo>
                  <a:lnTo>
                    <a:pt x="26" y="8"/>
                  </a:lnTo>
                  <a:lnTo>
                    <a:pt x="26" y="3"/>
                  </a:lnTo>
                  <a:lnTo>
                    <a:pt x="27" y="0"/>
                  </a:lnTo>
                  <a:lnTo>
                    <a:pt x="24" y="0"/>
                  </a:lnTo>
                </a:path>
              </a:pathLst>
            </a:custGeom>
            <a:solidFill>
              <a:srgbClr val="A00000"/>
            </a:solidFill>
            <a:ln w="12700" cap="rnd" cmpd="sng">
              <a:solidFill>
                <a:srgbClr val="400000"/>
              </a:solidFill>
              <a:prstDash val="solid"/>
              <a:round/>
              <a:headEnd type="none" w="sm" len="sm"/>
              <a:tailEnd type="none" w="sm" len="sm"/>
            </a:ln>
          </p:spPr>
          <p:txBody>
            <a:bodyPr/>
            <a:lstStyle/>
            <a:p>
              <a:endParaRPr lang="nb-NO"/>
            </a:p>
          </p:txBody>
        </p:sp>
        <p:sp>
          <p:nvSpPr>
            <p:cNvPr id="6439" name="Rectangle 269"/>
            <p:cNvSpPr>
              <a:spLocks noChangeArrowheads="1"/>
            </p:cNvSpPr>
            <p:nvPr/>
          </p:nvSpPr>
          <p:spPr bwMode="auto">
            <a:xfrm>
              <a:off x="4284" y="2111"/>
              <a:ext cx="206" cy="7"/>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0" name="Rectangle 270"/>
            <p:cNvSpPr>
              <a:spLocks noChangeArrowheads="1"/>
            </p:cNvSpPr>
            <p:nvPr/>
          </p:nvSpPr>
          <p:spPr bwMode="auto">
            <a:xfrm>
              <a:off x="4106" y="2115"/>
              <a:ext cx="179" cy="7"/>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1" name="Rectangle 271"/>
            <p:cNvSpPr>
              <a:spLocks noChangeArrowheads="1"/>
            </p:cNvSpPr>
            <p:nvPr/>
          </p:nvSpPr>
          <p:spPr bwMode="auto">
            <a:xfrm>
              <a:off x="4312" y="2145"/>
              <a:ext cx="141" cy="114"/>
            </a:xfrm>
            <a:prstGeom prst="rect">
              <a:avLst/>
            </a:prstGeom>
            <a:solidFill>
              <a:srgbClr val="80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2" name="Rectangle 272"/>
            <p:cNvSpPr>
              <a:spLocks noChangeArrowheads="1"/>
            </p:cNvSpPr>
            <p:nvPr/>
          </p:nvSpPr>
          <p:spPr bwMode="auto">
            <a:xfrm>
              <a:off x="4434" y="2145"/>
              <a:ext cx="7" cy="102"/>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3" name="Rectangle 273"/>
            <p:cNvSpPr>
              <a:spLocks noChangeArrowheads="1"/>
            </p:cNvSpPr>
            <p:nvPr/>
          </p:nvSpPr>
          <p:spPr bwMode="auto">
            <a:xfrm>
              <a:off x="4416" y="2144"/>
              <a:ext cx="5"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4" name="Rectangle 274"/>
            <p:cNvSpPr>
              <a:spLocks noChangeArrowheads="1"/>
            </p:cNvSpPr>
            <p:nvPr/>
          </p:nvSpPr>
          <p:spPr bwMode="auto">
            <a:xfrm>
              <a:off x="4398" y="2144"/>
              <a:ext cx="6"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5" name="Rectangle 275"/>
            <p:cNvSpPr>
              <a:spLocks noChangeArrowheads="1"/>
            </p:cNvSpPr>
            <p:nvPr/>
          </p:nvSpPr>
          <p:spPr bwMode="auto">
            <a:xfrm>
              <a:off x="4381" y="2144"/>
              <a:ext cx="5" cy="103"/>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6" name="Rectangle 276"/>
            <p:cNvSpPr>
              <a:spLocks noChangeArrowheads="1"/>
            </p:cNvSpPr>
            <p:nvPr/>
          </p:nvSpPr>
          <p:spPr bwMode="auto">
            <a:xfrm>
              <a:off x="4511" y="2122"/>
              <a:ext cx="3" cy="92"/>
            </a:xfrm>
            <a:prstGeom prst="rect">
              <a:avLst/>
            </a:prstGeom>
            <a:solidFill>
              <a:srgbClr val="FF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7" name="Freeform 277"/>
            <p:cNvSpPr>
              <a:spLocks/>
            </p:cNvSpPr>
            <p:nvPr/>
          </p:nvSpPr>
          <p:spPr bwMode="auto">
            <a:xfrm>
              <a:off x="4464" y="2118"/>
              <a:ext cx="44" cy="103"/>
            </a:xfrm>
            <a:custGeom>
              <a:avLst/>
              <a:gdLst>
                <a:gd name="T0" fmla="*/ 43 w 44"/>
                <a:gd name="T1" fmla="*/ 0 h 103"/>
                <a:gd name="T2" fmla="*/ 35 w 44"/>
                <a:gd name="T3" fmla="*/ 1 h 103"/>
                <a:gd name="T4" fmla="*/ 29 w 44"/>
                <a:gd name="T5" fmla="*/ 4 h 103"/>
                <a:gd name="T6" fmla="*/ 23 w 44"/>
                <a:gd name="T7" fmla="*/ 7 h 103"/>
                <a:gd name="T8" fmla="*/ 18 w 44"/>
                <a:gd name="T9" fmla="*/ 11 h 103"/>
                <a:gd name="T10" fmla="*/ 12 w 44"/>
                <a:gd name="T11" fmla="*/ 17 h 103"/>
                <a:gd name="T12" fmla="*/ 8 w 44"/>
                <a:gd name="T13" fmla="*/ 23 h 103"/>
                <a:gd name="T14" fmla="*/ 4 w 44"/>
                <a:gd name="T15" fmla="*/ 29 h 103"/>
                <a:gd name="T16" fmla="*/ 2 w 44"/>
                <a:gd name="T17" fmla="*/ 39 h 103"/>
                <a:gd name="T18" fmla="*/ 1 w 44"/>
                <a:gd name="T19" fmla="*/ 46 h 103"/>
                <a:gd name="T20" fmla="*/ 0 w 44"/>
                <a:gd name="T21" fmla="*/ 56 h 103"/>
                <a:gd name="T22" fmla="*/ 1 w 44"/>
                <a:gd name="T23" fmla="*/ 64 h 103"/>
                <a:gd name="T24" fmla="*/ 4 w 44"/>
                <a:gd name="T25" fmla="*/ 74 h 103"/>
                <a:gd name="T26" fmla="*/ 8 w 44"/>
                <a:gd name="T27" fmla="*/ 82 h 103"/>
                <a:gd name="T28" fmla="*/ 14 w 44"/>
                <a:gd name="T29" fmla="*/ 89 h 103"/>
                <a:gd name="T30" fmla="*/ 20 w 44"/>
                <a:gd name="T31" fmla="*/ 95 h 103"/>
                <a:gd name="T32" fmla="*/ 26 w 44"/>
                <a:gd name="T33" fmla="*/ 98 h 103"/>
                <a:gd name="T34" fmla="*/ 32 w 44"/>
                <a:gd name="T35" fmla="*/ 101 h 103"/>
                <a:gd name="T36" fmla="*/ 38 w 44"/>
                <a:gd name="T37" fmla="*/ 101 h 103"/>
                <a:gd name="T38" fmla="*/ 43 w 44"/>
                <a:gd name="T39" fmla="*/ 102 h 103"/>
                <a:gd name="T40" fmla="*/ 43 w 44"/>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103"/>
                <a:gd name="T65" fmla="*/ 44 w 44"/>
                <a:gd name="T66" fmla="*/ 103 h 1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103">
                  <a:moveTo>
                    <a:pt x="43" y="0"/>
                  </a:moveTo>
                  <a:lnTo>
                    <a:pt x="35" y="1"/>
                  </a:lnTo>
                  <a:lnTo>
                    <a:pt x="29" y="4"/>
                  </a:lnTo>
                  <a:lnTo>
                    <a:pt x="23" y="7"/>
                  </a:lnTo>
                  <a:lnTo>
                    <a:pt x="18" y="11"/>
                  </a:lnTo>
                  <a:lnTo>
                    <a:pt x="12" y="17"/>
                  </a:lnTo>
                  <a:lnTo>
                    <a:pt x="8" y="23"/>
                  </a:lnTo>
                  <a:lnTo>
                    <a:pt x="4" y="29"/>
                  </a:lnTo>
                  <a:lnTo>
                    <a:pt x="2" y="39"/>
                  </a:lnTo>
                  <a:lnTo>
                    <a:pt x="1" y="46"/>
                  </a:lnTo>
                  <a:lnTo>
                    <a:pt x="0" y="56"/>
                  </a:lnTo>
                  <a:lnTo>
                    <a:pt x="1" y="64"/>
                  </a:lnTo>
                  <a:lnTo>
                    <a:pt x="4" y="74"/>
                  </a:lnTo>
                  <a:lnTo>
                    <a:pt x="8" y="82"/>
                  </a:lnTo>
                  <a:lnTo>
                    <a:pt x="14" y="89"/>
                  </a:lnTo>
                  <a:lnTo>
                    <a:pt x="20" y="95"/>
                  </a:lnTo>
                  <a:lnTo>
                    <a:pt x="26" y="98"/>
                  </a:lnTo>
                  <a:lnTo>
                    <a:pt x="32" y="101"/>
                  </a:lnTo>
                  <a:lnTo>
                    <a:pt x="38" y="101"/>
                  </a:lnTo>
                  <a:lnTo>
                    <a:pt x="43" y="102"/>
                  </a:lnTo>
                  <a:lnTo>
                    <a:pt x="43" y="0"/>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448" name="Oval 278"/>
            <p:cNvSpPr>
              <a:spLocks noChangeArrowheads="1"/>
            </p:cNvSpPr>
            <p:nvPr/>
          </p:nvSpPr>
          <p:spPr bwMode="auto">
            <a:xfrm>
              <a:off x="4267" y="2135"/>
              <a:ext cx="129" cy="159"/>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49" name="Oval 279"/>
            <p:cNvSpPr>
              <a:spLocks noChangeArrowheads="1"/>
            </p:cNvSpPr>
            <p:nvPr/>
          </p:nvSpPr>
          <p:spPr bwMode="auto">
            <a:xfrm>
              <a:off x="4285" y="2156"/>
              <a:ext cx="95"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50" name="Oval 280"/>
            <p:cNvSpPr>
              <a:spLocks noChangeArrowheads="1"/>
            </p:cNvSpPr>
            <p:nvPr/>
          </p:nvSpPr>
          <p:spPr bwMode="auto">
            <a:xfrm>
              <a:off x="4297" y="2171"/>
              <a:ext cx="71" cy="8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51" name="Line 281"/>
            <p:cNvSpPr>
              <a:spLocks noChangeShapeType="1"/>
            </p:cNvSpPr>
            <p:nvPr/>
          </p:nvSpPr>
          <p:spPr bwMode="auto">
            <a:xfrm flipH="1">
              <a:off x="4330" y="2178"/>
              <a:ext cx="21"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52" name="Line 282"/>
            <p:cNvSpPr>
              <a:spLocks noChangeShapeType="1"/>
            </p:cNvSpPr>
            <p:nvPr/>
          </p:nvSpPr>
          <p:spPr bwMode="auto">
            <a:xfrm>
              <a:off x="4331" y="2172"/>
              <a:ext cx="0" cy="4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53" name="Line 283"/>
            <p:cNvSpPr>
              <a:spLocks noChangeShapeType="1"/>
            </p:cNvSpPr>
            <p:nvPr/>
          </p:nvSpPr>
          <p:spPr bwMode="auto">
            <a:xfrm flipH="1" flipV="1">
              <a:off x="4312" y="2178"/>
              <a:ext cx="17" cy="3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54" name="Line 284"/>
            <p:cNvSpPr>
              <a:spLocks noChangeShapeType="1"/>
            </p:cNvSpPr>
            <p:nvPr/>
          </p:nvSpPr>
          <p:spPr bwMode="auto">
            <a:xfrm flipH="1" flipV="1">
              <a:off x="4299" y="2192"/>
              <a:ext cx="30"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55" name="Line 285"/>
            <p:cNvSpPr>
              <a:spLocks noChangeShapeType="1"/>
            </p:cNvSpPr>
            <p:nvPr/>
          </p:nvSpPr>
          <p:spPr bwMode="auto">
            <a:xfrm flipV="1">
              <a:off x="4331" y="2194"/>
              <a:ext cx="32" cy="2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56" name="Line 286"/>
            <p:cNvSpPr>
              <a:spLocks noChangeShapeType="1"/>
            </p:cNvSpPr>
            <p:nvPr/>
          </p:nvSpPr>
          <p:spPr bwMode="auto">
            <a:xfrm flipH="1" flipV="1">
              <a:off x="4330" y="2217"/>
              <a:ext cx="21"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57" name="Line 287"/>
            <p:cNvSpPr>
              <a:spLocks noChangeShapeType="1"/>
            </p:cNvSpPr>
            <p:nvPr/>
          </p:nvSpPr>
          <p:spPr bwMode="auto">
            <a:xfrm flipV="1">
              <a:off x="4332" y="2217"/>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58" name="Line 288"/>
            <p:cNvSpPr>
              <a:spLocks noChangeShapeType="1"/>
            </p:cNvSpPr>
            <p:nvPr/>
          </p:nvSpPr>
          <p:spPr bwMode="auto">
            <a:xfrm flipH="1">
              <a:off x="4312" y="2218"/>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59" name="Line 289"/>
            <p:cNvSpPr>
              <a:spLocks noChangeShapeType="1"/>
            </p:cNvSpPr>
            <p:nvPr/>
          </p:nvSpPr>
          <p:spPr bwMode="auto">
            <a:xfrm flipH="1">
              <a:off x="4299" y="2214"/>
              <a:ext cx="31"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60" name="Line 290"/>
            <p:cNvSpPr>
              <a:spLocks noChangeShapeType="1"/>
            </p:cNvSpPr>
            <p:nvPr/>
          </p:nvSpPr>
          <p:spPr bwMode="auto">
            <a:xfrm>
              <a:off x="4334" y="2213"/>
              <a:ext cx="30"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61" name="Line 291"/>
            <p:cNvSpPr>
              <a:spLocks noChangeShapeType="1"/>
            </p:cNvSpPr>
            <p:nvPr/>
          </p:nvSpPr>
          <p:spPr bwMode="auto">
            <a:xfrm flipH="1" flipV="1">
              <a:off x="4292" y="2214"/>
              <a:ext cx="76" cy="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62" name="Oval 292"/>
            <p:cNvSpPr>
              <a:spLocks noChangeArrowheads="1"/>
            </p:cNvSpPr>
            <p:nvPr/>
          </p:nvSpPr>
          <p:spPr bwMode="auto">
            <a:xfrm>
              <a:off x="4317" y="2194"/>
              <a:ext cx="30" cy="40"/>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63" name="Oval 293"/>
            <p:cNvSpPr>
              <a:spLocks noChangeArrowheads="1"/>
            </p:cNvSpPr>
            <p:nvPr/>
          </p:nvSpPr>
          <p:spPr bwMode="auto">
            <a:xfrm>
              <a:off x="4324" y="2202"/>
              <a:ext cx="17" cy="24"/>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64" name="Arc 294"/>
            <p:cNvSpPr>
              <a:spLocks/>
            </p:cNvSpPr>
            <p:nvPr/>
          </p:nvSpPr>
          <p:spPr bwMode="auto">
            <a:xfrm>
              <a:off x="3861" y="2189"/>
              <a:ext cx="200" cy="122"/>
            </a:xfrm>
            <a:custGeom>
              <a:avLst/>
              <a:gdLst>
                <a:gd name="T0" fmla="*/ 0 w 43197"/>
                <a:gd name="T1" fmla="*/ 0 h 21600"/>
                <a:gd name="T2" fmla="*/ 0 w 43197"/>
                <a:gd name="T3" fmla="*/ 0 h 21600"/>
                <a:gd name="T4" fmla="*/ 0 w 43197"/>
                <a:gd name="T5" fmla="*/ 0 h 21600"/>
                <a:gd name="T6" fmla="*/ 0 60000 65536"/>
                <a:gd name="T7" fmla="*/ 0 60000 65536"/>
                <a:gd name="T8" fmla="*/ 0 60000 65536"/>
                <a:gd name="T9" fmla="*/ 0 w 43197"/>
                <a:gd name="T10" fmla="*/ 0 h 21600"/>
                <a:gd name="T11" fmla="*/ 43197 w 43197"/>
                <a:gd name="T12" fmla="*/ 21600 h 21600"/>
              </a:gdLst>
              <a:ahLst/>
              <a:cxnLst>
                <a:cxn ang="T6">
                  <a:pos x="T0" y="T1"/>
                </a:cxn>
                <a:cxn ang="T7">
                  <a:pos x="T2" y="T3"/>
                </a:cxn>
                <a:cxn ang="T8">
                  <a:pos x="T4" y="T5"/>
                </a:cxn>
              </a:cxnLst>
              <a:rect l="T9" t="T10" r="T11" b="T12"/>
              <a:pathLst>
                <a:path w="43197" h="21600" fill="none" extrusionOk="0">
                  <a:moveTo>
                    <a:pt x="-1" y="21245"/>
                  </a:moveTo>
                  <a:cubicBezTo>
                    <a:pt x="193" y="9456"/>
                    <a:pt x="9805" y="-1"/>
                    <a:pt x="21597" y="0"/>
                  </a:cubicBezTo>
                  <a:cubicBezTo>
                    <a:pt x="33526" y="0"/>
                    <a:pt x="43197" y="9670"/>
                    <a:pt x="43197" y="21600"/>
                  </a:cubicBezTo>
                </a:path>
                <a:path w="43197" h="21600" stroke="0" extrusionOk="0">
                  <a:moveTo>
                    <a:pt x="-1" y="21245"/>
                  </a:moveTo>
                  <a:cubicBezTo>
                    <a:pt x="193" y="9456"/>
                    <a:pt x="9805" y="-1"/>
                    <a:pt x="21597" y="0"/>
                  </a:cubicBezTo>
                  <a:cubicBezTo>
                    <a:pt x="33526" y="0"/>
                    <a:pt x="43197" y="9670"/>
                    <a:pt x="43197" y="21600"/>
                  </a:cubicBezTo>
                  <a:lnTo>
                    <a:pt x="21597" y="21600"/>
                  </a:lnTo>
                  <a:lnTo>
                    <a:pt x="-1" y="21245"/>
                  </a:lnTo>
                  <a:close/>
                </a:path>
              </a:pathLst>
            </a:custGeom>
            <a:solidFill>
              <a:srgbClr val="202020"/>
            </a:solidFill>
            <a:ln w="12700" cap="rnd">
              <a:solidFill>
                <a:srgbClr val="000000"/>
              </a:solidFill>
              <a:round/>
              <a:headEnd/>
              <a:tailEnd/>
            </a:ln>
          </p:spPr>
          <p:txBody>
            <a:bodyPr/>
            <a:lstStyle/>
            <a:p>
              <a:endParaRPr lang="nb-NO"/>
            </a:p>
          </p:txBody>
        </p:sp>
        <p:sp>
          <p:nvSpPr>
            <p:cNvPr id="6465" name="Freeform 295"/>
            <p:cNvSpPr>
              <a:spLocks/>
            </p:cNvSpPr>
            <p:nvPr/>
          </p:nvSpPr>
          <p:spPr bwMode="auto">
            <a:xfrm>
              <a:off x="3810" y="2154"/>
              <a:ext cx="255" cy="156"/>
            </a:xfrm>
            <a:custGeom>
              <a:avLst/>
              <a:gdLst>
                <a:gd name="T0" fmla="*/ 253 w 255"/>
                <a:gd name="T1" fmla="*/ 119 h 156"/>
                <a:gd name="T2" fmla="*/ 250 w 255"/>
                <a:gd name="T3" fmla="*/ 106 h 156"/>
                <a:gd name="T4" fmla="*/ 244 w 255"/>
                <a:gd name="T5" fmla="*/ 90 h 156"/>
                <a:gd name="T6" fmla="*/ 239 w 255"/>
                <a:gd name="T7" fmla="*/ 77 h 156"/>
                <a:gd name="T8" fmla="*/ 232 w 255"/>
                <a:gd name="T9" fmla="*/ 64 h 156"/>
                <a:gd name="T10" fmla="*/ 222 w 255"/>
                <a:gd name="T11" fmla="*/ 50 h 156"/>
                <a:gd name="T12" fmla="*/ 212 w 255"/>
                <a:gd name="T13" fmla="*/ 37 h 156"/>
                <a:gd name="T14" fmla="*/ 201 w 255"/>
                <a:gd name="T15" fmla="*/ 27 h 156"/>
                <a:gd name="T16" fmla="*/ 190 w 255"/>
                <a:gd name="T17" fmla="*/ 19 h 156"/>
                <a:gd name="T18" fmla="*/ 177 w 255"/>
                <a:gd name="T19" fmla="*/ 11 h 156"/>
                <a:gd name="T20" fmla="*/ 165 w 255"/>
                <a:gd name="T21" fmla="*/ 6 h 156"/>
                <a:gd name="T22" fmla="*/ 150 w 255"/>
                <a:gd name="T23" fmla="*/ 2 h 156"/>
                <a:gd name="T24" fmla="*/ 132 w 255"/>
                <a:gd name="T25" fmla="*/ 0 h 156"/>
                <a:gd name="T26" fmla="*/ 119 w 255"/>
                <a:gd name="T27" fmla="*/ 0 h 156"/>
                <a:gd name="T28" fmla="*/ 105 w 255"/>
                <a:gd name="T29" fmla="*/ 3 h 156"/>
                <a:gd name="T30" fmla="*/ 93 w 255"/>
                <a:gd name="T31" fmla="*/ 6 h 156"/>
                <a:gd name="T32" fmla="*/ 80 w 255"/>
                <a:gd name="T33" fmla="*/ 11 h 156"/>
                <a:gd name="T34" fmla="*/ 66 w 255"/>
                <a:gd name="T35" fmla="*/ 19 h 156"/>
                <a:gd name="T36" fmla="*/ 56 w 255"/>
                <a:gd name="T37" fmla="*/ 28 h 156"/>
                <a:gd name="T38" fmla="*/ 47 w 255"/>
                <a:gd name="T39" fmla="*/ 36 h 156"/>
                <a:gd name="T40" fmla="*/ 38 w 255"/>
                <a:gd name="T41" fmla="*/ 46 h 156"/>
                <a:gd name="T42" fmla="*/ 30 w 255"/>
                <a:gd name="T43" fmla="*/ 57 h 156"/>
                <a:gd name="T44" fmla="*/ 23 w 255"/>
                <a:gd name="T45" fmla="*/ 68 h 156"/>
                <a:gd name="T46" fmla="*/ 16 w 255"/>
                <a:gd name="T47" fmla="*/ 79 h 156"/>
                <a:gd name="T48" fmla="*/ 10 w 255"/>
                <a:gd name="T49" fmla="*/ 94 h 156"/>
                <a:gd name="T50" fmla="*/ 7 w 255"/>
                <a:gd name="T51" fmla="*/ 108 h 156"/>
                <a:gd name="T52" fmla="*/ 2 w 255"/>
                <a:gd name="T53" fmla="*/ 128 h 156"/>
                <a:gd name="T54" fmla="*/ 0 w 255"/>
                <a:gd name="T55" fmla="*/ 144 h 156"/>
                <a:gd name="T56" fmla="*/ 0 w 255"/>
                <a:gd name="T57" fmla="*/ 155 h 156"/>
                <a:gd name="T58" fmla="*/ 52 w 255"/>
                <a:gd name="T59" fmla="*/ 147 h 156"/>
                <a:gd name="T60" fmla="*/ 53 w 255"/>
                <a:gd name="T61" fmla="*/ 130 h 156"/>
                <a:gd name="T62" fmla="*/ 56 w 255"/>
                <a:gd name="T63" fmla="*/ 116 h 156"/>
                <a:gd name="T64" fmla="*/ 60 w 255"/>
                <a:gd name="T65" fmla="*/ 105 h 156"/>
                <a:gd name="T66" fmla="*/ 64 w 255"/>
                <a:gd name="T67" fmla="*/ 95 h 156"/>
                <a:gd name="T68" fmla="*/ 69 w 255"/>
                <a:gd name="T69" fmla="*/ 85 h 156"/>
                <a:gd name="T70" fmla="*/ 78 w 255"/>
                <a:gd name="T71" fmla="*/ 72 h 156"/>
                <a:gd name="T72" fmla="*/ 90 w 255"/>
                <a:gd name="T73" fmla="*/ 60 h 156"/>
                <a:gd name="T74" fmla="*/ 103 w 255"/>
                <a:gd name="T75" fmla="*/ 51 h 156"/>
                <a:gd name="T76" fmla="*/ 118 w 255"/>
                <a:gd name="T77" fmla="*/ 43 h 156"/>
                <a:gd name="T78" fmla="*/ 132 w 255"/>
                <a:gd name="T79" fmla="*/ 40 h 156"/>
                <a:gd name="T80" fmla="*/ 150 w 255"/>
                <a:gd name="T81" fmla="*/ 39 h 156"/>
                <a:gd name="T82" fmla="*/ 163 w 255"/>
                <a:gd name="T83" fmla="*/ 40 h 156"/>
                <a:gd name="T84" fmla="*/ 180 w 255"/>
                <a:gd name="T85" fmla="*/ 46 h 156"/>
                <a:gd name="T86" fmla="*/ 191 w 255"/>
                <a:gd name="T87" fmla="*/ 52 h 156"/>
                <a:gd name="T88" fmla="*/ 202 w 255"/>
                <a:gd name="T89" fmla="*/ 60 h 156"/>
                <a:gd name="T90" fmla="*/ 212 w 255"/>
                <a:gd name="T91" fmla="*/ 70 h 156"/>
                <a:gd name="T92" fmla="*/ 219 w 255"/>
                <a:gd name="T93" fmla="*/ 80 h 156"/>
                <a:gd name="T94" fmla="*/ 227 w 255"/>
                <a:gd name="T95" fmla="*/ 91 h 156"/>
                <a:gd name="T96" fmla="*/ 232 w 255"/>
                <a:gd name="T97" fmla="*/ 102 h 156"/>
                <a:gd name="T98" fmla="*/ 235 w 255"/>
                <a:gd name="T99" fmla="*/ 113 h 156"/>
                <a:gd name="T100" fmla="*/ 239 w 255"/>
                <a:gd name="T101" fmla="*/ 128 h 1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5"/>
                <a:gd name="T154" fmla="*/ 0 h 156"/>
                <a:gd name="T155" fmla="*/ 255 w 255"/>
                <a:gd name="T156" fmla="*/ 156 h 1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5" h="156">
                  <a:moveTo>
                    <a:pt x="254" y="128"/>
                  </a:moveTo>
                  <a:lnTo>
                    <a:pt x="253" y="119"/>
                  </a:lnTo>
                  <a:lnTo>
                    <a:pt x="251" y="113"/>
                  </a:lnTo>
                  <a:lnTo>
                    <a:pt x="250" y="106"/>
                  </a:lnTo>
                  <a:lnTo>
                    <a:pt x="247" y="98"/>
                  </a:lnTo>
                  <a:lnTo>
                    <a:pt x="244" y="90"/>
                  </a:lnTo>
                  <a:lnTo>
                    <a:pt x="242" y="84"/>
                  </a:lnTo>
                  <a:lnTo>
                    <a:pt x="239" y="77"/>
                  </a:lnTo>
                  <a:lnTo>
                    <a:pt x="235" y="70"/>
                  </a:lnTo>
                  <a:lnTo>
                    <a:pt x="232" y="64"/>
                  </a:lnTo>
                  <a:lnTo>
                    <a:pt x="228" y="57"/>
                  </a:lnTo>
                  <a:lnTo>
                    <a:pt x="222" y="50"/>
                  </a:lnTo>
                  <a:lnTo>
                    <a:pt x="216" y="42"/>
                  </a:lnTo>
                  <a:lnTo>
                    <a:pt x="212" y="37"/>
                  </a:lnTo>
                  <a:lnTo>
                    <a:pt x="206" y="32"/>
                  </a:lnTo>
                  <a:lnTo>
                    <a:pt x="201" y="27"/>
                  </a:lnTo>
                  <a:lnTo>
                    <a:pt x="195" y="23"/>
                  </a:lnTo>
                  <a:lnTo>
                    <a:pt x="190" y="19"/>
                  </a:lnTo>
                  <a:lnTo>
                    <a:pt x="183" y="15"/>
                  </a:lnTo>
                  <a:lnTo>
                    <a:pt x="177" y="11"/>
                  </a:lnTo>
                  <a:lnTo>
                    <a:pt x="170" y="9"/>
                  </a:lnTo>
                  <a:lnTo>
                    <a:pt x="165" y="6"/>
                  </a:lnTo>
                  <a:lnTo>
                    <a:pt x="157" y="4"/>
                  </a:lnTo>
                  <a:lnTo>
                    <a:pt x="150" y="2"/>
                  </a:lnTo>
                  <a:lnTo>
                    <a:pt x="142" y="1"/>
                  </a:lnTo>
                  <a:lnTo>
                    <a:pt x="132" y="0"/>
                  </a:lnTo>
                  <a:lnTo>
                    <a:pt x="127" y="0"/>
                  </a:lnTo>
                  <a:lnTo>
                    <a:pt x="119" y="0"/>
                  </a:lnTo>
                  <a:lnTo>
                    <a:pt x="113" y="1"/>
                  </a:lnTo>
                  <a:lnTo>
                    <a:pt x="105" y="3"/>
                  </a:lnTo>
                  <a:lnTo>
                    <a:pt x="100" y="4"/>
                  </a:lnTo>
                  <a:lnTo>
                    <a:pt x="93" y="6"/>
                  </a:lnTo>
                  <a:lnTo>
                    <a:pt x="87" y="9"/>
                  </a:lnTo>
                  <a:lnTo>
                    <a:pt x="80" y="11"/>
                  </a:lnTo>
                  <a:lnTo>
                    <a:pt x="73" y="16"/>
                  </a:lnTo>
                  <a:lnTo>
                    <a:pt x="66" y="19"/>
                  </a:lnTo>
                  <a:lnTo>
                    <a:pt x="61" y="24"/>
                  </a:lnTo>
                  <a:lnTo>
                    <a:pt x="56" y="28"/>
                  </a:lnTo>
                  <a:lnTo>
                    <a:pt x="51" y="32"/>
                  </a:lnTo>
                  <a:lnTo>
                    <a:pt x="47" y="36"/>
                  </a:lnTo>
                  <a:lnTo>
                    <a:pt x="42" y="42"/>
                  </a:lnTo>
                  <a:lnTo>
                    <a:pt x="38" y="46"/>
                  </a:lnTo>
                  <a:lnTo>
                    <a:pt x="34" y="52"/>
                  </a:lnTo>
                  <a:lnTo>
                    <a:pt x="30" y="57"/>
                  </a:lnTo>
                  <a:lnTo>
                    <a:pt x="26" y="63"/>
                  </a:lnTo>
                  <a:lnTo>
                    <a:pt x="23" y="68"/>
                  </a:lnTo>
                  <a:lnTo>
                    <a:pt x="20" y="73"/>
                  </a:lnTo>
                  <a:lnTo>
                    <a:pt x="16" y="79"/>
                  </a:lnTo>
                  <a:lnTo>
                    <a:pt x="13" y="87"/>
                  </a:lnTo>
                  <a:lnTo>
                    <a:pt x="10" y="94"/>
                  </a:lnTo>
                  <a:lnTo>
                    <a:pt x="8" y="101"/>
                  </a:lnTo>
                  <a:lnTo>
                    <a:pt x="7" y="108"/>
                  </a:lnTo>
                  <a:lnTo>
                    <a:pt x="4" y="118"/>
                  </a:lnTo>
                  <a:lnTo>
                    <a:pt x="2" y="128"/>
                  </a:lnTo>
                  <a:lnTo>
                    <a:pt x="0" y="138"/>
                  </a:lnTo>
                  <a:lnTo>
                    <a:pt x="0" y="144"/>
                  </a:lnTo>
                  <a:lnTo>
                    <a:pt x="0" y="149"/>
                  </a:lnTo>
                  <a:lnTo>
                    <a:pt x="0" y="155"/>
                  </a:lnTo>
                  <a:lnTo>
                    <a:pt x="52" y="155"/>
                  </a:lnTo>
                  <a:lnTo>
                    <a:pt x="52" y="147"/>
                  </a:lnTo>
                  <a:lnTo>
                    <a:pt x="53" y="138"/>
                  </a:lnTo>
                  <a:lnTo>
                    <a:pt x="53" y="130"/>
                  </a:lnTo>
                  <a:lnTo>
                    <a:pt x="55" y="122"/>
                  </a:lnTo>
                  <a:lnTo>
                    <a:pt x="56" y="116"/>
                  </a:lnTo>
                  <a:lnTo>
                    <a:pt x="59" y="110"/>
                  </a:lnTo>
                  <a:lnTo>
                    <a:pt x="60" y="105"/>
                  </a:lnTo>
                  <a:lnTo>
                    <a:pt x="62" y="99"/>
                  </a:lnTo>
                  <a:lnTo>
                    <a:pt x="64" y="95"/>
                  </a:lnTo>
                  <a:lnTo>
                    <a:pt x="67" y="89"/>
                  </a:lnTo>
                  <a:lnTo>
                    <a:pt x="69" y="85"/>
                  </a:lnTo>
                  <a:lnTo>
                    <a:pt x="73" y="80"/>
                  </a:lnTo>
                  <a:lnTo>
                    <a:pt x="78" y="72"/>
                  </a:lnTo>
                  <a:lnTo>
                    <a:pt x="85" y="66"/>
                  </a:lnTo>
                  <a:lnTo>
                    <a:pt x="90" y="60"/>
                  </a:lnTo>
                  <a:lnTo>
                    <a:pt x="97" y="55"/>
                  </a:lnTo>
                  <a:lnTo>
                    <a:pt x="103" y="51"/>
                  </a:lnTo>
                  <a:lnTo>
                    <a:pt x="111" y="47"/>
                  </a:lnTo>
                  <a:lnTo>
                    <a:pt x="118" y="43"/>
                  </a:lnTo>
                  <a:lnTo>
                    <a:pt x="126" y="41"/>
                  </a:lnTo>
                  <a:lnTo>
                    <a:pt x="132" y="40"/>
                  </a:lnTo>
                  <a:lnTo>
                    <a:pt x="141" y="39"/>
                  </a:lnTo>
                  <a:lnTo>
                    <a:pt x="150" y="39"/>
                  </a:lnTo>
                  <a:lnTo>
                    <a:pt x="156" y="39"/>
                  </a:lnTo>
                  <a:lnTo>
                    <a:pt x="163" y="40"/>
                  </a:lnTo>
                  <a:lnTo>
                    <a:pt x="171" y="43"/>
                  </a:lnTo>
                  <a:lnTo>
                    <a:pt x="180" y="46"/>
                  </a:lnTo>
                  <a:lnTo>
                    <a:pt x="186" y="48"/>
                  </a:lnTo>
                  <a:lnTo>
                    <a:pt x="191" y="52"/>
                  </a:lnTo>
                  <a:lnTo>
                    <a:pt x="196" y="56"/>
                  </a:lnTo>
                  <a:lnTo>
                    <a:pt x="202" y="60"/>
                  </a:lnTo>
                  <a:lnTo>
                    <a:pt x="206" y="65"/>
                  </a:lnTo>
                  <a:lnTo>
                    <a:pt x="212" y="70"/>
                  </a:lnTo>
                  <a:lnTo>
                    <a:pt x="216" y="75"/>
                  </a:lnTo>
                  <a:lnTo>
                    <a:pt x="219" y="80"/>
                  </a:lnTo>
                  <a:lnTo>
                    <a:pt x="224" y="86"/>
                  </a:lnTo>
                  <a:lnTo>
                    <a:pt x="227" y="91"/>
                  </a:lnTo>
                  <a:lnTo>
                    <a:pt x="229" y="96"/>
                  </a:lnTo>
                  <a:lnTo>
                    <a:pt x="232" y="102"/>
                  </a:lnTo>
                  <a:lnTo>
                    <a:pt x="233" y="107"/>
                  </a:lnTo>
                  <a:lnTo>
                    <a:pt x="235" y="113"/>
                  </a:lnTo>
                  <a:lnTo>
                    <a:pt x="237" y="119"/>
                  </a:lnTo>
                  <a:lnTo>
                    <a:pt x="239" y="128"/>
                  </a:lnTo>
                  <a:lnTo>
                    <a:pt x="254" y="128"/>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466" name="Freeform 296"/>
            <p:cNvSpPr>
              <a:spLocks/>
            </p:cNvSpPr>
            <p:nvPr/>
          </p:nvSpPr>
          <p:spPr bwMode="auto">
            <a:xfrm>
              <a:off x="3801" y="2234"/>
              <a:ext cx="43" cy="68"/>
            </a:xfrm>
            <a:custGeom>
              <a:avLst/>
              <a:gdLst>
                <a:gd name="T0" fmla="*/ 42 w 43"/>
                <a:gd name="T1" fmla="*/ 0 h 68"/>
                <a:gd name="T2" fmla="*/ 32 w 43"/>
                <a:gd name="T3" fmla="*/ 16 h 68"/>
                <a:gd name="T4" fmla="*/ 21 w 43"/>
                <a:gd name="T5" fmla="*/ 31 h 68"/>
                <a:gd name="T6" fmla="*/ 13 w 43"/>
                <a:gd name="T7" fmla="*/ 38 h 68"/>
                <a:gd name="T8" fmla="*/ 8 w 43"/>
                <a:gd name="T9" fmla="*/ 44 h 68"/>
                <a:gd name="T10" fmla="*/ 3 w 43"/>
                <a:gd name="T11" fmla="*/ 46 h 68"/>
                <a:gd name="T12" fmla="*/ 0 w 43"/>
                <a:gd name="T13" fmla="*/ 49 h 68"/>
                <a:gd name="T14" fmla="*/ 25 w 43"/>
                <a:gd name="T15" fmla="*/ 67 h 68"/>
                <a:gd name="T16" fmla="*/ 30 w 43"/>
                <a:gd name="T17" fmla="*/ 62 h 68"/>
                <a:gd name="T18" fmla="*/ 33 w 43"/>
                <a:gd name="T19" fmla="*/ 54 h 68"/>
                <a:gd name="T20" fmla="*/ 36 w 43"/>
                <a:gd name="T21" fmla="*/ 44 h 68"/>
                <a:gd name="T22" fmla="*/ 39 w 43"/>
                <a:gd name="T23" fmla="*/ 35 h 68"/>
                <a:gd name="T24" fmla="*/ 41 w 43"/>
                <a:gd name="T25" fmla="*/ 26 h 68"/>
                <a:gd name="T26" fmla="*/ 41 w 43"/>
                <a:gd name="T27" fmla="*/ 16 h 68"/>
                <a:gd name="T28" fmla="*/ 42 w 43"/>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42" y="0"/>
                  </a:moveTo>
                  <a:lnTo>
                    <a:pt x="32" y="16"/>
                  </a:lnTo>
                  <a:lnTo>
                    <a:pt x="21" y="31"/>
                  </a:lnTo>
                  <a:lnTo>
                    <a:pt x="13" y="38"/>
                  </a:lnTo>
                  <a:lnTo>
                    <a:pt x="8" y="44"/>
                  </a:lnTo>
                  <a:lnTo>
                    <a:pt x="3" y="46"/>
                  </a:lnTo>
                  <a:lnTo>
                    <a:pt x="0" y="49"/>
                  </a:lnTo>
                  <a:lnTo>
                    <a:pt x="25" y="67"/>
                  </a:lnTo>
                  <a:lnTo>
                    <a:pt x="30" y="62"/>
                  </a:lnTo>
                  <a:lnTo>
                    <a:pt x="33" y="54"/>
                  </a:lnTo>
                  <a:lnTo>
                    <a:pt x="36" y="44"/>
                  </a:lnTo>
                  <a:lnTo>
                    <a:pt x="39" y="35"/>
                  </a:lnTo>
                  <a:lnTo>
                    <a:pt x="41" y="26"/>
                  </a:lnTo>
                  <a:lnTo>
                    <a:pt x="41" y="16"/>
                  </a:lnTo>
                  <a:lnTo>
                    <a:pt x="42" y="0"/>
                  </a:lnTo>
                </a:path>
              </a:pathLst>
            </a:custGeom>
            <a:solidFill>
              <a:srgbClr val="808080"/>
            </a:solidFill>
            <a:ln w="12700" cap="rnd" cmpd="sng">
              <a:solidFill>
                <a:srgbClr val="A0A0A0"/>
              </a:solidFill>
              <a:prstDash val="solid"/>
              <a:round/>
              <a:headEnd type="none" w="sm" len="sm"/>
              <a:tailEnd type="none" w="sm" len="sm"/>
            </a:ln>
          </p:spPr>
          <p:txBody>
            <a:bodyPr/>
            <a:lstStyle/>
            <a:p>
              <a:endParaRPr lang="nb-NO"/>
            </a:p>
          </p:txBody>
        </p:sp>
        <p:sp>
          <p:nvSpPr>
            <p:cNvPr id="6467" name="Freeform 297"/>
            <p:cNvSpPr>
              <a:spLocks/>
            </p:cNvSpPr>
            <p:nvPr/>
          </p:nvSpPr>
          <p:spPr bwMode="auto">
            <a:xfrm>
              <a:off x="4301" y="2192"/>
              <a:ext cx="252" cy="118"/>
            </a:xfrm>
            <a:custGeom>
              <a:avLst/>
              <a:gdLst>
                <a:gd name="T0" fmla="*/ 251 w 252"/>
                <a:gd name="T1" fmla="*/ 108 h 118"/>
                <a:gd name="T2" fmla="*/ 220 w 252"/>
                <a:gd name="T3" fmla="*/ 117 h 118"/>
                <a:gd name="T4" fmla="*/ 1 w 252"/>
                <a:gd name="T5" fmla="*/ 116 h 118"/>
                <a:gd name="T6" fmla="*/ 0 w 252"/>
                <a:gd name="T7" fmla="*/ 95 h 118"/>
                <a:gd name="T8" fmla="*/ 21 w 252"/>
                <a:gd name="T9" fmla="*/ 91 h 118"/>
                <a:gd name="T10" fmla="*/ 35 w 252"/>
                <a:gd name="T11" fmla="*/ 88 h 118"/>
                <a:gd name="T12" fmla="*/ 50 w 252"/>
                <a:gd name="T13" fmla="*/ 79 h 118"/>
                <a:gd name="T14" fmla="*/ 63 w 252"/>
                <a:gd name="T15" fmla="*/ 67 h 118"/>
                <a:gd name="T16" fmla="*/ 81 w 252"/>
                <a:gd name="T17" fmla="*/ 48 h 118"/>
                <a:gd name="T18" fmla="*/ 93 w 252"/>
                <a:gd name="T19" fmla="*/ 35 h 118"/>
                <a:gd name="T20" fmla="*/ 111 w 252"/>
                <a:gd name="T21" fmla="*/ 16 h 118"/>
                <a:gd name="T22" fmla="*/ 131 w 252"/>
                <a:gd name="T23" fmla="*/ 6 h 118"/>
                <a:gd name="T24" fmla="*/ 147 w 252"/>
                <a:gd name="T25" fmla="*/ 1 h 118"/>
                <a:gd name="T26" fmla="*/ 169 w 252"/>
                <a:gd name="T27" fmla="*/ 0 h 118"/>
                <a:gd name="T28" fmla="*/ 187 w 252"/>
                <a:gd name="T29" fmla="*/ 2 h 118"/>
                <a:gd name="T30" fmla="*/ 205 w 252"/>
                <a:gd name="T31" fmla="*/ 9 h 118"/>
                <a:gd name="T32" fmla="*/ 220 w 252"/>
                <a:gd name="T33" fmla="*/ 20 h 118"/>
                <a:gd name="T34" fmla="*/ 233 w 252"/>
                <a:gd name="T35" fmla="*/ 36 h 118"/>
                <a:gd name="T36" fmla="*/ 240 w 252"/>
                <a:gd name="T37" fmla="*/ 65 h 118"/>
                <a:gd name="T38" fmla="*/ 241 w 252"/>
                <a:gd name="T39" fmla="*/ 86 h 118"/>
                <a:gd name="T40" fmla="*/ 251 w 252"/>
                <a:gd name="T41" fmla="*/ 87 h 118"/>
                <a:gd name="T42" fmla="*/ 251 w 252"/>
                <a:gd name="T43" fmla="*/ 108 h 1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2"/>
                <a:gd name="T67" fmla="*/ 0 h 118"/>
                <a:gd name="T68" fmla="*/ 252 w 252"/>
                <a:gd name="T69" fmla="*/ 118 h 1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2" h="118">
                  <a:moveTo>
                    <a:pt x="251" y="108"/>
                  </a:moveTo>
                  <a:lnTo>
                    <a:pt x="220" y="117"/>
                  </a:lnTo>
                  <a:lnTo>
                    <a:pt x="1" y="116"/>
                  </a:lnTo>
                  <a:lnTo>
                    <a:pt x="0" y="95"/>
                  </a:lnTo>
                  <a:lnTo>
                    <a:pt x="21" y="91"/>
                  </a:lnTo>
                  <a:lnTo>
                    <a:pt x="35" y="88"/>
                  </a:lnTo>
                  <a:lnTo>
                    <a:pt x="50" y="79"/>
                  </a:lnTo>
                  <a:lnTo>
                    <a:pt x="63" y="67"/>
                  </a:lnTo>
                  <a:lnTo>
                    <a:pt x="81" y="48"/>
                  </a:lnTo>
                  <a:lnTo>
                    <a:pt x="93" y="35"/>
                  </a:lnTo>
                  <a:lnTo>
                    <a:pt x="111" y="16"/>
                  </a:lnTo>
                  <a:lnTo>
                    <a:pt x="131" y="6"/>
                  </a:lnTo>
                  <a:lnTo>
                    <a:pt x="147" y="1"/>
                  </a:lnTo>
                  <a:lnTo>
                    <a:pt x="169" y="0"/>
                  </a:lnTo>
                  <a:lnTo>
                    <a:pt x="187" y="2"/>
                  </a:lnTo>
                  <a:lnTo>
                    <a:pt x="205" y="9"/>
                  </a:lnTo>
                  <a:lnTo>
                    <a:pt x="220" y="20"/>
                  </a:lnTo>
                  <a:lnTo>
                    <a:pt x="233" y="36"/>
                  </a:lnTo>
                  <a:lnTo>
                    <a:pt x="240" y="65"/>
                  </a:lnTo>
                  <a:lnTo>
                    <a:pt x="241" y="86"/>
                  </a:lnTo>
                  <a:lnTo>
                    <a:pt x="251" y="87"/>
                  </a:lnTo>
                  <a:lnTo>
                    <a:pt x="251" y="108"/>
                  </a:lnTo>
                </a:path>
              </a:pathLst>
            </a:custGeom>
            <a:solidFill>
              <a:srgbClr val="202020"/>
            </a:solidFill>
            <a:ln w="12700" cap="rnd" cmpd="sng">
              <a:solidFill>
                <a:srgbClr val="000000"/>
              </a:solidFill>
              <a:prstDash val="solid"/>
              <a:round/>
              <a:headEnd type="none" w="sm" len="sm"/>
              <a:tailEnd type="none" w="sm" len="sm"/>
            </a:ln>
          </p:spPr>
          <p:txBody>
            <a:bodyPr/>
            <a:lstStyle/>
            <a:p>
              <a:endParaRPr lang="nb-NO"/>
            </a:p>
          </p:txBody>
        </p:sp>
        <p:sp>
          <p:nvSpPr>
            <p:cNvPr id="6468" name="Freeform 298"/>
            <p:cNvSpPr>
              <a:spLocks/>
            </p:cNvSpPr>
            <p:nvPr/>
          </p:nvSpPr>
          <p:spPr bwMode="auto">
            <a:xfrm>
              <a:off x="4048" y="2152"/>
              <a:ext cx="528" cy="158"/>
            </a:xfrm>
            <a:custGeom>
              <a:avLst/>
              <a:gdLst>
                <a:gd name="T0" fmla="*/ 511 w 528"/>
                <a:gd name="T1" fmla="*/ 107 h 158"/>
                <a:gd name="T2" fmla="*/ 507 w 528"/>
                <a:gd name="T3" fmla="*/ 85 h 158"/>
                <a:gd name="T4" fmla="*/ 504 w 528"/>
                <a:gd name="T5" fmla="*/ 66 h 158"/>
                <a:gd name="T6" fmla="*/ 500 w 528"/>
                <a:gd name="T7" fmla="*/ 53 h 158"/>
                <a:gd name="T8" fmla="*/ 491 w 528"/>
                <a:gd name="T9" fmla="*/ 39 h 158"/>
                <a:gd name="T10" fmla="*/ 478 w 528"/>
                <a:gd name="T11" fmla="*/ 25 h 158"/>
                <a:gd name="T12" fmla="*/ 460 w 528"/>
                <a:gd name="T13" fmla="*/ 12 h 158"/>
                <a:gd name="T14" fmla="*/ 443 w 528"/>
                <a:gd name="T15" fmla="*/ 4 h 158"/>
                <a:gd name="T16" fmla="*/ 420 w 528"/>
                <a:gd name="T17" fmla="*/ 0 h 158"/>
                <a:gd name="T18" fmla="*/ 397 w 528"/>
                <a:gd name="T19" fmla="*/ 0 h 158"/>
                <a:gd name="T20" fmla="*/ 371 w 528"/>
                <a:gd name="T21" fmla="*/ 4 h 158"/>
                <a:gd name="T22" fmla="*/ 351 w 528"/>
                <a:gd name="T23" fmla="*/ 13 h 158"/>
                <a:gd name="T24" fmla="*/ 338 w 528"/>
                <a:gd name="T25" fmla="*/ 23 h 158"/>
                <a:gd name="T26" fmla="*/ 317 w 528"/>
                <a:gd name="T27" fmla="*/ 43 h 158"/>
                <a:gd name="T28" fmla="*/ 275 w 528"/>
                <a:gd name="T29" fmla="*/ 84 h 158"/>
                <a:gd name="T30" fmla="*/ 263 w 528"/>
                <a:gd name="T31" fmla="*/ 97 h 158"/>
                <a:gd name="T32" fmla="*/ 249 w 528"/>
                <a:gd name="T33" fmla="*/ 109 h 158"/>
                <a:gd name="T34" fmla="*/ 232 w 528"/>
                <a:gd name="T35" fmla="*/ 120 h 158"/>
                <a:gd name="T36" fmla="*/ 210 w 528"/>
                <a:gd name="T37" fmla="*/ 130 h 158"/>
                <a:gd name="T38" fmla="*/ 0 w 528"/>
                <a:gd name="T39" fmla="*/ 131 h 158"/>
                <a:gd name="T40" fmla="*/ 2 w 528"/>
                <a:gd name="T41" fmla="*/ 142 h 158"/>
                <a:gd name="T42" fmla="*/ 4 w 528"/>
                <a:gd name="T43" fmla="*/ 157 h 158"/>
                <a:gd name="T44" fmla="*/ 253 w 528"/>
                <a:gd name="T45" fmla="*/ 137 h 158"/>
                <a:gd name="T46" fmla="*/ 280 w 528"/>
                <a:gd name="T47" fmla="*/ 135 h 158"/>
                <a:gd name="T48" fmla="*/ 294 w 528"/>
                <a:gd name="T49" fmla="*/ 129 h 158"/>
                <a:gd name="T50" fmla="*/ 308 w 528"/>
                <a:gd name="T51" fmla="*/ 119 h 158"/>
                <a:gd name="T52" fmla="*/ 322 w 528"/>
                <a:gd name="T53" fmla="*/ 107 h 158"/>
                <a:gd name="T54" fmla="*/ 338 w 528"/>
                <a:gd name="T55" fmla="*/ 91 h 158"/>
                <a:gd name="T56" fmla="*/ 348 w 528"/>
                <a:gd name="T57" fmla="*/ 80 h 158"/>
                <a:gd name="T58" fmla="*/ 363 w 528"/>
                <a:gd name="T59" fmla="*/ 64 h 158"/>
                <a:gd name="T60" fmla="*/ 381 w 528"/>
                <a:gd name="T61" fmla="*/ 52 h 158"/>
                <a:gd name="T62" fmla="*/ 398 w 528"/>
                <a:gd name="T63" fmla="*/ 48 h 158"/>
                <a:gd name="T64" fmla="*/ 421 w 528"/>
                <a:gd name="T65" fmla="*/ 46 h 158"/>
                <a:gd name="T66" fmla="*/ 442 w 528"/>
                <a:gd name="T67" fmla="*/ 50 h 158"/>
                <a:gd name="T68" fmla="*/ 460 w 528"/>
                <a:gd name="T69" fmla="*/ 57 h 158"/>
                <a:gd name="T70" fmla="*/ 473 w 528"/>
                <a:gd name="T71" fmla="*/ 68 h 158"/>
                <a:gd name="T72" fmla="*/ 481 w 528"/>
                <a:gd name="T73" fmla="*/ 81 h 158"/>
                <a:gd name="T74" fmla="*/ 488 w 528"/>
                <a:gd name="T75" fmla="*/ 98 h 158"/>
                <a:gd name="T76" fmla="*/ 491 w 528"/>
                <a:gd name="T77" fmla="*/ 117 h 158"/>
                <a:gd name="T78" fmla="*/ 502 w 528"/>
                <a:gd name="T79" fmla="*/ 130 h 158"/>
                <a:gd name="T80" fmla="*/ 507 w 528"/>
                <a:gd name="T81" fmla="*/ 146 h 158"/>
                <a:gd name="T82" fmla="*/ 517 w 528"/>
                <a:gd name="T83" fmla="*/ 144 h 158"/>
                <a:gd name="T84" fmla="*/ 527 w 528"/>
                <a:gd name="T85" fmla="*/ 119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8"/>
                <a:gd name="T130" fmla="*/ 0 h 158"/>
                <a:gd name="T131" fmla="*/ 528 w 52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8" h="158">
                  <a:moveTo>
                    <a:pt x="512" y="119"/>
                  </a:moveTo>
                  <a:lnTo>
                    <a:pt x="511" y="107"/>
                  </a:lnTo>
                  <a:lnTo>
                    <a:pt x="510" y="96"/>
                  </a:lnTo>
                  <a:lnTo>
                    <a:pt x="507" y="85"/>
                  </a:lnTo>
                  <a:lnTo>
                    <a:pt x="505" y="74"/>
                  </a:lnTo>
                  <a:lnTo>
                    <a:pt x="504" y="66"/>
                  </a:lnTo>
                  <a:lnTo>
                    <a:pt x="502" y="61"/>
                  </a:lnTo>
                  <a:lnTo>
                    <a:pt x="500" y="53"/>
                  </a:lnTo>
                  <a:lnTo>
                    <a:pt x="495" y="46"/>
                  </a:lnTo>
                  <a:lnTo>
                    <a:pt x="491" y="39"/>
                  </a:lnTo>
                  <a:lnTo>
                    <a:pt x="485" y="32"/>
                  </a:lnTo>
                  <a:lnTo>
                    <a:pt x="478" y="25"/>
                  </a:lnTo>
                  <a:lnTo>
                    <a:pt x="469" y="18"/>
                  </a:lnTo>
                  <a:lnTo>
                    <a:pt x="460" y="12"/>
                  </a:lnTo>
                  <a:lnTo>
                    <a:pt x="452" y="8"/>
                  </a:lnTo>
                  <a:lnTo>
                    <a:pt x="443" y="4"/>
                  </a:lnTo>
                  <a:lnTo>
                    <a:pt x="430" y="1"/>
                  </a:lnTo>
                  <a:lnTo>
                    <a:pt x="420" y="0"/>
                  </a:lnTo>
                  <a:lnTo>
                    <a:pt x="408" y="0"/>
                  </a:lnTo>
                  <a:lnTo>
                    <a:pt x="397" y="0"/>
                  </a:lnTo>
                  <a:lnTo>
                    <a:pt x="383" y="2"/>
                  </a:lnTo>
                  <a:lnTo>
                    <a:pt x="371" y="4"/>
                  </a:lnTo>
                  <a:lnTo>
                    <a:pt x="359" y="8"/>
                  </a:lnTo>
                  <a:lnTo>
                    <a:pt x="351" y="13"/>
                  </a:lnTo>
                  <a:lnTo>
                    <a:pt x="345" y="17"/>
                  </a:lnTo>
                  <a:lnTo>
                    <a:pt x="338" y="23"/>
                  </a:lnTo>
                  <a:lnTo>
                    <a:pt x="327" y="32"/>
                  </a:lnTo>
                  <a:lnTo>
                    <a:pt x="317" y="43"/>
                  </a:lnTo>
                  <a:lnTo>
                    <a:pt x="308" y="51"/>
                  </a:lnTo>
                  <a:lnTo>
                    <a:pt x="275" y="84"/>
                  </a:lnTo>
                  <a:lnTo>
                    <a:pt x="269" y="91"/>
                  </a:lnTo>
                  <a:lnTo>
                    <a:pt x="263" y="97"/>
                  </a:lnTo>
                  <a:lnTo>
                    <a:pt x="258" y="103"/>
                  </a:lnTo>
                  <a:lnTo>
                    <a:pt x="249" y="109"/>
                  </a:lnTo>
                  <a:lnTo>
                    <a:pt x="241" y="115"/>
                  </a:lnTo>
                  <a:lnTo>
                    <a:pt x="232" y="120"/>
                  </a:lnTo>
                  <a:lnTo>
                    <a:pt x="224" y="124"/>
                  </a:lnTo>
                  <a:lnTo>
                    <a:pt x="210" y="130"/>
                  </a:lnTo>
                  <a:lnTo>
                    <a:pt x="204" y="131"/>
                  </a:lnTo>
                  <a:lnTo>
                    <a:pt x="0" y="131"/>
                  </a:lnTo>
                  <a:lnTo>
                    <a:pt x="1" y="136"/>
                  </a:lnTo>
                  <a:lnTo>
                    <a:pt x="2" y="142"/>
                  </a:lnTo>
                  <a:lnTo>
                    <a:pt x="3" y="149"/>
                  </a:lnTo>
                  <a:lnTo>
                    <a:pt x="4" y="157"/>
                  </a:lnTo>
                  <a:lnTo>
                    <a:pt x="253" y="157"/>
                  </a:lnTo>
                  <a:lnTo>
                    <a:pt x="253" y="137"/>
                  </a:lnTo>
                  <a:lnTo>
                    <a:pt x="270" y="137"/>
                  </a:lnTo>
                  <a:lnTo>
                    <a:pt x="280" y="135"/>
                  </a:lnTo>
                  <a:lnTo>
                    <a:pt x="286" y="132"/>
                  </a:lnTo>
                  <a:lnTo>
                    <a:pt x="294" y="129"/>
                  </a:lnTo>
                  <a:lnTo>
                    <a:pt x="301" y="125"/>
                  </a:lnTo>
                  <a:lnTo>
                    <a:pt x="308" y="119"/>
                  </a:lnTo>
                  <a:lnTo>
                    <a:pt x="314" y="114"/>
                  </a:lnTo>
                  <a:lnTo>
                    <a:pt x="322" y="107"/>
                  </a:lnTo>
                  <a:lnTo>
                    <a:pt x="330" y="99"/>
                  </a:lnTo>
                  <a:lnTo>
                    <a:pt x="338" y="91"/>
                  </a:lnTo>
                  <a:lnTo>
                    <a:pt x="344" y="86"/>
                  </a:lnTo>
                  <a:lnTo>
                    <a:pt x="348" y="80"/>
                  </a:lnTo>
                  <a:lnTo>
                    <a:pt x="356" y="71"/>
                  </a:lnTo>
                  <a:lnTo>
                    <a:pt x="363" y="64"/>
                  </a:lnTo>
                  <a:lnTo>
                    <a:pt x="373" y="57"/>
                  </a:lnTo>
                  <a:lnTo>
                    <a:pt x="381" y="52"/>
                  </a:lnTo>
                  <a:lnTo>
                    <a:pt x="389" y="49"/>
                  </a:lnTo>
                  <a:lnTo>
                    <a:pt x="398" y="48"/>
                  </a:lnTo>
                  <a:lnTo>
                    <a:pt x="410" y="46"/>
                  </a:lnTo>
                  <a:lnTo>
                    <a:pt x="421" y="46"/>
                  </a:lnTo>
                  <a:lnTo>
                    <a:pt x="433" y="48"/>
                  </a:lnTo>
                  <a:lnTo>
                    <a:pt x="442" y="50"/>
                  </a:lnTo>
                  <a:lnTo>
                    <a:pt x="452" y="53"/>
                  </a:lnTo>
                  <a:lnTo>
                    <a:pt x="460" y="57"/>
                  </a:lnTo>
                  <a:lnTo>
                    <a:pt x="466" y="62"/>
                  </a:lnTo>
                  <a:lnTo>
                    <a:pt x="473" y="68"/>
                  </a:lnTo>
                  <a:lnTo>
                    <a:pt x="478" y="74"/>
                  </a:lnTo>
                  <a:lnTo>
                    <a:pt x="481" y="81"/>
                  </a:lnTo>
                  <a:lnTo>
                    <a:pt x="486" y="89"/>
                  </a:lnTo>
                  <a:lnTo>
                    <a:pt x="488" y="98"/>
                  </a:lnTo>
                  <a:lnTo>
                    <a:pt x="490" y="109"/>
                  </a:lnTo>
                  <a:lnTo>
                    <a:pt x="491" y="117"/>
                  </a:lnTo>
                  <a:lnTo>
                    <a:pt x="492" y="130"/>
                  </a:lnTo>
                  <a:lnTo>
                    <a:pt x="502" y="130"/>
                  </a:lnTo>
                  <a:lnTo>
                    <a:pt x="502" y="148"/>
                  </a:lnTo>
                  <a:lnTo>
                    <a:pt x="507" y="146"/>
                  </a:lnTo>
                  <a:lnTo>
                    <a:pt x="512" y="145"/>
                  </a:lnTo>
                  <a:lnTo>
                    <a:pt x="517" y="144"/>
                  </a:lnTo>
                  <a:lnTo>
                    <a:pt x="527" y="144"/>
                  </a:lnTo>
                  <a:lnTo>
                    <a:pt x="527" y="119"/>
                  </a:lnTo>
                  <a:lnTo>
                    <a:pt x="512" y="119"/>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469" name="Oval 299"/>
            <p:cNvSpPr>
              <a:spLocks noChangeArrowheads="1"/>
            </p:cNvSpPr>
            <p:nvPr/>
          </p:nvSpPr>
          <p:spPr bwMode="auto">
            <a:xfrm>
              <a:off x="4385" y="2214"/>
              <a:ext cx="129" cy="158"/>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70" name="Oval 300"/>
            <p:cNvSpPr>
              <a:spLocks noChangeArrowheads="1"/>
            </p:cNvSpPr>
            <p:nvPr/>
          </p:nvSpPr>
          <p:spPr bwMode="auto">
            <a:xfrm>
              <a:off x="4403" y="2234"/>
              <a:ext cx="95"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71" name="Oval 301"/>
            <p:cNvSpPr>
              <a:spLocks noChangeArrowheads="1"/>
            </p:cNvSpPr>
            <p:nvPr/>
          </p:nvSpPr>
          <p:spPr bwMode="auto">
            <a:xfrm>
              <a:off x="4415" y="2249"/>
              <a:ext cx="71" cy="8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72" name="Line 302"/>
            <p:cNvSpPr>
              <a:spLocks noChangeShapeType="1"/>
            </p:cNvSpPr>
            <p:nvPr/>
          </p:nvSpPr>
          <p:spPr bwMode="auto">
            <a:xfrm flipH="1">
              <a:off x="4448" y="2257"/>
              <a:ext cx="22"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73" name="Line 303"/>
            <p:cNvSpPr>
              <a:spLocks noChangeShapeType="1"/>
            </p:cNvSpPr>
            <p:nvPr/>
          </p:nvSpPr>
          <p:spPr bwMode="auto">
            <a:xfrm>
              <a:off x="4449" y="2249"/>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74" name="Line 304"/>
            <p:cNvSpPr>
              <a:spLocks noChangeShapeType="1"/>
            </p:cNvSpPr>
            <p:nvPr/>
          </p:nvSpPr>
          <p:spPr bwMode="auto">
            <a:xfrm flipH="1" flipV="1">
              <a:off x="4431" y="2255"/>
              <a:ext cx="18"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75" name="Line 305"/>
            <p:cNvSpPr>
              <a:spLocks noChangeShapeType="1"/>
            </p:cNvSpPr>
            <p:nvPr/>
          </p:nvSpPr>
          <p:spPr bwMode="auto">
            <a:xfrm flipH="1" flipV="1">
              <a:off x="4416" y="2271"/>
              <a:ext cx="31"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76" name="Line 306"/>
            <p:cNvSpPr>
              <a:spLocks noChangeShapeType="1"/>
            </p:cNvSpPr>
            <p:nvPr/>
          </p:nvSpPr>
          <p:spPr bwMode="auto">
            <a:xfrm flipV="1">
              <a:off x="4449" y="2272"/>
              <a:ext cx="32"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77" name="Line 307"/>
            <p:cNvSpPr>
              <a:spLocks noChangeShapeType="1"/>
            </p:cNvSpPr>
            <p:nvPr/>
          </p:nvSpPr>
          <p:spPr bwMode="auto">
            <a:xfrm flipH="1" flipV="1">
              <a:off x="4448" y="2296"/>
              <a:ext cx="21"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78" name="Line 308"/>
            <p:cNvSpPr>
              <a:spLocks noChangeShapeType="1"/>
            </p:cNvSpPr>
            <p:nvPr/>
          </p:nvSpPr>
          <p:spPr bwMode="auto">
            <a:xfrm flipV="1">
              <a:off x="4449" y="2297"/>
              <a:ext cx="0" cy="4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79" name="Line 309"/>
            <p:cNvSpPr>
              <a:spLocks noChangeShapeType="1"/>
            </p:cNvSpPr>
            <p:nvPr/>
          </p:nvSpPr>
          <p:spPr bwMode="auto">
            <a:xfrm flipH="1">
              <a:off x="4430" y="2297"/>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80" name="Line 310"/>
            <p:cNvSpPr>
              <a:spLocks noChangeShapeType="1"/>
            </p:cNvSpPr>
            <p:nvPr/>
          </p:nvSpPr>
          <p:spPr bwMode="auto">
            <a:xfrm flipH="1">
              <a:off x="4417" y="2292"/>
              <a:ext cx="31"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81" name="Line 311"/>
            <p:cNvSpPr>
              <a:spLocks noChangeShapeType="1"/>
            </p:cNvSpPr>
            <p:nvPr/>
          </p:nvSpPr>
          <p:spPr bwMode="auto">
            <a:xfrm>
              <a:off x="4453" y="2292"/>
              <a:ext cx="29"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82" name="Line 312"/>
            <p:cNvSpPr>
              <a:spLocks noChangeShapeType="1"/>
            </p:cNvSpPr>
            <p:nvPr/>
          </p:nvSpPr>
          <p:spPr bwMode="auto">
            <a:xfrm flipH="1" flipV="1">
              <a:off x="4410" y="2293"/>
              <a:ext cx="76" cy="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83" name="Oval 313"/>
            <p:cNvSpPr>
              <a:spLocks noChangeArrowheads="1"/>
            </p:cNvSpPr>
            <p:nvPr/>
          </p:nvSpPr>
          <p:spPr bwMode="auto">
            <a:xfrm>
              <a:off x="4435" y="2274"/>
              <a:ext cx="31" cy="39"/>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84" name="Oval 314"/>
            <p:cNvSpPr>
              <a:spLocks noChangeArrowheads="1"/>
            </p:cNvSpPr>
            <p:nvPr/>
          </p:nvSpPr>
          <p:spPr bwMode="auto">
            <a:xfrm>
              <a:off x="4442" y="2282"/>
              <a:ext cx="17" cy="23"/>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85" name="Oval 315"/>
            <p:cNvSpPr>
              <a:spLocks noChangeArrowheads="1"/>
            </p:cNvSpPr>
            <p:nvPr/>
          </p:nvSpPr>
          <p:spPr bwMode="auto">
            <a:xfrm>
              <a:off x="3889" y="2216"/>
              <a:ext cx="130" cy="160"/>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86" name="Oval 316"/>
            <p:cNvSpPr>
              <a:spLocks noChangeArrowheads="1"/>
            </p:cNvSpPr>
            <p:nvPr/>
          </p:nvSpPr>
          <p:spPr bwMode="auto">
            <a:xfrm>
              <a:off x="3907" y="2236"/>
              <a:ext cx="94" cy="118"/>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87" name="Oval 317"/>
            <p:cNvSpPr>
              <a:spLocks noChangeArrowheads="1"/>
            </p:cNvSpPr>
            <p:nvPr/>
          </p:nvSpPr>
          <p:spPr bwMode="auto">
            <a:xfrm>
              <a:off x="3918" y="2251"/>
              <a:ext cx="72" cy="89"/>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88" name="Line 318"/>
            <p:cNvSpPr>
              <a:spLocks noChangeShapeType="1"/>
            </p:cNvSpPr>
            <p:nvPr/>
          </p:nvSpPr>
          <p:spPr bwMode="auto">
            <a:xfrm flipH="1">
              <a:off x="3952" y="2260"/>
              <a:ext cx="21"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89" name="Line 319"/>
            <p:cNvSpPr>
              <a:spLocks noChangeShapeType="1"/>
            </p:cNvSpPr>
            <p:nvPr/>
          </p:nvSpPr>
          <p:spPr bwMode="auto">
            <a:xfrm>
              <a:off x="3954" y="2253"/>
              <a:ext cx="0" cy="4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0" name="Line 320"/>
            <p:cNvSpPr>
              <a:spLocks noChangeShapeType="1"/>
            </p:cNvSpPr>
            <p:nvPr/>
          </p:nvSpPr>
          <p:spPr bwMode="auto">
            <a:xfrm flipH="1" flipV="1">
              <a:off x="3933" y="2257"/>
              <a:ext cx="19"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1" name="Line 321"/>
            <p:cNvSpPr>
              <a:spLocks noChangeShapeType="1"/>
            </p:cNvSpPr>
            <p:nvPr/>
          </p:nvSpPr>
          <p:spPr bwMode="auto">
            <a:xfrm flipH="1" flipV="1">
              <a:off x="3921" y="2274"/>
              <a:ext cx="29" cy="2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2" name="Line 322"/>
            <p:cNvSpPr>
              <a:spLocks noChangeShapeType="1"/>
            </p:cNvSpPr>
            <p:nvPr/>
          </p:nvSpPr>
          <p:spPr bwMode="auto">
            <a:xfrm flipV="1">
              <a:off x="3954" y="2274"/>
              <a:ext cx="32"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3" name="Line 323"/>
            <p:cNvSpPr>
              <a:spLocks noChangeShapeType="1"/>
            </p:cNvSpPr>
            <p:nvPr/>
          </p:nvSpPr>
          <p:spPr bwMode="auto">
            <a:xfrm flipH="1" flipV="1">
              <a:off x="3954" y="2298"/>
              <a:ext cx="20"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4" name="Line 324"/>
            <p:cNvSpPr>
              <a:spLocks noChangeShapeType="1"/>
            </p:cNvSpPr>
            <p:nvPr/>
          </p:nvSpPr>
          <p:spPr bwMode="auto">
            <a:xfrm flipV="1">
              <a:off x="3954" y="2301"/>
              <a:ext cx="0" cy="42"/>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5" name="Line 325"/>
            <p:cNvSpPr>
              <a:spLocks noChangeShapeType="1"/>
            </p:cNvSpPr>
            <p:nvPr/>
          </p:nvSpPr>
          <p:spPr bwMode="auto">
            <a:xfrm flipH="1">
              <a:off x="3934" y="2299"/>
              <a:ext cx="20" cy="3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6" name="Line 326"/>
            <p:cNvSpPr>
              <a:spLocks noChangeShapeType="1"/>
            </p:cNvSpPr>
            <p:nvPr/>
          </p:nvSpPr>
          <p:spPr bwMode="auto">
            <a:xfrm flipH="1">
              <a:off x="3921" y="2295"/>
              <a:ext cx="31"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7" name="Line 327"/>
            <p:cNvSpPr>
              <a:spLocks noChangeShapeType="1"/>
            </p:cNvSpPr>
            <p:nvPr/>
          </p:nvSpPr>
          <p:spPr bwMode="auto">
            <a:xfrm>
              <a:off x="3956" y="2295"/>
              <a:ext cx="30" cy="2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8" name="Line 328"/>
            <p:cNvSpPr>
              <a:spLocks noChangeShapeType="1"/>
            </p:cNvSpPr>
            <p:nvPr/>
          </p:nvSpPr>
          <p:spPr bwMode="auto">
            <a:xfrm flipH="1">
              <a:off x="3914" y="2298"/>
              <a:ext cx="76" cy="0"/>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99" name="Oval 329"/>
            <p:cNvSpPr>
              <a:spLocks noChangeArrowheads="1"/>
            </p:cNvSpPr>
            <p:nvPr/>
          </p:nvSpPr>
          <p:spPr bwMode="auto">
            <a:xfrm>
              <a:off x="3938" y="2276"/>
              <a:ext cx="31" cy="40"/>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500" name="Oval 330"/>
            <p:cNvSpPr>
              <a:spLocks noChangeArrowheads="1"/>
            </p:cNvSpPr>
            <p:nvPr/>
          </p:nvSpPr>
          <p:spPr bwMode="auto">
            <a:xfrm>
              <a:off x="3946" y="2285"/>
              <a:ext cx="17" cy="23"/>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6172" name="Group 408"/>
          <p:cNvGrpSpPr>
            <a:grpSpLocks/>
          </p:cNvGrpSpPr>
          <p:nvPr/>
        </p:nvGrpSpPr>
        <p:grpSpPr bwMode="auto">
          <a:xfrm>
            <a:off x="8461376" y="3227388"/>
            <a:ext cx="1235075" cy="620712"/>
            <a:chOff x="4733" y="2033"/>
            <a:chExt cx="842" cy="391"/>
          </a:xfrm>
        </p:grpSpPr>
        <p:sp>
          <p:nvSpPr>
            <p:cNvPr id="6349" name="Freeform 332"/>
            <p:cNvSpPr>
              <a:spLocks/>
            </p:cNvSpPr>
            <p:nvPr/>
          </p:nvSpPr>
          <p:spPr bwMode="auto">
            <a:xfrm>
              <a:off x="5022" y="2287"/>
              <a:ext cx="317" cy="137"/>
            </a:xfrm>
            <a:custGeom>
              <a:avLst/>
              <a:gdLst>
                <a:gd name="T0" fmla="*/ 316 w 317"/>
                <a:gd name="T1" fmla="*/ 47 h 137"/>
                <a:gd name="T2" fmla="*/ 315 w 317"/>
                <a:gd name="T3" fmla="*/ 46 h 137"/>
                <a:gd name="T4" fmla="*/ 314 w 317"/>
                <a:gd name="T5" fmla="*/ 44 h 137"/>
                <a:gd name="T6" fmla="*/ 312 w 317"/>
                <a:gd name="T7" fmla="*/ 42 h 137"/>
                <a:gd name="T8" fmla="*/ 309 w 317"/>
                <a:gd name="T9" fmla="*/ 40 h 137"/>
                <a:gd name="T10" fmla="*/ 306 w 317"/>
                <a:gd name="T11" fmla="*/ 38 h 137"/>
                <a:gd name="T12" fmla="*/ 302 w 317"/>
                <a:gd name="T13" fmla="*/ 37 h 137"/>
                <a:gd name="T14" fmla="*/ 145 w 317"/>
                <a:gd name="T15" fmla="*/ 7 h 137"/>
                <a:gd name="T16" fmla="*/ 97 w 317"/>
                <a:gd name="T17" fmla="*/ 0 h 137"/>
                <a:gd name="T18" fmla="*/ 34 w 317"/>
                <a:gd name="T19" fmla="*/ 9 h 137"/>
                <a:gd name="T20" fmla="*/ 0 w 317"/>
                <a:gd name="T21" fmla="*/ 115 h 137"/>
                <a:gd name="T22" fmla="*/ 37 w 317"/>
                <a:gd name="T23" fmla="*/ 128 h 137"/>
                <a:gd name="T24" fmla="*/ 110 w 317"/>
                <a:gd name="T25" fmla="*/ 136 h 137"/>
                <a:gd name="T26" fmla="*/ 133 w 317"/>
                <a:gd name="T27" fmla="*/ 127 h 137"/>
                <a:gd name="T28" fmla="*/ 151 w 317"/>
                <a:gd name="T29" fmla="*/ 36 h 137"/>
                <a:gd name="T30" fmla="*/ 301 w 317"/>
                <a:gd name="T31" fmla="*/ 56 h 137"/>
                <a:gd name="T32" fmla="*/ 303 w 317"/>
                <a:gd name="T33" fmla="*/ 56 h 137"/>
                <a:gd name="T34" fmla="*/ 307 w 317"/>
                <a:gd name="T35" fmla="*/ 55 h 137"/>
                <a:gd name="T36" fmla="*/ 312 w 317"/>
                <a:gd name="T37" fmla="*/ 55 h 137"/>
                <a:gd name="T38" fmla="*/ 313 w 317"/>
                <a:gd name="T39" fmla="*/ 53 h 137"/>
                <a:gd name="T40" fmla="*/ 314 w 317"/>
                <a:gd name="T41" fmla="*/ 52 h 137"/>
                <a:gd name="T42" fmla="*/ 315 w 317"/>
                <a:gd name="T43" fmla="*/ 51 h 137"/>
                <a:gd name="T44" fmla="*/ 316 w 317"/>
                <a:gd name="T45" fmla="*/ 49 h 137"/>
                <a:gd name="T46" fmla="*/ 316 w 317"/>
                <a:gd name="T47" fmla="*/ 47 h 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7"/>
                <a:gd name="T73" fmla="*/ 0 h 137"/>
                <a:gd name="T74" fmla="*/ 317 w 317"/>
                <a:gd name="T75" fmla="*/ 137 h 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7" h="137">
                  <a:moveTo>
                    <a:pt x="316" y="47"/>
                  </a:moveTo>
                  <a:lnTo>
                    <a:pt x="315" y="46"/>
                  </a:lnTo>
                  <a:lnTo>
                    <a:pt x="314" y="44"/>
                  </a:lnTo>
                  <a:lnTo>
                    <a:pt x="312" y="42"/>
                  </a:lnTo>
                  <a:lnTo>
                    <a:pt x="309" y="40"/>
                  </a:lnTo>
                  <a:lnTo>
                    <a:pt x="306" y="38"/>
                  </a:lnTo>
                  <a:lnTo>
                    <a:pt x="302" y="37"/>
                  </a:lnTo>
                  <a:lnTo>
                    <a:pt x="145" y="7"/>
                  </a:lnTo>
                  <a:lnTo>
                    <a:pt x="97" y="0"/>
                  </a:lnTo>
                  <a:lnTo>
                    <a:pt x="34" y="9"/>
                  </a:lnTo>
                  <a:lnTo>
                    <a:pt x="0" y="115"/>
                  </a:lnTo>
                  <a:lnTo>
                    <a:pt x="37" y="128"/>
                  </a:lnTo>
                  <a:lnTo>
                    <a:pt x="110" y="136"/>
                  </a:lnTo>
                  <a:lnTo>
                    <a:pt x="133" y="127"/>
                  </a:lnTo>
                  <a:lnTo>
                    <a:pt x="151" y="36"/>
                  </a:lnTo>
                  <a:lnTo>
                    <a:pt x="301" y="56"/>
                  </a:lnTo>
                  <a:lnTo>
                    <a:pt x="303" y="56"/>
                  </a:lnTo>
                  <a:lnTo>
                    <a:pt x="307" y="55"/>
                  </a:lnTo>
                  <a:lnTo>
                    <a:pt x="312" y="55"/>
                  </a:lnTo>
                  <a:lnTo>
                    <a:pt x="313" y="53"/>
                  </a:lnTo>
                  <a:lnTo>
                    <a:pt x="314" y="52"/>
                  </a:lnTo>
                  <a:lnTo>
                    <a:pt x="315" y="51"/>
                  </a:lnTo>
                  <a:lnTo>
                    <a:pt x="316" y="49"/>
                  </a:lnTo>
                  <a:lnTo>
                    <a:pt x="316" y="47"/>
                  </a:lnTo>
                </a:path>
              </a:pathLst>
            </a:custGeom>
            <a:solidFill>
              <a:schemeClr val="tx2"/>
            </a:solidFill>
            <a:ln w="12700" cap="rnd" cmpd="sng">
              <a:solidFill>
                <a:srgbClr val="000000"/>
              </a:solidFill>
              <a:prstDash val="solid"/>
              <a:round/>
              <a:headEnd type="none" w="sm" len="sm"/>
              <a:tailEnd type="none" w="sm" len="sm"/>
            </a:ln>
          </p:spPr>
          <p:txBody>
            <a:bodyPr/>
            <a:lstStyle/>
            <a:p>
              <a:endParaRPr lang="nb-NO"/>
            </a:p>
          </p:txBody>
        </p:sp>
        <p:sp>
          <p:nvSpPr>
            <p:cNvPr id="6350" name="Freeform 333"/>
            <p:cNvSpPr>
              <a:spLocks/>
            </p:cNvSpPr>
            <p:nvPr/>
          </p:nvSpPr>
          <p:spPr bwMode="auto">
            <a:xfrm>
              <a:off x="5025" y="2286"/>
              <a:ext cx="19" cy="97"/>
            </a:xfrm>
            <a:custGeom>
              <a:avLst/>
              <a:gdLst>
                <a:gd name="T0" fmla="*/ 13 w 19"/>
                <a:gd name="T1" fmla="*/ 0 h 97"/>
                <a:gd name="T2" fmla="*/ 0 w 19"/>
                <a:gd name="T3" fmla="*/ 95 h 97"/>
                <a:gd name="T4" fmla="*/ 18 w 19"/>
                <a:gd name="T5" fmla="*/ 96 h 97"/>
                <a:gd name="T6" fmla="*/ 13 w 19"/>
                <a:gd name="T7" fmla="*/ 0 h 97"/>
                <a:gd name="T8" fmla="*/ 0 60000 65536"/>
                <a:gd name="T9" fmla="*/ 0 60000 65536"/>
                <a:gd name="T10" fmla="*/ 0 60000 65536"/>
                <a:gd name="T11" fmla="*/ 0 60000 65536"/>
                <a:gd name="T12" fmla="*/ 0 w 19"/>
                <a:gd name="T13" fmla="*/ 0 h 97"/>
                <a:gd name="T14" fmla="*/ 19 w 19"/>
                <a:gd name="T15" fmla="*/ 97 h 97"/>
              </a:gdLst>
              <a:ahLst/>
              <a:cxnLst>
                <a:cxn ang="T8">
                  <a:pos x="T0" y="T1"/>
                </a:cxn>
                <a:cxn ang="T9">
                  <a:pos x="T2" y="T3"/>
                </a:cxn>
                <a:cxn ang="T10">
                  <a:pos x="T4" y="T5"/>
                </a:cxn>
                <a:cxn ang="T11">
                  <a:pos x="T6" y="T7"/>
                </a:cxn>
              </a:cxnLst>
              <a:rect l="T12" t="T13" r="T14" b="T15"/>
              <a:pathLst>
                <a:path w="19" h="97">
                  <a:moveTo>
                    <a:pt x="13" y="0"/>
                  </a:moveTo>
                  <a:lnTo>
                    <a:pt x="0" y="95"/>
                  </a:lnTo>
                  <a:lnTo>
                    <a:pt x="18" y="96"/>
                  </a:lnTo>
                  <a:lnTo>
                    <a:pt x="13" y="0"/>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351" name="Freeform 334"/>
            <p:cNvSpPr>
              <a:spLocks/>
            </p:cNvSpPr>
            <p:nvPr/>
          </p:nvSpPr>
          <p:spPr bwMode="auto">
            <a:xfrm>
              <a:off x="5066" y="2283"/>
              <a:ext cx="45" cy="42"/>
            </a:xfrm>
            <a:custGeom>
              <a:avLst/>
              <a:gdLst>
                <a:gd name="T0" fmla="*/ 41 w 45"/>
                <a:gd name="T1" fmla="*/ 0 h 42"/>
                <a:gd name="T2" fmla="*/ 44 w 45"/>
                <a:gd name="T3" fmla="*/ 6 h 42"/>
                <a:gd name="T4" fmla="*/ 3 w 45"/>
                <a:gd name="T5" fmla="*/ 41 h 42"/>
                <a:gd name="T6" fmla="*/ 0 w 45"/>
                <a:gd name="T7" fmla="*/ 37 h 42"/>
                <a:gd name="T8" fmla="*/ 41 w 45"/>
                <a:gd name="T9" fmla="*/ 0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41" y="0"/>
                  </a:moveTo>
                  <a:lnTo>
                    <a:pt x="44" y="6"/>
                  </a:lnTo>
                  <a:lnTo>
                    <a:pt x="3" y="41"/>
                  </a:lnTo>
                  <a:lnTo>
                    <a:pt x="0" y="37"/>
                  </a:lnTo>
                  <a:lnTo>
                    <a:pt x="41"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352" name="Freeform 335"/>
            <p:cNvSpPr>
              <a:spLocks/>
            </p:cNvSpPr>
            <p:nvPr/>
          </p:nvSpPr>
          <p:spPr bwMode="auto">
            <a:xfrm>
              <a:off x="5028" y="2281"/>
              <a:ext cx="19" cy="105"/>
            </a:xfrm>
            <a:custGeom>
              <a:avLst/>
              <a:gdLst>
                <a:gd name="T0" fmla="*/ 10 w 19"/>
                <a:gd name="T1" fmla="*/ 0 h 105"/>
                <a:gd name="T2" fmla="*/ 0 w 19"/>
                <a:gd name="T3" fmla="*/ 1 h 105"/>
                <a:gd name="T4" fmla="*/ 6 w 19"/>
                <a:gd name="T5" fmla="*/ 104 h 105"/>
                <a:gd name="T6" fmla="*/ 18 w 19"/>
                <a:gd name="T7" fmla="*/ 97 h 105"/>
                <a:gd name="T8" fmla="*/ 10 w 19"/>
                <a:gd name="T9" fmla="*/ 0 h 105"/>
                <a:gd name="T10" fmla="*/ 0 60000 65536"/>
                <a:gd name="T11" fmla="*/ 0 60000 65536"/>
                <a:gd name="T12" fmla="*/ 0 60000 65536"/>
                <a:gd name="T13" fmla="*/ 0 60000 65536"/>
                <a:gd name="T14" fmla="*/ 0 60000 65536"/>
                <a:gd name="T15" fmla="*/ 0 w 19"/>
                <a:gd name="T16" fmla="*/ 0 h 105"/>
                <a:gd name="T17" fmla="*/ 19 w 19"/>
                <a:gd name="T18" fmla="*/ 105 h 105"/>
              </a:gdLst>
              <a:ahLst/>
              <a:cxnLst>
                <a:cxn ang="T10">
                  <a:pos x="T0" y="T1"/>
                </a:cxn>
                <a:cxn ang="T11">
                  <a:pos x="T2" y="T3"/>
                </a:cxn>
                <a:cxn ang="T12">
                  <a:pos x="T4" y="T5"/>
                </a:cxn>
                <a:cxn ang="T13">
                  <a:pos x="T6" y="T7"/>
                </a:cxn>
                <a:cxn ang="T14">
                  <a:pos x="T8" y="T9"/>
                </a:cxn>
              </a:cxnLst>
              <a:rect l="T15" t="T16" r="T17" b="T18"/>
              <a:pathLst>
                <a:path w="19" h="105">
                  <a:moveTo>
                    <a:pt x="10" y="0"/>
                  </a:moveTo>
                  <a:lnTo>
                    <a:pt x="0" y="1"/>
                  </a:lnTo>
                  <a:lnTo>
                    <a:pt x="6" y="104"/>
                  </a:lnTo>
                  <a:lnTo>
                    <a:pt x="18" y="97"/>
                  </a:lnTo>
                  <a:lnTo>
                    <a:pt x="10" y="0"/>
                  </a:lnTo>
                </a:path>
              </a:pathLst>
            </a:custGeom>
            <a:solidFill>
              <a:srgbClr val="FFFFFF"/>
            </a:solidFill>
            <a:ln w="12700" cap="rnd" cmpd="sng">
              <a:solidFill>
                <a:srgbClr val="000000"/>
              </a:solidFill>
              <a:prstDash val="solid"/>
              <a:round/>
              <a:headEnd type="none" w="sm" len="sm"/>
              <a:tailEnd type="none" w="sm" len="sm"/>
            </a:ln>
          </p:spPr>
          <p:txBody>
            <a:bodyPr/>
            <a:lstStyle/>
            <a:p>
              <a:endParaRPr lang="nb-NO"/>
            </a:p>
          </p:txBody>
        </p:sp>
        <p:sp>
          <p:nvSpPr>
            <p:cNvPr id="6353" name="Rectangle 336"/>
            <p:cNvSpPr>
              <a:spLocks noChangeArrowheads="1"/>
            </p:cNvSpPr>
            <p:nvPr/>
          </p:nvSpPr>
          <p:spPr bwMode="auto">
            <a:xfrm rot="480000">
              <a:off x="4804" y="2262"/>
              <a:ext cx="29" cy="1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54" name="Rectangle 337"/>
            <p:cNvSpPr>
              <a:spLocks noChangeArrowheads="1"/>
            </p:cNvSpPr>
            <p:nvPr/>
          </p:nvSpPr>
          <p:spPr bwMode="auto">
            <a:xfrm rot="480000">
              <a:off x="4797" y="2265"/>
              <a:ext cx="31" cy="1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55" name="Freeform 338"/>
            <p:cNvSpPr>
              <a:spLocks/>
            </p:cNvSpPr>
            <p:nvPr/>
          </p:nvSpPr>
          <p:spPr bwMode="auto">
            <a:xfrm>
              <a:off x="4795" y="2101"/>
              <a:ext cx="780" cy="203"/>
            </a:xfrm>
            <a:custGeom>
              <a:avLst/>
              <a:gdLst>
                <a:gd name="T0" fmla="*/ 779 w 780"/>
                <a:gd name="T1" fmla="*/ 81 h 203"/>
                <a:gd name="T2" fmla="*/ 543 w 780"/>
                <a:gd name="T3" fmla="*/ 50 h 203"/>
                <a:gd name="T4" fmla="*/ 533 w 780"/>
                <a:gd name="T5" fmla="*/ 57 h 203"/>
                <a:gd name="T6" fmla="*/ 533 w 780"/>
                <a:gd name="T7" fmla="*/ 49 h 203"/>
                <a:gd name="T8" fmla="*/ 359 w 780"/>
                <a:gd name="T9" fmla="*/ 26 h 203"/>
                <a:gd name="T10" fmla="*/ 345 w 780"/>
                <a:gd name="T11" fmla="*/ 32 h 203"/>
                <a:gd name="T12" fmla="*/ 255 w 780"/>
                <a:gd name="T13" fmla="*/ 21 h 203"/>
                <a:gd name="T14" fmla="*/ 247 w 780"/>
                <a:gd name="T15" fmla="*/ 17 h 203"/>
                <a:gd name="T16" fmla="*/ 238 w 780"/>
                <a:gd name="T17" fmla="*/ 11 h 203"/>
                <a:gd name="T18" fmla="*/ 234 w 780"/>
                <a:gd name="T19" fmla="*/ 9 h 203"/>
                <a:gd name="T20" fmla="*/ 170 w 780"/>
                <a:gd name="T21" fmla="*/ 0 h 203"/>
                <a:gd name="T22" fmla="*/ 156 w 780"/>
                <a:gd name="T23" fmla="*/ 0 h 203"/>
                <a:gd name="T24" fmla="*/ 143 w 780"/>
                <a:gd name="T25" fmla="*/ 0 h 203"/>
                <a:gd name="T26" fmla="*/ 127 w 780"/>
                <a:gd name="T27" fmla="*/ 2 h 203"/>
                <a:gd name="T28" fmla="*/ 111 w 780"/>
                <a:gd name="T29" fmla="*/ 7 h 203"/>
                <a:gd name="T30" fmla="*/ 97 w 780"/>
                <a:gd name="T31" fmla="*/ 13 h 203"/>
                <a:gd name="T32" fmla="*/ 88 w 780"/>
                <a:gd name="T33" fmla="*/ 18 h 203"/>
                <a:gd name="T34" fmla="*/ 78 w 780"/>
                <a:gd name="T35" fmla="*/ 25 h 203"/>
                <a:gd name="T36" fmla="*/ 68 w 780"/>
                <a:gd name="T37" fmla="*/ 33 h 203"/>
                <a:gd name="T38" fmla="*/ 60 w 780"/>
                <a:gd name="T39" fmla="*/ 39 h 203"/>
                <a:gd name="T40" fmla="*/ 49 w 780"/>
                <a:gd name="T41" fmla="*/ 50 h 203"/>
                <a:gd name="T42" fmla="*/ 41 w 780"/>
                <a:gd name="T43" fmla="*/ 60 h 203"/>
                <a:gd name="T44" fmla="*/ 28 w 780"/>
                <a:gd name="T45" fmla="*/ 81 h 203"/>
                <a:gd name="T46" fmla="*/ 18 w 780"/>
                <a:gd name="T47" fmla="*/ 99 h 203"/>
                <a:gd name="T48" fmla="*/ 10 w 780"/>
                <a:gd name="T49" fmla="*/ 118 h 203"/>
                <a:gd name="T50" fmla="*/ 5 w 780"/>
                <a:gd name="T51" fmla="*/ 136 h 203"/>
                <a:gd name="T52" fmla="*/ 0 w 780"/>
                <a:gd name="T53" fmla="*/ 156 h 203"/>
                <a:gd name="T54" fmla="*/ 23 w 780"/>
                <a:gd name="T55" fmla="*/ 159 h 203"/>
                <a:gd name="T56" fmla="*/ 30 w 780"/>
                <a:gd name="T57" fmla="*/ 133 h 203"/>
                <a:gd name="T58" fmla="*/ 39 w 780"/>
                <a:gd name="T59" fmla="*/ 113 h 203"/>
                <a:gd name="T60" fmla="*/ 51 w 780"/>
                <a:gd name="T61" fmla="*/ 96 h 203"/>
                <a:gd name="T62" fmla="*/ 65 w 780"/>
                <a:gd name="T63" fmla="*/ 83 h 203"/>
                <a:gd name="T64" fmla="*/ 80 w 780"/>
                <a:gd name="T65" fmla="*/ 69 h 203"/>
                <a:gd name="T66" fmla="*/ 94 w 780"/>
                <a:gd name="T67" fmla="*/ 61 h 203"/>
                <a:gd name="T68" fmla="*/ 110 w 780"/>
                <a:gd name="T69" fmla="*/ 55 h 203"/>
                <a:gd name="T70" fmla="*/ 124 w 780"/>
                <a:gd name="T71" fmla="*/ 50 h 203"/>
                <a:gd name="T72" fmla="*/ 144 w 780"/>
                <a:gd name="T73" fmla="*/ 46 h 203"/>
                <a:gd name="T74" fmla="*/ 160 w 780"/>
                <a:gd name="T75" fmla="*/ 45 h 203"/>
                <a:gd name="T76" fmla="*/ 180 w 780"/>
                <a:gd name="T77" fmla="*/ 47 h 203"/>
                <a:gd name="T78" fmla="*/ 198 w 780"/>
                <a:gd name="T79" fmla="*/ 53 h 203"/>
                <a:gd name="T80" fmla="*/ 216 w 780"/>
                <a:gd name="T81" fmla="*/ 61 h 203"/>
                <a:gd name="T82" fmla="*/ 235 w 780"/>
                <a:gd name="T83" fmla="*/ 73 h 203"/>
                <a:gd name="T84" fmla="*/ 249 w 780"/>
                <a:gd name="T85" fmla="*/ 84 h 203"/>
                <a:gd name="T86" fmla="*/ 260 w 780"/>
                <a:gd name="T87" fmla="*/ 99 h 203"/>
                <a:gd name="T88" fmla="*/ 269 w 780"/>
                <a:gd name="T89" fmla="*/ 112 h 203"/>
                <a:gd name="T90" fmla="*/ 276 w 780"/>
                <a:gd name="T91" fmla="*/ 129 h 203"/>
                <a:gd name="T92" fmla="*/ 281 w 780"/>
                <a:gd name="T93" fmla="*/ 148 h 203"/>
                <a:gd name="T94" fmla="*/ 288 w 780"/>
                <a:gd name="T95" fmla="*/ 171 h 203"/>
                <a:gd name="T96" fmla="*/ 510 w 780"/>
                <a:gd name="T97" fmla="*/ 202 h 203"/>
                <a:gd name="T98" fmla="*/ 524 w 780"/>
                <a:gd name="T99" fmla="*/ 201 h 203"/>
                <a:gd name="T100" fmla="*/ 537 w 780"/>
                <a:gd name="T101" fmla="*/ 198 h 203"/>
                <a:gd name="T102" fmla="*/ 551 w 780"/>
                <a:gd name="T103" fmla="*/ 192 h 203"/>
                <a:gd name="T104" fmla="*/ 648 w 780"/>
                <a:gd name="T105" fmla="*/ 135 h 203"/>
                <a:gd name="T106" fmla="*/ 659 w 780"/>
                <a:gd name="T107" fmla="*/ 130 h 203"/>
                <a:gd name="T108" fmla="*/ 671 w 780"/>
                <a:gd name="T109" fmla="*/ 126 h 203"/>
                <a:gd name="T110" fmla="*/ 684 w 780"/>
                <a:gd name="T111" fmla="*/ 123 h 203"/>
                <a:gd name="T112" fmla="*/ 726 w 780"/>
                <a:gd name="T113" fmla="*/ 129 h 203"/>
                <a:gd name="T114" fmla="*/ 753 w 780"/>
                <a:gd name="T115" fmla="*/ 132 h 203"/>
                <a:gd name="T116" fmla="*/ 771 w 780"/>
                <a:gd name="T117" fmla="*/ 135 h 203"/>
                <a:gd name="T118" fmla="*/ 779 w 780"/>
                <a:gd name="T119" fmla="*/ 81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0"/>
                <a:gd name="T181" fmla="*/ 0 h 203"/>
                <a:gd name="T182" fmla="*/ 780 w 780"/>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0" h="203">
                  <a:moveTo>
                    <a:pt x="779" y="81"/>
                  </a:moveTo>
                  <a:lnTo>
                    <a:pt x="543" y="50"/>
                  </a:lnTo>
                  <a:lnTo>
                    <a:pt x="533" y="57"/>
                  </a:lnTo>
                  <a:lnTo>
                    <a:pt x="533" y="49"/>
                  </a:lnTo>
                  <a:lnTo>
                    <a:pt x="359" y="26"/>
                  </a:lnTo>
                  <a:lnTo>
                    <a:pt x="345" y="32"/>
                  </a:lnTo>
                  <a:lnTo>
                    <a:pt x="255" y="21"/>
                  </a:lnTo>
                  <a:lnTo>
                    <a:pt x="247" y="17"/>
                  </a:lnTo>
                  <a:lnTo>
                    <a:pt x="238" y="11"/>
                  </a:lnTo>
                  <a:lnTo>
                    <a:pt x="234" y="9"/>
                  </a:lnTo>
                  <a:lnTo>
                    <a:pt x="170" y="0"/>
                  </a:lnTo>
                  <a:lnTo>
                    <a:pt x="156" y="0"/>
                  </a:lnTo>
                  <a:lnTo>
                    <a:pt x="143" y="0"/>
                  </a:lnTo>
                  <a:lnTo>
                    <a:pt x="127" y="2"/>
                  </a:lnTo>
                  <a:lnTo>
                    <a:pt x="111" y="7"/>
                  </a:lnTo>
                  <a:lnTo>
                    <a:pt x="97" y="13"/>
                  </a:lnTo>
                  <a:lnTo>
                    <a:pt x="88" y="18"/>
                  </a:lnTo>
                  <a:lnTo>
                    <a:pt x="78" y="25"/>
                  </a:lnTo>
                  <a:lnTo>
                    <a:pt x="68" y="33"/>
                  </a:lnTo>
                  <a:lnTo>
                    <a:pt x="60" y="39"/>
                  </a:lnTo>
                  <a:lnTo>
                    <a:pt x="49" y="50"/>
                  </a:lnTo>
                  <a:lnTo>
                    <a:pt x="41" y="60"/>
                  </a:lnTo>
                  <a:lnTo>
                    <a:pt x="28" y="81"/>
                  </a:lnTo>
                  <a:lnTo>
                    <a:pt x="18" y="99"/>
                  </a:lnTo>
                  <a:lnTo>
                    <a:pt x="10" y="118"/>
                  </a:lnTo>
                  <a:lnTo>
                    <a:pt x="5" y="136"/>
                  </a:lnTo>
                  <a:lnTo>
                    <a:pt x="0" y="156"/>
                  </a:lnTo>
                  <a:lnTo>
                    <a:pt x="23" y="159"/>
                  </a:lnTo>
                  <a:lnTo>
                    <a:pt x="30" y="133"/>
                  </a:lnTo>
                  <a:lnTo>
                    <a:pt x="39" y="113"/>
                  </a:lnTo>
                  <a:lnTo>
                    <a:pt x="51" y="96"/>
                  </a:lnTo>
                  <a:lnTo>
                    <a:pt x="65" y="83"/>
                  </a:lnTo>
                  <a:lnTo>
                    <a:pt x="80" y="69"/>
                  </a:lnTo>
                  <a:lnTo>
                    <a:pt x="94" y="61"/>
                  </a:lnTo>
                  <a:lnTo>
                    <a:pt x="110" y="55"/>
                  </a:lnTo>
                  <a:lnTo>
                    <a:pt x="124" y="50"/>
                  </a:lnTo>
                  <a:lnTo>
                    <a:pt x="144" y="46"/>
                  </a:lnTo>
                  <a:lnTo>
                    <a:pt x="160" y="45"/>
                  </a:lnTo>
                  <a:lnTo>
                    <a:pt x="180" y="47"/>
                  </a:lnTo>
                  <a:lnTo>
                    <a:pt x="198" y="53"/>
                  </a:lnTo>
                  <a:lnTo>
                    <a:pt x="216" y="61"/>
                  </a:lnTo>
                  <a:lnTo>
                    <a:pt x="235" y="73"/>
                  </a:lnTo>
                  <a:lnTo>
                    <a:pt x="249" y="84"/>
                  </a:lnTo>
                  <a:lnTo>
                    <a:pt x="260" y="99"/>
                  </a:lnTo>
                  <a:lnTo>
                    <a:pt x="269" y="112"/>
                  </a:lnTo>
                  <a:lnTo>
                    <a:pt x="276" y="129"/>
                  </a:lnTo>
                  <a:lnTo>
                    <a:pt x="281" y="148"/>
                  </a:lnTo>
                  <a:lnTo>
                    <a:pt x="288" y="171"/>
                  </a:lnTo>
                  <a:lnTo>
                    <a:pt x="510" y="202"/>
                  </a:lnTo>
                  <a:lnTo>
                    <a:pt x="524" y="201"/>
                  </a:lnTo>
                  <a:lnTo>
                    <a:pt x="537" y="198"/>
                  </a:lnTo>
                  <a:lnTo>
                    <a:pt x="551" y="192"/>
                  </a:lnTo>
                  <a:lnTo>
                    <a:pt x="648" y="135"/>
                  </a:lnTo>
                  <a:lnTo>
                    <a:pt x="659" y="130"/>
                  </a:lnTo>
                  <a:lnTo>
                    <a:pt x="671" y="126"/>
                  </a:lnTo>
                  <a:lnTo>
                    <a:pt x="684" y="123"/>
                  </a:lnTo>
                  <a:lnTo>
                    <a:pt x="726" y="129"/>
                  </a:lnTo>
                  <a:lnTo>
                    <a:pt x="753" y="132"/>
                  </a:lnTo>
                  <a:lnTo>
                    <a:pt x="771" y="135"/>
                  </a:lnTo>
                  <a:lnTo>
                    <a:pt x="779" y="81"/>
                  </a:lnTo>
                </a:path>
              </a:pathLst>
            </a:custGeom>
            <a:solidFill>
              <a:srgbClr val="C00000"/>
            </a:solidFill>
            <a:ln w="12700" cap="rnd" cmpd="sng">
              <a:solidFill>
                <a:srgbClr val="000000"/>
              </a:solidFill>
              <a:prstDash val="solid"/>
              <a:round/>
              <a:headEnd type="none" w="sm" len="sm"/>
              <a:tailEnd type="none" w="sm" len="sm"/>
            </a:ln>
          </p:spPr>
          <p:txBody>
            <a:bodyPr/>
            <a:lstStyle/>
            <a:p>
              <a:endParaRPr lang="nb-NO"/>
            </a:p>
          </p:txBody>
        </p:sp>
        <p:sp>
          <p:nvSpPr>
            <p:cNvPr id="6356" name="Freeform 339"/>
            <p:cNvSpPr>
              <a:spLocks/>
            </p:cNvSpPr>
            <p:nvPr/>
          </p:nvSpPr>
          <p:spPr bwMode="auto">
            <a:xfrm>
              <a:off x="4798" y="2232"/>
              <a:ext cx="625" cy="100"/>
            </a:xfrm>
            <a:custGeom>
              <a:avLst/>
              <a:gdLst>
                <a:gd name="T0" fmla="*/ 624 w 625"/>
                <a:gd name="T1" fmla="*/ 81 h 100"/>
                <a:gd name="T2" fmla="*/ 389 w 625"/>
                <a:gd name="T3" fmla="*/ 50 h 100"/>
                <a:gd name="T4" fmla="*/ 380 w 625"/>
                <a:gd name="T5" fmla="*/ 57 h 100"/>
                <a:gd name="T6" fmla="*/ 380 w 625"/>
                <a:gd name="T7" fmla="*/ 49 h 100"/>
                <a:gd name="T8" fmla="*/ 204 w 625"/>
                <a:gd name="T9" fmla="*/ 26 h 100"/>
                <a:gd name="T10" fmla="*/ 189 w 625"/>
                <a:gd name="T11" fmla="*/ 33 h 100"/>
                <a:gd name="T12" fmla="*/ 101 w 625"/>
                <a:gd name="T13" fmla="*/ 21 h 100"/>
                <a:gd name="T14" fmla="*/ 93 w 625"/>
                <a:gd name="T15" fmla="*/ 17 h 100"/>
                <a:gd name="T16" fmla="*/ 83 w 625"/>
                <a:gd name="T17" fmla="*/ 13 h 100"/>
                <a:gd name="T18" fmla="*/ 79 w 625"/>
                <a:gd name="T19" fmla="*/ 9 h 100"/>
                <a:gd name="T20" fmla="*/ 16 w 625"/>
                <a:gd name="T21" fmla="*/ 1 h 100"/>
                <a:gd name="T22" fmla="*/ 0 w 625"/>
                <a:gd name="T23" fmla="*/ 0 h 100"/>
                <a:gd name="T24" fmla="*/ 13 w 625"/>
                <a:gd name="T25" fmla="*/ 28 h 100"/>
                <a:gd name="T26" fmla="*/ 30 w 625"/>
                <a:gd name="T27" fmla="*/ 26 h 100"/>
                <a:gd name="T28" fmla="*/ 53 w 625"/>
                <a:gd name="T29" fmla="*/ 26 h 100"/>
                <a:gd name="T30" fmla="*/ 69 w 625"/>
                <a:gd name="T31" fmla="*/ 27 h 100"/>
                <a:gd name="T32" fmla="*/ 88 w 625"/>
                <a:gd name="T33" fmla="*/ 29 h 100"/>
                <a:gd name="T34" fmla="*/ 120 w 625"/>
                <a:gd name="T35" fmla="*/ 34 h 100"/>
                <a:gd name="T36" fmla="*/ 160 w 625"/>
                <a:gd name="T37" fmla="*/ 39 h 100"/>
                <a:gd name="T38" fmla="*/ 253 w 625"/>
                <a:gd name="T39" fmla="*/ 52 h 100"/>
                <a:gd name="T40" fmla="*/ 349 w 625"/>
                <a:gd name="T41" fmla="*/ 63 h 100"/>
                <a:gd name="T42" fmla="*/ 622 w 625"/>
                <a:gd name="T43" fmla="*/ 99 h 100"/>
                <a:gd name="T44" fmla="*/ 624 w 625"/>
                <a:gd name="T45" fmla="*/ 81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5"/>
                <a:gd name="T70" fmla="*/ 0 h 100"/>
                <a:gd name="T71" fmla="*/ 625 w 625"/>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5" h="100">
                  <a:moveTo>
                    <a:pt x="624" y="81"/>
                  </a:moveTo>
                  <a:lnTo>
                    <a:pt x="389" y="50"/>
                  </a:lnTo>
                  <a:lnTo>
                    <a:pt x="380" y="57"/>
                  </a:lnTo>
                  <a:lnTo>
                    <a:pt x="380" y="49"/>
                  </a:lnTo>
                  <a:lnTo>
                    <a:pt x="204" y="26"/>
                  </a:lnTo>
                  <a:lnTo>
                    <a:pt x="189" y="33"/>
                  </a:lnTo>
                  <a:lnTo>
                    <a:pt x="101" y="21"/>
                  </a:lnTo>
                  <a:lnTo>
                    <a:pt x="93" y="17"/>
                  </a:lnTo>
                  <a:lnTo>
                    <a:pt x="83" y="13"/>
                  </a:lnTo>
                  <a:lnTo>
                    <a:pt x="79" y="9"/>
                  </a:lnTo>
                  <a:lnTo>
                    <a:pt x="16" y="1"/>
                  </a:lnTo>
                  <a:lnTo>
                    <a:pt x="0" y="0"/>
                  </a:lnTo>
                  <a:lnTo>
                    <a:pt x="13" y="28"/>
                  </a:lnTo>
                  <a:lnTo>
                    <a:pt x="30" y="26"/>
                  </a:lnTo>
                  <a:lnTo>
                    <a:pt x="53" y="26"/>
                  </a:lnTo>
                  <a:lnTo>
                    <a:pt x="69" y="27"/>
                  </a:lnTo>
                  <a:lnTo>
                    <a:pt x="88" y="29"/>
                  </a:lnTo>
                  <a:lnTo>
                    <a:pt x="120" y="34"/>
                  </a:lnTo>
                  <a:lnTo>
                    <a:pt x="160" y="39"/>
                  </a:lnTo>
                  <a:lnTo>
                    <a:pt x="253" y="52"/>
                  </a:lnTo>
                  <a:lnTo>
                    <a:pt x="349" y="63"/>
                  </a:lnTo>
                  <a:lnTo>
                    <a:pt x="622" y="99"/>
                  </a:lnTo>
                  <a:lnTo>
                    <a:pt x="624" y="81"/>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357" name="Freeform 340"/>
            <p:cNvSpPr>
              <a:spLocks/>
            </p:cNvSpPr>
            <p:nvPr/>
          </p:nvSpPr>
          <p:spPr bwMode="auto">
            <a:xfrm>
              <a:off x="5037" y="2150"/>
              <a:ext cx="313" cy="145"/>
            </a:xfrm>
            <a:custGeom>
              <a:avLst/>
              <a:gdLst>
                <a:gd name="T0" fmla="*/ 56 w 313"/>
                <a:gd name="T1" fmla="*/ 7 h 145"/>
                <a:gd name="T2" fmla="*/ 6 w 313"/>
                <a:gd name="T3" fmla="*/ 0 h 145"/>
                <a:gd name="T4" fmla="*/ 3 w 313"/>
                <a:gd name="T5" fmla="*/ 2 h 145"/>
                <a:gd name="T6" fmla="*/ 1 w 313"/>
                <a:gd name="T7" fmla="*/ 7 h 145"/>
                <a:gd name="T8" fmla="*/ 5 w 313"/>
                <a:gd name="T9" fmla="*/ 15 h 145"/>
                <a:gd name="T10" fmla="*/ 17 w 313"/>
                <a:gd name="T11" fmla="*/ 20 h 145"/>
                <a:gd name="T12" fmla="*/ 26 w 313"/>
                <a:gd name="T13" fmla="*/ 25 h 145"/>
                <a:gd name="T14" fmla="*/ 38 w 313"/>
                <a:gd name="T15" fmla="*/ 36 h 145"/>
                <a:gd name="T16" fmla="*/ 45 w 313"/>
                <a:gd name="T17" fmla="*/ 48 h 145"/>
                <a:gd name="T18" fmla="*/ 51 w 313"/>
                <a:gd name="T19" fmla="*/ 58 h 145"/>
                <a:gd name="T20" fmla="*/ 55 w 313"/>
                <a:gd name="T21" fmla="*/ 68 h 145"/>
                <a:gd name="T22" fmla="*/ 65 w 313"/>
                <a:gd name="T23" fmla="*/ 94 h 145"/>
                <a:gd name="T24" fmla="*/ 71 w 313"/>
                <a:gd name="T25" fmla="*/ 109 h 145"/>
                <a:gd name="T26" fmla="*/ 76 w 313"/>
                <a:gd name="T27" fmla="*/ 114 h 145"/>
                <a:gd name="T28" fmla="*/ 81 w 313"/>
                <a:gd name="T29" fmla="*/ 116 h 145"/>
                <a:gd name="T30" fmla="*/ 91 w 313"/>
                <a:gd name="T31" fmla="*/ 116 h 145"/>
                <a:gd name="T32" fmla="*/ 99 w 313"/>
                <a:gd name="T33" fmla="*/ 115 h 145"/>
                <a:gd name="T34" fmla="*/ 105 w 313"/>
                <a:gd name="T35" fmla="*/ 113 h 145"/>
                <a:gd name="T36" fmla="*/ 121 w 313"/>
                <a:gd name="T37" fmla="*/ 108 h 145"/>
                <a:gd name="T38" fmla="*/ 146 w 313"/>
                <a:gd name="T39" fmla="*/ 97 h 145"/>
                <a:gd name="T40" fmla="*/ 159 w 313"/>
                <a:gd name="T41" fmla="*/ 92 h 145"/>
                <a:gd name="T42" fmla="*/ 167 w 313"/>
                <a:gd name="T43" fmla="*/ 90 h 145"/>
                <a:gd name="T44" fmla="*/ 172 w 313"/>
                <a:gd name="T45" fmla="*/ 90 h 145"/>
                <a:gd name="T46" fmla="*/ 174 w 313"/>
                <a:gd name="T47" fmla="*/ 94 h 145"/>
                <a:gd name="T48" fmla="*/ 174 w 313"/>
                <a:gd name="T49" fmla="*/ 99 h 145"/>
                <a:gd name="T50" fmla="*/ 172 w 313"/>
                <a:gd name="T51" fmla="*/ 104 h 145"/>
                <a:gd name="T52" fmla="*/ 167 w 313"/>
                <a:gd name="T53" fmla="*/ 111 h 145"/>
                <a:gd name="T54" fmla="*/ 160 w 313"/>
                <a:gd name="T55" fmla="*/ 117 h 145"/>
                <a:gd name="T56" fmla="*/ 159 w 313"/>
                <a:gd name="T57" fmla="*/ 123 h 145"/>
                <a:gd name="T58" fmla="*/ 159 w 313"/>
                <a:gd name="T59" fmla="*/ 128 h 145"/>
                <a:gd name="T60" fmla="*/ 165 w 313"/>
                <a:gd name="T61" fmla="*/ 130 h 145"/>
                <a:gd name="T62" fmla="*/ 269 w 313"/>
                <a:gd name="T63" fmla="*/ 135 h 145"/>
                <a:gd name="T64" fmla="*/ 264 w 313"/>
                <a:gd name="T65" fmla="*/ 118 h 145"/>
                <a:gd name="T66" fmla="*/ 265 w 313"/>
                <a:gd name="T67" fmla="*/ 101 h 145"/>
                <a:gd name="T68" fmla="*/ 266 w 313"/>
                <a:gd name="T69" fmla="*/ 88 h 145"/>
                <a:gd name="T70" fmla="*/ 274 w 313"/>
                <a:gd name="T71" fmla="*/ 73 h 145"/>
                <a:gd name="T72" fmla="*/ 283 w 313"/>
                <a:gd name="T73" fmla="*/ 60 h 145"/>
                <a:gd name="T74" fmla="*/ 294 w 313"/>
                <a:gd name="T75" fmla="*/ 51 h 145"/>
                <a:gd name="T76" fmla="*/ 312 w 313"/>
                <a:gd name="T77" fmla="*/ 40 h 1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3"/>
                <a:gd name="T118" fmla="*/ 0 h 145"/>
                <a:gd name="T119" fmla="*/ 313 w 313"/>
                <a:gd name="T120" fmla="*/ 145 h 14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3" h="145">
                  <a:moveTo>
                    <a:pt x="312" y="40"/>
                  </a:moveTo>
                  <a:lnTo>
                    <a:pt x="56" y="7"/>
                  </a:lnTo>
                  <a:lnTo>
                    <a:pt x="10" y="1"/>
                  </a:lnTo>
                  <a:lnTo>
                    <a:pt x="6" y="0"/>
                  </a:lnTo>
                  <a:lnTo>
                    <a:pt x="5" y="1"/>
                  </a:lnTo>
                  <a:lnTo>
                    <a:pt x="3" y="2"/>
                  </a:lnTo>
                  <a:lnTo>
                    <a:pt x="2" y="4"/>
                  </a:lnTo>
                  <a:lnTo>
                    <a:pt x="1" y="7"/>
                  </a:lnTo>
                  <a:lnTo>
                    <a:pt x="0" y="13"/>
                  </a:lnTo>
                  <a:lnTo>
                    <a:pt x="5" y="15"/>
                  </a:lnTo>
                  <a:lnTo>
                    <a:pt x="11" y="16"/>
                  </a:lnTo>
                  <a:lnTo>
                    <a:pt x="17" y="20"/>
                  </a:lnTo>
                  <a:lnTo>
                    <a:pt x="22" y="23"/>
                  </a:lnTo>
                  <a:lnTo>
                    <a:pt x="26" y="25"/>
                  </a:lnTo>
                  <a:lnTo>
                    <a:pt x="32" y="31"/>
                  </a:lnTo>
                  <a:lnTo>
                    <a:pt x="38" y="36"/>
                  </a:lnTo>
                  <a:lnTo>
                    <a:pt x="42" y="42"/>
                  </a:lnTo>
                  <a:lnTo>
                    <a:pt x="45" y="48"/>
                  </a:lnTo>
                  <a:lnTo>
                    <a:pt x="48" y="54"/>
                  </a:lnTo>
                  <a:lnTo>
                    <a:pt x="51" y="58"/>
                  </a:lnTo>
                  <a:lnTo>
                    <a:pt x="53" y="61"/>
                  </a:lnTo>
                  <a:lnTo>
                    <a:pt x="55" y="68"/>
                  </a:lnTo>
                  <a:lnTo>
                    <a:pt x="58" y="74"/>
                  </a:lnTo>
                  <a:lnTo>
                    <a:pt x="65" y="94"/>
                  </a:lnTo>
                  <a:lnTo>
                    <a:pt x="68" y="102"/>
                  </a:lnTo>
                  <a:lnTo>
                    <a:pt x="71" y="109"/>
                  </a:lnTo>
                  <a:lnTo>
                    <a:pt x="74" y="112"/>
                  </a:lnTo>
                  <a:lnTo>
                    <a:pt x="76" y="114"/>
                  </a:lnTo>
                  <a:lnTo>
                    <a:pt x="79" y="115"/>
                  </a:lnTo>
                  <a:lnTo>
                    <a:pt x="81" y="116"/>
                  </a:lnTo>
                  <a:lnTo>
                    <a:pt x="86" y="117"/>
                  </a:lnTo>
                  <a:lnTo>
                    <a:pt x="91" y="116"/>
                  </a:lnTo>
                  <a:lnTo>
                    <a:pt x="94" y="116"/>
                  </a:lnTo>
                  <a:lnTo>
                    <a:pt x="99" y="115"/>
                  </a:lnTo>
                  <a:lnTo>
                    <a:pt x="102" y="115"/>
                  </a:lnTo>
                  <a:lnTo>
                    <a:pt x="105" y="113"/>
                  </a:lnTo>
                  <a:lnTo>
                    <a:pt x="109" y="112"/>
                  </a:lnTo>
                  <a:lnTo>
                    <a:pt x="121" y="108"/>
                  </a:lnTo>
                  <a:lnTo>
                    <a:pt x="140" y="100"/>
                  </a:lnTo>
                  <a:lnTo>
                    <a:pt x="146" y="97"/>
                  </a:lnTo>
                  <a:lnTo>
                    <a:pt x="154" y="94"/>
                  </a:lnTo>
                  <a:lnTo>
                    <a:pt x="159" y="92"/>
                  </a:lnTo>
                  <a:lnTo>
                    <a:pt x="164" y="90"/>
                  </a:lnTo>
                  <a:lnTo>
                    <a:pt x="167" y="90"/>
                  </a:lnTo>
                  <a:lnTo>
                    <a:pt x="170" y="90"/>
                  </a:lnTo>
                  <a:lnTo>
                    <a:pt x="172" y="90"/>
                  </a:lnTo>
                  <a:lnTo>
                    <a:pt x="173" y="91"/>
                  </a:lnTo>
                  <a:lnTo>
                    <a:pt x="174" y="94"/>
                  </a:lnTo>
                  <a:lnTo>
                    <a:pt x="175" y="97"/>
                  </a:lnTo>
                  <a:lnTo>
                    <a:pt x="174" y="99"/>
                  </a:lnTo>
                  <a:lnTo>
                    <a:pt x="174" y="102"/>
                  </a:lnTo>
                  <a:lnTo>
                    <a:pt x="172" y="104"/>
                  </a:lnTo>
                  <a:lnTo>
                    <a:pt x="170" y="107"/>
                  </a:lnTo>
                  <a:lnTo>
                    <a:pt x="167" y="111"/>
                  </a:lnTo>
                  <a:lnTo>
                    <a:pt x="162" y="115"/>
                  </a:lnTo>
                  <a:lnTo>
                    <a:pt x="160" y="117"/>
                  </a:lnTo>
                  <a:lnTo>
                    <a:pt x="159" y="120"/>
                  </a:lnTo>
                  <a:lnTo>
                    <a:pt x="159" y="123"/>
                  </a:lnTo>
                  <a:lnTo>
                    <a:pt x="158" y="126"/>
                  </a:lnTo>
                  <a:lnTo>
                    <a:pt x="159" y="128"/>
                  </a:lnTo>
                  <a:lnTo>
                    <a:pt x="161" y="129"/>
                  </a:lnTo>
                  <a:lnTo>
                    <a:pt x="165" y="130"/>
                  </a:lnTo>
                  <a:lnTo>
                    <a:pt x="272" y="144"/>
                  </a:lnTo>
                  <a:lnTo>
                    <a:pt x="269" y="135"/>
                  </a:lnTo>
                  <a:lnTo>
                    <a:pt x="265" y="127"/>
                  </a:lnTo>
                  <a:lnTo>
                    <a:pt x="264" y="118"/>
                  </a:lnTo>
                  <a:lnTo>
                    <a:pt x="263" y="110"/>
                  </a:lnTo>
                  <a:lnTo>
                    <a:pt x="265" y="101"/>
                  </a:lnTo>
                  <a:lnTo>
                    <a:pt x="266" y="94"/>
                  </a:lnTo>
                  <a:lnTo>
                    <a:pt x="266" y="88"/>
                  </a:lnTo>
                  <a:lnTo>
                    <a:pt x="271" y="79"/>
                  </a:lnTo>
                  <a:lnTo>
                    <a:pt x="274" y="73"/>
                  </a:lnTo>
                  <a:lnTo>
                    <a:pt x="278" y="65"/>
                  </a:lnTo>
                  <a:lnTo>
                    <a:pt x="283" y="60"/>
                  </a:lnTo>
                  <a:lnTo>
                    <a:pt x="287" y="55"/>
                  </a:lnTo>
                  <a:lnTo>
                    <a:pt x="294" y="51"/>
                  </a:lnTo>
                  <a:lnTo>
                    <a:pt x="301" y="46"/>
                  </a:lnTo>
                  <a:lnTo>
                    <a:pt x="312" y="4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358" name="Freeform 341"/>
            <p:cNvSpPr>
              <a:spLocks/>
            </p:cNvSpPr>
            <p:nvPr/>
          </p:nvSpPr>
          <p:spPr bwMode="auto">
            <a:xfrm>
              <a:off x="5379" y="2175"/>
              <a:ext cx="194" cy="163"/>
            </a:xfrm>
            <a:custGeom>
              <a:avLst/>
              <a:gdLst>
                <a:gd name="T0" fmla="*/ 173 w 194"/>
                <a:gd name="T1" fmla="*/ 1 h 163"/>
                <a:gd name="T2" fmla="*/ 158 w 194"/>
                <a:gd name="T3" fmla="*/ 0 h 163"/>
                <a:gd name="T4" fmla="*/ 147 w 194"/>
                <a:gd name="T5" fmla="*/ 0 h 163"/>
                <a:gd name="T6" fmla="*/ 139 w 194"/>
                <a:gd name="T7" fmla="*/ 1 h 163"/>
                <a:gd name="T8" fmla="*/ 132 w 194"/>
                <a:gd name="T9" fmla="*/ 2 h 163"/>
                <a:gd name="T10" fmla="*/ 121 w 194"/>
                <a:gd name="T11" fmla="*/ 5 h 163"/>
                <a:gd name="T12" fmla="*/ 111 w 194"/>
                <a:gd name="T13" fmla="*/ 8 h 163"/>
                <a:gd name="T14" fmla="*/ 100 w 194"/>
                <a:gd name="T15" fmla="*/ 12 h 163"/>
                <a:gd name="T16" fmla="*/ 90 w 194"/>
                <a:gd name="T17" fmla="*/ 18 h 163"/>
                <a:gd name="T18" fmla="*/ 82 w 194"/>
                <a:gd name="T19" fmla="*/ 23 h 163"/>
                <a:gd name="T20" fmla="*/ 73 w 194"/>
                <a:gd name="T21" fmla="*/ 29 h 163"/>
                <a:gd name="T22" fmla="*/ 65 w 194"/>
                <a:gd name="T23" fmla="*/ 36 h 163"/>
                <a:gd name="T24" fmla="*/ 57 w 194"/>
                <a:gd name="T25" fmla="*/ 43 h 163"/>
                <a:gd name="T26" fmla="*/ 49 w 194"/>
                <a:gd name="T27" fmla="*/ 52 h 163"/>
                <a:gd name="T28" fmla="*/ 42 w 194"/>
                <a:gd name="T29" fmla="*/ 60 h 163"/>
                <a:gd name="T30" fmla="*/ 36 w 194"/>
                <a:gd name="T31" fmla="*/ 68 h 163"/>
                <a:gd name="T32" fmla="*/ 28 w 194"/>
                <a:gd name="T33" fmla="*/ 80 h 163"/>
                <a:gd name="T34" fmla="*/ 22 w 194"/>
                <a:gd name="T35" fmla="*/ 92 h 163"/>
                <a:gd name="T36" fmla="*/ 17 w 194"/>
                <a:gd name="T37" fmla="*/ 103 h 163"/>
                <a:gd name="T38" fmla="*/ 13 w 194"/>
                <a:gd name="T39" fmla="*/ 113 h 163"/>
                <a:gd name="T40" fmla="*/ 9 w 194"/>
                <a:gd name="T41" fmla="*/ 125 h 163"/>
                <a:gd name="T42" fmla="*/ 5 w 194"/>
                <a:gd name="T43" fmla="*/ 137 h 163"/>
                <a:gd name="T44" fmla="*/ 0 w 194"/>
                <a:gd name="T45" fmla="*/ 160 h 163"/>
                <a:gd name="T46" fmla="*/ 17 w 194"/>
                <a:gd name="T47" fmla="*/ 162 h 163"/>
                <a:gd name="T48" fmla="*/ 18 w 194"/>
                <a:gd name="T49" fmla="*/ 154 h 163"/>
                <a:gd name="T50" fmla="*/ 21 w 194"/>
                <a:gd name="T51" fmla="*/ 143 h 163"/>
                <a:gd name="T52" fmla="*/ 25 w 194"/>
                <a:gd name="T53" fmla="*/ 133 h 163"/>
                <a:gd name="T54" fmla="*/ 27 w 194"/>
                <a:gd name="T55" fmla="*/ 127 h 163"/>
                <a:gd name="T56" fmla="*/ 29 w 194"/>
                <a:gd name="T57" fmla="*/ 121 h 163"/>
                <a:gd name="T58" fmla="*/ 37 w 194"/>
                <a:gd name="T59" fmla="*/ 105 h 163"/>
                <a:gd name="T60" fmla="*/ 41 w 194"/>
                <a:gd name="T61" fmla="*/ 97 h 163"/>
                <a:gd name="T62" fmla="*/ 47 w 194"/>
                <a:gd name="T63" fmla="*/ 87 h 163"/>
                <a:gd name="T64" fmla="*/ 55 w 194"/>
                <a:gd name="T65" fmla="*/ 78 h 163"/>
                <a:gd name="T66" fmla="*/ 65 w 194"/>
                <a:gd name="T67" fmla="*/ 70 h 163"/>
                <a:gd name="T68" fmla="*/ 74 w 194"/>
                <a:gd name="T69" fmla="*/ 62 h 163"/>
                <a:gd name="T70" fmla="*/ 83 w 194"/>
                <a:gd name="T71" fmla="*/ 57 h 163"/>
                <a:gd name="T72" fmla="*/ 94 w 194"/>
                <a:gd name="T73" fmla="*/ 51 h 163"/>
                <a:gd name="T74" fmla="*/ 104 w 194"/>
                <a:gd name="T75" fmla="*/ 46 h 163"/>
                <a:gd name="T76" fmla="*/ 116 w 194"/>
                <a:gd name="T77" fmla="*/ 41 h 163"/>
                <a:gd name="T78" fmla="*/ 124 w 194"/>
                <a:gd name="T79" fmla="*/ 39 h 163"/>
                <a:gd name="T80" fmla="*/ 134 w 194"/>
                <a:gd name="T81" fmla="*/ 35 h 163"/>
                <a:gd name="T82" fmla="*/ 143 w 194"/>
                <a:gd name="T83" fmla="*/ 33 h 163"/>
                <a:gd name="T84" fmla="*/ 151 w 194"/>
                <a:gd name="T85" fmla="*/ 31 h 163"/>
                <a:gd name="T86" fmla="*/ 160 w 194"/>
                <a:gd name="T87" fmla="*/ 30 h 163"/>
                <a:gd name="T88" fmla="*/ 176 w 194"/>
                <a:gd name="T89" fmla="*/ 28 h 163"/>
                <a:gd name="T90" fmla="*/ 193 w 194"/>
                <a:gd name="T91" fmla="*/ 27 h 163"/>
                <a:gd name="T92" fmla="*/ 182 w 194"/>
                <a:gd name="T93" fmla="*/ 25 h 163"/>
                <a:gd name="T94" fmla="*/ 177 w 194"/>
                <a:gd name="T95" fmla="*/ 22 h 163"/>
                <a:gd name="T96" fmla="*/ 172 w 194"/>
                <a:gd name="T97" fmla="*/ 20 h 163"/>
                <a:gd name="T98" fmla="*/ 170 w 194"/>
                <a:gd name="T99" fmla="*/ 17 h 163"/>
                <a:gd name="T100" fmla="*/ 169 w 194"/>
                <a:gd name="T101" fmla="*/ 12 h 163"/>
                <a:gd name="T102" fmla="*/ 169 w 194"/>
                <a:gd name="T103" fmla="*/ 7 h 163"/>
                <a:gd name="T104" fmla="*/ 171 w 194"/>
                <a:gd name="T105" fmla="*/ 4 h 163"/>
                <a:gd name="T106" fmla="*/ 173 w 194"/>
                <a:gd name="T107" fmla="*/ 1 h 1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4"/>
                <a:gd name="T163" fmla="*/ 0 h 163"/>
                <a:gd name="T164" fmla="*/ 194 w 194"/>
                <a:gd name="T165" fmla="*/ 163 h 1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4" h="163">
                  <a:moveTo>
                    <a:pt x="173" y="1"/>
                  </a:moveTo>
                  <a:lnTo>
                    <a:pt x="158" y="0"/>
                  </a:lnTo>
                  <a:lnTo>
                    <a:pt x="147" y="0"/>
                  </a:lnTo>
                  <a:lnTo>
                    <a:pt x="139" y="1"/>
                  </a:lnTo>
                  <a:lnTo>
                    <a:pt x="132" y="2"/>
                  </a:lnTo>
                  <a:lnTo>
                    <a:pt x="121" y="5"/>
                  </a:lnTo>
                  <a:lnTo>
                    <a:pt x="111" y="8"/>
                  </a:lnTo>
                  <a:lnTo>
                    <a:pt x="100" y="12"/>
                  </a:lnTo>
                  <a:lnTo>
                    <a:pt x="90" y="18"/>
                  </a:lnTo>
                  <a:lnTo>
                    <a:pt x="82" y="23"/>
                  </a:lnTo>
                  <a:lnTo>
                    <a:pt x="73" y="29"/>
                  </a:lnTo>
                  <a:lnTo>
                    <a:pt x="65" y="36"/>
                  </a:lnTo>
                  <a:lnTo>
                    <a:pt x="57" y="43"/>
                  </a:lnTo>
                  <a:lnTo>
                    <a:pt x="49" y="52"/>
                  </a:lnTo>
                  <a:lnTo>
                    <a:pt x="42" y="60"/>
                  </a:lnTo>
                  <a:lnTo>
                    <a:pt x="36" y="68"/>
                  </a:lnTo>
                  <a:lnTo>
                    <a:pt x="28" y="80"/>
                  </a:lnTo>
                  <a:lnTo>
                    <a:pt x="22" y="92"/>
                  </a:lnTo>
                  <a:lnTo>
                    <a:pt x="17" y="103"/>
                  </a:lnTo>
                  <a:lnTo>
                    <a:pt x="13" y="113"/>
                  </a:lnTo>
                  <a:lnTo>
                    <a:pt x="9" y="125"/>
                  </a:lnTo>
                  <a:lnTo>
                    <a:pt x="5" y="137"/>
                  </a:lnTo>
                  <a:lnTo>
                    <a:pt x="0" y="160"/>
                  </a:lnTo>
                  <a:lnTo>
                    <a:pt x="17" y="162"/>
                  </a:lnTo>
                  <a:lnTo>
                    <a:pt x="18" y="154"/>
                  </a:lnTo>
                  <a:lnTo>
                    <a:pt x="21" y="143"/>
                  </a:lnTo>
                  <a:lnTo>
                    <a:pt x="25" y="133"/>
                  </a:lnTo>
                  <a:lnTo>
                    <a:pt x="27" y="127"/>
                  </a:lnTo>
                  <a:lnTo>
                    <a:pt x="29" y="121"/>
                  </a:lnTo>
                  <a:lnTo>
                    <a:pt x="37" y="105"/>
                  </a:lnTo>
                  <a:lnTo>
                    <a:pt x="41" y="97"/>
                  </a:lnTo>
                  <a:lnTo>
                    <a:pt x="47" y="87"/>
                  </a:lnTo>
                  <a:lnTo>
                    <a:pt x="55" y="78"/>
                  </a:lnTo>
                  <a:lnTo>
                    <a:pt x="65" y="70"/>
                  </a:lnTo>
                  <a:lnTo>
                    <a:pt x="74" y="62"/>
                  </a:lnTo>
                  <a:lnTo>
                    <a:pt x="83" y="57"/>
                  </a:lnTo>
                  <a:lnTo>
                    <a:pt x="94" y="51"/>
                  </a:lnTo>
                  <a:lnTo>
                    <a:pt x="104" y="46"/>
                  </a:lnTo>
                  <a:lnTo>
                    <a:pt x="116" y="41"/>
                  </a:lnTo>
                  <a:lnTo>
                    <a:pt x="124" y="39"/>
                  </a:lnTo>
                  <a:lnTo>
                    <a:pt x="134" y="35"/>
                  </a:lnTo>
                  <a:lnTo>
                    <a:pt x="143" y="33"/>
                  </a:lnTo>
                  <a:lnTo>
                    <a:pt x="151" y="31"/>
                  </a:lnTo>
                  <a:lnTo>
                    <a:pt x="160" y="30"/>
                  </a:lnTo>
                  <a:lnTo>
                    <a:pt x="176" y="28"/>
                  </a:lnTo>
                  <a:lnTo>
                    <a:pt x="193" y="27"/>
                  </a:lnTo>
                  <a:lnTo>
                    <a:pt x="182" y="25"/>
                  </a:lnTo>
                  <a:lnTo>
                    <a:pt x="177" y="22"/>
                  </a:lnTo>
                  <a:lnTo>
                    <a:pt x="172" y="20"/>
                  </a:lnTo>
                  <a:lnTo>
                    <a:pt x="170" y="17"/>
                  </a:lnTo>
                  <a:lnTo>
                    <a:pt x="169" y="12"/>
                  </a:lnTo>
                  <a:lnTo>
                    <a:pt x="169" y="7"/>
                  </a:lnTo>
                  <a:lnTo>
                    <a:pt x="171" y="4"/>
                  </a:lnTo>
                  <a:lnTo>
                    <a:pt x="173" y="1"/>
                  </a:lnTo>
                </a:path>
              </a:pathLst>
            </a:custGeom>
            <a:solidFill>
              <a:srgbClr val="600000"/>
            </a:solidFill>
            <a:ln w="12700" cap="rnd" cmpd="sng">
              <a:solidFill>
                <a:srgbClr val="000000"/>
              </a:solidFill>
              <a:prstDash val="solid"/>
              <a:round/>
              <a:headEnd type="none" w="sm" len="sm"/>
              <a:tailEnd type="none" w="sm" len="sm"/>
            </a:ln>
          </p:spPr>
          <p:txBody>
            <a:bodyPr/>
            <a:lstStyle/>
            <a:p>
              <a:endParaRPr lang="nb-NO"/>
            </a:p>
          </p:txBody>
        </p:sp>
        <p:sp>
          <p:nvSpPr>
            <p:cNvPr id="6359" name="Freeform 342"/>
            <p:cNvSpPr>
              <a:spLocks/>
            </p:cNvSpPr>
            <p:nvPr/>
          </p:nvSpPr>
          <p:spPr bwMode="auto">
            <a:xfrm>
              <a:off x="5364" y="2245"/>
              <a:ext cx="172" cy="81"/>
            </a:xfrm>
            <a:custGeom>
              <a:avLst/>
              <a:gdLst>
                <a:gd name="T0" fmla="*/ 171 w 172"/>
                <a:gd name="T1" fmla="*/ 6 h 81"/>
                <a:gd name="T2" fmla="*/ 148 w 172"/>
                <a:gd name="T3" fmla="*/ 2 h 81"/>
                <a:gd name="T4" fmla="*/ 130 w 172"/>
                <a:gd name="T5" fmla="*/ 1 h 81"/>
                <a:gd name="T6" fmla="*/ 113 w 172"/>
                <a:gd name="T7" fmla="*/ 0 h 81"/>
                <a:gd name="T8" fmla="*/ 96 w 172"/>
                <a:gd name="T9" fmla="*/ 1 h 81"/>
                <a:gd name="T10" fmla="*/ 84 w 172"/>
                <a:gd name="T11" fmla="*/ 4 h 81"/>
                <a:gd name="T12" fmla="*/ 72 w 172"/>
                <a:gd name="T13" fmla="*/ 7 h 81"/>
                <a:gd name="T14" fmla="*/ 62 w 172"/>
                <a:gd name="T15" fmla="*/ 12 h 81"/>
                <a:gd name="T16" fmla="*/ 53 w 172"/>
                <a:gd name="T17" fmla="*/ 18 h 81"/>
                <a:gd name="T18" fmla="*/ 42 w 172"/>
                <a:gd name="T19" fmla="*/ 25 h 81"/>
                <a:gd name="T20" fmla="*/ 35 w 172"/>
                <a:gd name="T21" fmla="*/ 31 h 81"/>
                <a:gd name="T22" fmla="*/ 27 w 172"/>
                <a:gd name="T23" fmla="*/ 39 h 81"/>
                <a:gd name="T24" fmla="*/ 18 w 172"/>
                <a:gd name="T25" fmla="*/ 48 h 81"/>
                <a:gd name="T26" fmla="*/ 12 w 172"/>
                <a:gd name="T27" fmla="*/ 58 h 81"/>
                <a:gd name="T28" fmla="*/ 8 w 172"/>
                <a:gd name="T29" fmla="*/ 65 h 81"/>
                <a:gd name="T30" fmla="*/ 0 w 172"/>
                <a:gd name="T31" fmla="*/ 80 h 81"/>
                <a:gd name="T32" fmla="*/ 25 w 172"/>
                <a:gd name="T33" fmla="*/ 56 h 81"/>
                <a:gd name="T34" fmla="*/ 37 w 172"/>
                <a:gd name="T35" fmla="*/ 46 h 81"/>
                <a:gd name="T36" fmla="*/ 44 w 172"/>
                <a:gd name="T37" fmla="*/ 40 h 81"/>
                <a:gd name="T38" fmla="*/ 54 w 172"/>
                <a:gd name="T39" fmla="*/ 33 h 81"/>
                <a:gd name="T40" fmla="*/ 62 w 172"/>
                <a:gd name="T41" fmla="*/ 29 h 81"/>
                <a:gd name="T42" fmla="*/ 74 w 172"/>
                <a:gd name="T43" fmla="*/ 24 h 81"/>
                <a:gd name="T44" fmla="*/ 87 w 172"/>
                <a:gd name="T45" fmla="*/ 19 h 81"/>
                <a:gd name="T46" fmla="*/ 96 w 172"/>
                <a:gd name="T47" fmla="*/ 17 h 81"/>
                <a:gd name="T48" fmla="*/ 110 w 172"/>
                <a:gd name="T49" fmla="*/ 12 h 81"/>
                <a:gd name="T50" fmla="*/ 122 w 172"/>
                <a:gd name="T51" fmla="*/ 10 h 81"/>
                <a:gd name="T52" fmla="*/ 132 w 172"/>
                <a:gd name="T53" fmla="*/ 9 h 81"/>
                <a:gd name="T54" fmla="*/ 141 w 172"/>
                <a:gd name="T55" fmla="*/ 7 h 81"/>
                <a:gd name="T56" fmla="*/ 153 w 172"/>
                <a:gd name="T57" fmla="*/ 7 h 81"/>
                <a:gd name="T58" fmla="*/ 171 w 172"/>
                <a:gd name="T59" fmla="*/ 6 h 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2"/>
                <a:gd name="T91" fmla="*/ 0 h 81"/>
                <a:gd name="T92" fmla="*/ 172 w 172"/>
                <a:gd name="T93" fmla="*/ 81 h 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2" h="81">
                  <a:moveTo>
                    <a:pt x="171" y="6"/>
                  </a:moveTo>
                  <a:lnTo>
                    <a:pt x="148" y="2"/>
                  </a:lnTo>
                  <a:lnTo>
                    <a:pt x="130" y="1"/>
                  </a:lnTo>
                  <a:lnTo>
                    <a:pt x="113" y="0"/>
                  </a:lnTo>
                  <a:lnTo>
                    <a:pt x="96" y="1"/>
                  </a:lnTo>
                  <a:lnTo>
                    <a:pt x="84" y="4"/>
                  </a:lnTo>
                  <a:lnTo>
                    <a:pt x="72" y="7"/>
                  </a:lnTo>
                  <a:lnTo>
                    <a:pt x="62" y="12"/>
                  </a:lnTo>
                  <a:lnTo>
                    <a:pt x="53" y="18"/>
                  </a:lnTo>
                  <a:lnTo>
                    <a:pt x="42" y="25"/>
                  </a:lnTo>
                  <a:lnTo>
                    <a:pt x="35" y="31"/>
                  </a:lnTo>
                  <a:lnTo>
                    <a:pt x="27" y="39"/>
                  </a:lnTo>
                  <a:lnTo>
                    <a:pt x="18" y="48"/>
                  </a:lnTo>
                  <a:lnTo>
                    <a:pt x="12" y="58"/>
                  </a:lnTo>
                  <a:lnTo>
                    <a:pt x="8" y="65"/>
                  </a:lnTo>
                  <a:lnTo>
                    <a:pt x="0" y="80"/>
                  </a:lnTo>
                  <a:lnTo>
                    <a:pt x="25" y="56"/>
                  </a:lnTo>
                  <a:lnTo>
                    <a:pt x="37" y="46"/>
                  </a:lnTo>
                  <a:lnTo>
                    <a:pt x="44" y="40"/>
                  </a:lnTo>
                  <a:lnTo>
                    <a:pt x="54" y="33"/>
                  </a:lnTo>
                  <a:lnTo>
                    <a:pt x="62" y="29"/>
                  </a:lnTo>
                  <a:lnTo>
                    <a:pt x="74" y="24"/>
                  </a:lnTo>
                  <a:lnTo>
                    <a:pt x="87" y="19"/>
                  </a:lnTo>
                  <a:lnTo>
                    <a:pt x="96" y="17"/>
                  </a:lnTo>
                  <a:lnTo>
                    <a:pt x="110" y="12"/>
                  </a:lnTo>
                  <a:lnTo>
                    <a:pt x="122" y="10"/>
                  </a:lnTo>
                  <a:lnTo>
                    <a:pt x="132" y="9"/>
                  </a:lnTo>
                  <a:lnTo>
                    <a:pt x="141" y="7"/>
                  </a:lnTo>
                  <a:lnTo>
                    <a:pt x="153" y="7"/>
                  </a:lnTo>
                  <a:lnTo>
                    <a:pt x="171" y="6"/>
                  </a:lnTo>
                </a:path>
              </a:pathLst>
            </a:custGeom>
            <a:solidFill>
              <a:srgbClr val="A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360" name="Line 343"/>
            <p:cNvSpPr>
              <a:spLocks noChangeShapeType="1"/>
            </p:cNvSpPr>
            <p:nvPr/>
          </p:nvSpPr>
          <p:spPr bwMode="auto">
            <a:xfrm flipH="1">
              <a:off x="5228" y="2156"/>
              <a:ext cx="22" cy="151"/>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61" name="Line 344"/>
            <p:cNvSpPr>
              <a:spLocks noChangeShapeType="1"/>
            </p:cNvSpPr>
            <p:nvPr/>
          </p:nvSpPr>
          <p:spPr bwMode="auto">
            <a:xfrm flipH="1">
              <a:off x="5051" y="2131"/>
              <a:ext cx="23" cy="152"/>
            </a:xfrm>
            <a:prstGeom prst="line">
              <a:avLst/>
            </a:prstGeom>
            <a:noFill/>
            <a:ln w="12700">
              <a:solidFill>
                <a:srgbClr val="4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62" name="Freeform 345"/>
            <p:cNvSpPr>
              <a:spLocks/>
            </p:cNvSpPr>
            <p:nvPr/>
          </p:nvSpPr>
          <p:spPr bwMode="auto">
            <a:xfrm>
              <a:off x="5069" y="2253"/>
              <a:ext cx="29" cy="17"/>
            </a:xfrm>
            <a:custGeom>
              <a:avLst/>
              <a:gdLst>
                <a:gd name="T0" fmla="*/ 24 w 29"/>
                <a:gd name="T1" fmla="*/ 4 h 17"/>
                <a:gd name="T2" fmla="*/ 0 w 29"/>
                <a:gd name="T3" fmla="*/ 0 h 17"/>
                <a:gd name="T4" fmla="*/ 0 w 29"/>
                <a:gd name="T5" fmla="*/ 7 h 17"/>
                <a:gd name="T6" fmla="*/ 11 w 29"/>
                <a:gd name="T7" fmla="*/ 8 h 17"/>
                <a:gd name="T8" fmla="*/ 13 w 29"/>
                <a:gd name="T9" fmla="*/ 11 h 17"/>
                <a:gd name="T10" fmla="*/ 15 w 29"/>
                <a:gd name="T11" fmla="*/ 14 h 17"/>
                <a:gd name="T12" fmla="*/ 17 w 29"/>
                <a:gd name="T13" fmla="*/ 16 h 17"/>
                <a:gd name="T14" fmla="*/ 20 w 29"/>
                <a:gd name="T15" fmla="*/ 16 h 17"/>
                <a:gd name="T16" fmla="*/ 23 w 29"/>
                <a:gd name="T17" fmla="*/ 14 h 17"/>
                <a:gd name="T18" fmla="*/ 26 w 29"/>
                <a:gd name="T19" fmla="*/ 13 h 17"/>
                <a:gd name="T20" fmla="*/ 27 w 29"/>
                <a:gd name="T21" fmla="*/ 10 h 17"/>
                <a:gd name="T22" fmla="*/ 27 w 29"/>
                <a:gd name="T23" fmla="*/ 7 h 17"/>
                <a:gd name="T24" fmla="*/ 28 w 29"/>
                <a:gd name="T25" fmla="*/ 4 h 17"/>
                <a:gd name="T26" fmla="*/ 24 w 29"/>
                <a:gd name="T27" fmla="*/ 4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17"/>
                <a:gd name="T44" fmla="*/ 29 w 29"/>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17">
                  <a:moveTo>
                    <a:pt x="24" y="4"/>
                  </a:moveTo>
                  <a:lnTo>
                    <a:pt x="0" y="0"/>
                  </a:lnTo>
                  <a:lnTo>
                    <a:pt x="0" y="7"/>
                  </a:lnTo>
                  <a:lnTo>
                    <a:pt x="11" y="8"/>
                  </a:lnTo>
                  <a:lnTo>
                    <a:pt x="13" y="11"/>
                  </a:lnTo>
                  <a:lnTo>
                    <a:pt x="15" y="14"/>
                  </a:lnTo>
                  <a:lnTo>
                    <a:pt x="17" y="16"/>
                  </a:lnTo>
                  <a:lnTo>
                    <a:pt x="20" y="16"/>
                  </a:lnTo>
                  <a:lnTo>
                    <a:pt x="23" y="14"/>
                  </a:lnTo>
                  <a:lnTo>
                    <a:pt x="26" y="13"/>
                  </a:lnTo>
                  <a:lnTo>
                    <a:pt x="27" y="10"/>
                  </a:lnTo>
                  <a:lnTo>
                    <a:pt x="27" y="7"/>
                  </a:lnTo>
                  <a:lnTo>
                    <a:pt x="28" y="4"/>
                  </a:lnTo>
                  <a:lnTo>
                    <a:pt x="24" y="4"/>
                  </a:lnTo>
                </a:path>
              </a:pathLst>
            </a:custGeom>
            <a:solidFill>
              <a:srgbClr val="A00000"/>
            </a:solidFill>
            <a:ln w="12700" cap="rnd" cmpd="sng">
              <a:solidFill>
                <a:srgbClr val="400000"/>
              </a:solidFill>
              <a:prstDash val="solid"/>
              <a:round/>
              <a:headEnd type="none" w="sm" len="sm"/>
              <a:tailEnd type="none" w="sm" len="sm"/>
            </a:ln>
          </p:spPr>
          <p:txBody>
            <a:bodyPr/>
            <a:lstStyle/>
            <a:p>
              <a:endParaRPr lang="nb-NO"/>
            </a:p>
          </p:txBody>
        </p:sp>
        <p:sp>
          <p:nvSpPr>
            <p:cNvPr id="6363" name="Rectangle 346"/>
            <p:cNvSpPr>
              <a:spLocks noChangeArrowheads="1"/>
            </p:cNvSpPr>
            <p:nvPr/>
          </p:nvSpPr>
          <p:spPr bwMode="auto">
            <a:xfrm rot="480000">
              <a:off x="4810" y="2265"/>
              <a:ext cx="220" cy="16"/>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64" name="Rectangle 347"/>
            <p:cNvSpPr>
              <a:spLocks noChangeArrowheads="1"/>
            </p:cNvSpPr>
            <p:nvPr/>
          </p:nvSpPr>
          <p:spPr bwMode="auto">
            <a:xfrm rot="480000">
              <a:off x="5025" y="2287"/>
              <a:ext cx="192" cy="16"/>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65" name="Rectangle 348"/>
            <p:cNvSpPr>
              <a:spLocks noChangeArrowheads="1"/>
            </p:cNvSpPr>
            <p:nvPr/>
          </p:nvSpPr>
          <p:spPr bwMode="auto">
            <a:xfrm rot="480000">
              <a:off x="4859" y="2140"/>
              <a:ext cx="151" cy="100"/>
            </a:xfrm>
            <a:prstGeom prst="rect">
              <a:avLst/>
            </a:prstGeom>
            <a:solidFill>
              <a:srgbClr val="80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66" name="Rectangle 349"/>
            <p:cNvSpPr>
              <a:spLocks noChangeArrowheads="1"/>
            </p:cNvSpPr>
            <p:nvPr/>
          </p:nvSpPr>
          <p:spPr bwMode="auto">
            <a:xfrm rot="480000">
              <a:off x="4877" y="2144"/>
              <a:ext cx="17" cy="90"/>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67" name="Rectangle 350"/>
            <p:cNvSpPr>
              <a:spLocks noChangeArrowheads="1"/>
            </p:cNvSpPr>
            <p:nvPr/>
          </p:nvSpPr>
          <p:spPr bwMode="auto">
            <a:xfrm rot="480000">
              <a:off x="4893" y="2148"/>
              <a:ext cx="17" cy="91"/>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68" name="Rectangle 351"/>
            <p:cNvSpPr>
              <a:spLocks noChangeArrowheads="1"/>
            </p:cNvSpPr>
            <p:nvPr/>
          </p:nvSpPr>
          <p:spPr bwMode="auto">
            <a:xfrm rot="480000">
              <a:off x="4915" y="2151"/>
              <a:ext cx="17" cy="91"/>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69" name="Rectangle 352"/>
            <p:cNvSpPr>
              <a:spLocks noChangeArrowheads="1"/>
            </p:cNvSpPr>
            <p:nvPr/>
          </p:nvSpPr>
          <p:spPr bwMode="auto">
            <a:xfrm rot="480000">
              <a:off x="4931" y="2153"/>
              <a:ext cx="17" cy="91"/>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70" name="Rectangle 353"/>
            <p:cNvSpPr>
              <a:spLocks noChangeArrowheads="1"/>
            </p:cNvSpPr>
            <p:nvPr/>
          </p:nvSpPr>
          <p:spPr bwMode="auto">
            <a:xfrm rot="480000">
              <a:off x="4789" y="2162"/>
              <a:ext cx="9" cy="80"/>
            </a:xfrm>
            <a:prstGeom prst="rect">
              <a:avLst/>
            </a:prstGeom>
            <a:solidFill>
              <a:srgbClr val="FF0000"/>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71" name="Freeform 354"/>
            <p:cNvSpPr>
              <a:spLocks/>
            </p:cNvSpPr>
            <p:nvPr/>
          </p:nvSpPr>
          <p:spPr bwMode="auto">
            <a:xfrm>
              <a:off x="4799" y="2163"/>
              <a:ext cx="52" cy="91"/>
            </a:xfrm>
            <a:custGeom>
              <a:avLst/>
              <a:gdLst>
                <a:gd name="T0" fmla="*/ 51 w 52"/>
                <a:gd name="T1" fmla="*/ 0 h 91"/>
                <a:gd name="T2" fmla="*/ 43 w 52"/>
                <a:gd name="T3" fmla="*/ 0 h 91"/>
                <a:gd name="T4" fmla="*/ 35 w 52"/>
                <a:gd name="T5" fmla="*/ 1 h 91"/>
                <a:gd name="T6" fmla="*/ 29 w 52"/>
                <a:gd name="T7" fmla="*/ 3 h 91"/>
                <a:gd name="T8" fmla="*/ 23 w 52"/>
                <a:gd name="T9" fmla="*/ 7 h 91"/>
                <a:gd name="T10" fmla="*/ 17 w 52"/>
                <a:gd name="T11" fmla="*/ 11 h 91"/>
                <a:gd name="T12" fmla="*/ 12 w 52"/>
                <a:gd name="T13" fmla="*/ 15 h 91"/>
                <a:gd name="T14" fmla="*/ 9 w 52"/>
                <a:gd name="T15" fmla="*/ 21 h 91"/>
                <a:gd name="T16" fmla="*/ 4 w 52"/>
                <a:gd name="T17" fmla="*/ 29 h 91"/>
                <a:gd name="T18" fmla="*/ 2 w 52"/>
                <a:gd name="T19" fmla="*/ 35 h 91"/>
                <a:gd name="T20" fmla="*/ 0 w 52"/>
                <a:gd name="T21" fmla="*/ 43 h 91"/>
                <a:gd name="T22" fmla="*/ 0 w 52"/>
                <a:gd name="T23" fmla="*/ 50 h 91"/>
                <a:gd name="T24" fmla="*/ 2 w 52"/>
                <a:gd name="T25" fmla="*/ 60 h 91"/>
                <a:gd name="T26" fmla="*/ 4 w 52"/>
                <a:gd name="T27" fmla="*/ 67 h 91"/>
                <a:gd name="T28" fmla="*/ 10 w 52"/>
                <a:gd name="T29" fmla="*/ 75 h 91"/>
                <a:gd name="T30" fmla="*/ 15 w 52"/>
                <a:gd name="T31" fmla="*/ 81 h 91"/>
                <a:gd name="T32" fmla="*/ 22 w 52"/>
                <a:gd name="T33" fmla="*/ 85 h 91"/>
                <a:gd name="T34" fmla="*/ 26 w 52"/>
                <a:gd name="T35" fmla="*/ 88 h 91"/>
                <a:gd name="T36" fmla="*/ 32 w 52"/>
                <a:gd name="T37" fmla="*/ 88 h 91"/>
                <a:gd name="T38" fmla="*/ 37 w 52"/>
                <a:gd name="T39" fmla="*/ 90 h 91"/>
                <a:gd name="T40" fmla="*/ 51 w 52"/>
                <a:gd name="T41" fmla="*/ 0 h 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91"/>
                <a:gd name="T65" fmla="*/ 52 w 52"/>
                <a:gd name="T66" fmla="*/ 91 h 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91">
                  <a:moveTo>
                    <a:pt x="51" y="0"/>
                  </a:moveTo>
                  <a:lnTo>
                    <a:pt x="43" y="0"/>
                  </a:lnTo>
                  <a:lnTo>
                    <a:pt x="35" y="1"/>
                  </a:lnTo>
                  <a:lnTo>
                    <a:pt x="29" y="3"/>
                  </a:lnTo>
                  <a:lnTo>
                    <a:pt x="23" y="7"/>
                  </a:lnTo>
                  <a:lnTo>
                    <a:pt x="17" y="11"/>
                  </a:lnTo>
                  <a:lnTo>
                    <a:pt x="12" y="15"/>
                  </a:lnTo>
                  <a:lnTo>
                    <a:pt x="9" y="21"/>
                  </a:lnTo>
                  <a:lnTo>
                    <a:pt x="4" y="29"/>
                  </a:lnTo>
                  <a:lnTo>
                    <a:pt x="2" y="35"/>
                  </a:lnTo>
                  <a:lnTo>
                    <a:pt x="0" y="43"/>
                  </a:lnTo>
                  <a:lnTo>
                    <a:pt x="0" y="50"/>
                  </a:lnTo>
                  <a:lnTo>
                    <a:pt x="2" y="60"/>
                  </a:lnTo>
                  <a:lnTo>
                    <a:pt x="4" y="67"/>
                  </a:lnTo>
                  <a:lnTo>
                    <a:pt x="10" y="75"/>
                  </a:lnTo>
                  <a:lnTo>
                    <a:pt x="15" y="81"/>
                  </a:lnTo>
                  <a:lnTo>
                    <a:pt x="22" y="85"/>
                  </a:lnTo>
                  <a:lnTo>
                    <a:pt x="26" y="88"/>
                  </a:lnTo>
                  <a:lnTo>
                    <a:pt x="32" y="88"/>
                  </a:lnTo>
                  <a:lnTo>
                    <a:pt x="37" y="90"/>
                  </a:lnTo>
                  <a:lnTo>
                    <a:pt x="51" y="0"/>
                  </a:lnTo>
                </a:path>
              </a:pathLst>
            </a:custGeom>
            <a:solidFill>
              <a:srgbClr val="FF0000"/>
            </a:solidFill>
            <a:ln w="12700" cap="rnd" cmpd="sng">
              <a:solidFill>
                <a:srgbClr val="000000"/>
              </a:solidFill>
              <a:prstDash val="solid"/>
              <a:round/>
              <a:headEnd type="none" w="sm" len="sm"/>
              <a:tailEnd type="none" w="sm" len="sm"/>
            </a:ln>
          </p:spPr>
          <p:txBody>
            <a:bodyPr/>
            <a:lstStyle/>
            <a:p>
              <a:endParaRPr lang="nb-NO"/>
            </a:p>
          </p:txBody>
        </p:sp>
        <p:sp>
          <p:nvSpPr>
            <p:cNvPr id="6372" name="Oval 355"/>
            <p:cNvSpPr>
              <a:spLocks noChangeArrowheads="1"/>
            </p:cNvSpPr>
            <p:nvPr/>
          </p:nvSpPr>
          <p:spPr bwMode="auto">
            <a:xfrm rot="480000">
              <a:off x="4921" y="2116"/>
              <a:ext cx="139" cy="140"/>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73" name="Oval 356"/>
            <p:cNvSpPr>
              <a:spLocks noChangeArrowheads="1"/>
            </p:cNvSpPr>
            <p:nvPr/>
          </p:nvSpPr>
          <p:spPr bwMode="auto">
            <a:xfrm rot="480000">
              <a:off x="4944" y="2137"/>
              <a:ext cx="103" cy="103"/>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74" name="Oval 357"/>
            <p:cNvSpPr>
              <a:spLocks noChangeArrowheads="1"/>
            </p:cNvSpPr>
            <p:nvPr/>
          </p:nvSpPr>
          <p:spPr bwMode="auto">
            <a:xfrm rot="480000">
              <a:off x="4952" y="2149"/>
              <a:ext cx="78" cy="77"/>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75" name="Line 358"/>
            <p:cNvSpPr>
              <a:spLocks noChangeShapeType="1"/>
            </p:cNvSpPr>
            <p:nvPr/>
          </p:nvSpPr>
          <p:spPr bwMode="auto">
            <a:xfrm flipH="1">
              <a:off x="4966" y="2187"/>
              <a:ext cx="26" cy="29"/>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76" name="Line 359"/>
            <p:cNvSpPr>
              <a:spLocks noChangeShapeType="1"/>
            </p:cNvSpPr>
            <p:nvPr/>
          </p:nvSpPr>
          <p:spPr bwMode="auto">
            <a:xfrm flipH="1">
              <a:off x="4985" y="2188"/>
              <a:ext cx="6" cy="3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77" name="Line 360"/>
            <p:cNvSpPr>
              <a:spLocks noChangeShapeType="1"/>
            </p:cNvSpPr>
            <p:nvPr/>
          </p:nvSpPr>
          <p:spPr bwMode="auto">
            <a:xfrm flipH="1" flipV="1">
              <a:off x="4995" y="2188"/>
              <a:ext cx="15" cy="3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78" name="Line 361"/>
            <p:cNvSpPr>
              <a:spLocks noChangeShapeType="1"/>
            </p:cNvSpPr>
            <p:nvPr/>
          </p:nvSpPr>
          <p:spPr bwMode="auto">
            <a:xfrm flipH="1" flipV="1">
              <a:off x="4994" y="2186"/>
              <a:ext cx="28" cy="2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79" name="Line 362"/>
            <p:cNvSpPr>
              <a:spLocks noChangeShapeType="1"/>
            </p:cNvSpPr>
            <p:nvPr/>
          </p:nvSpPr>
          <p:spPr bwMode="auto">
            <a:xfrm flipV="1">
              <a:off x="4960" y="2185"/>
              <a:ext cx="35" cy="1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80" name="Line 363"/>
            <p:cNvSpPr>
              <a:spLocks noChangeShapeType="1"/>
            </p:cNvSpPr>
            <p:nvPr/>
          </p:nvSpPr>
          <p:spPr bwMode="auto">
            <a:xfrm flipH="1" flipV="1">
              <a:off x="4980" y="2152"/>
              <a:ext cx="16" cy="3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81" name="Line 364"/>
            <p:cNvSpPr>
              <a:spLocks noChangeShapeType="1"/>
            </p:cNvSpPr>
            <p:nvPr/>
          </p:nvSpPr>
          <p:spPr bwMode="auto">
            <a:xfrm flipV="1">
              <a:off x="4987" y="2145"/>
              <a:ext cx="7"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82" name="Line 365"/>
            <p:cNvSpPr>
              <a:spLocks noChangeShapeType="1"/>
            </p:cNvSpPr>
            <p:nvPr/>
          </p:nvSpPr>
          <p:spPr bwMode="auto">
            <a:xfrm flipH="1">
              <a:off x="4996" y="2157"/>
              <a:ext cx="28" cy="29"/>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83" name="Line 366"/>
            <p:cNvSpPr>
              <a:spLocks noChangeShapeType="1"/>
            </p:cNvSpPr>
            <p:nvPr/>
          </p:nvSpPr>
          <p:spPr bwMode="auto">
            <a:xfrm flipH="1">
              <a:off x="4996" y="2171"/>
              <a:ext cx="37" cy="1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84" name="Line 367"/>
            <p:cNvSpPr>
              <a:spLocks noChangeShapeType="1"/>
            </p:cNvSpPr>
            <p:nvPr/>
          </p:nvSpPr>
          <p:spPr bwMode="auto">
            <a:xfrm>
              <a:off x="4966" y="2165"/>
              <a:ext cx="25"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85" name="Line 368"/>
            <p:cNvSpPr>
              <a:spLocks noChangeShapeType="1"/>
            </p:cNvSpPr>
            <p:nvPr/>
          </p:nvSpPr>
          <p:spPr bwMode="auto">
            <a:xfrm flipH="1" flipV="1">
              <a:off x="4954" y="2182"/>
              <a:ext cx="80" cy="1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86" name="Oval 369"/>
            <p:cNvSpPr>
              <a:spLocks noChangeArrowheads="1"/>
            </p:cNvSpPr>
            <p:nvPr/>
          </p:nvSpPr>
          <p:spPr bwMode="auto">
            <a:xfrm rot="480000">
              <a:off x="4979" y="2172"/>
              <a:ext cx="33" cy="35"/>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87" name="Oval 370"/>
            <p:cNvSpPr>
              <a:spLocks noChangeArrowheads="1"/>
            </p:cNvSpPr>
            <p:nvPr/>
          </p:nvSpPr>
          <p:spPr bwMode="auto">
            <a:xfrm rot="480000">
              <a:off x="4985" y="2178"/>
              <a:ext cx="19" cy="20"/>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88" name="Arc 371"/>
            <p:cNvSpPr>
              <a:spLocks/>
            </p:cNvSpPr>
            <p:nvPr/>
          </p:nvSpPr>
          <p:spPr bwMode="auto">
            <a:xfrm rot="480000">
              <a:off x="5285" y="2158"/>
              <a:ext cx="214" cy="108"/>
            </a:xfrm>
            <a:custGeom>
              <a:avLst/>
              <a:gdLst>
                <a:gd name="T0" fmla="*/ 0 w 43196"/>
                <a:gd name="T1" fmla="*/ 0 h 21600"/>
                <a:gd name="T2" fmla="*/ 0 w 43196"/>
                <a:gd name="T3" fmla="*/ 0 h 21600"/>
                <a:gd name="T4" fmla="*/ 0 w 43196"/>
                <a:gd name="T5" fmla="*/ 0 h 21600"/>
                <a:gd name="T6" fmla="*/ 0 60000 65536"/>
                <a:gd name="T7" fmla="*/ 0 60000 65536"/>
                <a:gd name="T8" fmla="*/ 0 60000 65536"/>
                <a:gd name="T9" fmla="*/ 0 w 43196"/>
                <a:gd name="T10" fmla="*/ 0 h 21600"/>
                <a:gd name="T11" fmla="*/ 43196 w 43196"/>
                <a:gd name="T12" fmla="*/ 21600 h 21600"/>
              </a:gdLst>
              <a:ahLst/>
              <a:cxnLst>
                <a:cxn ang="T6">
                  <a:pos x="T0" y="T1"/>
                </a:cxn>
                <a:cxn ang="T7">
                  <a:pos x="T2" y="T3"/>
                </a:cxn>
                <a:cxn ang="T8">
                  <a:pos x="T4" y="T5"/>
                </a:cxn>
              </a:cxnLst>
              <a:rect l="T9" t="T10" r="T11" b="T12"/>
              <a:pathLst>
                <a:path w="43196" h="21600" fill="none" extrusionOk="0">
                  <a:moveTo>
                    <a:pt x="-1" y="21199"/>
                  </a:moveTo>
                  <a:cubicBezTo>
                    <a:pt x="217" y="9428"/>
                    <a:pt x="9822" y="-1"/>
                    <a:pt x="21596" y="0"/>
                  </a:cubicBezTo>
                  <a:cubicBezTo>
                    <a:pt x="33525" y="0"/>
                    <a:pt x="43196" y="9670"/>
                    <a:pt x="43196" y="21600"/>
                  </a:cubicBezTo>
                </a:path>
                <a:path w="43196" h="21600" stroke="0" extrusionOk="0">
                  <a:moveTo>
                    <a:pt x="-1" y="21199"/>
                  </a:moveTo>
                  <a:cubicBezTo>
                    <a:pt x="217" y="9428"/>
                    <a:pt x="9822" y="-1"/>
                    <a:pt x="21596" y="0"/>
                  </a:cubicBezTo>
                  <a:cubicBezTo>
                    <a:pt x="33525" y="0"/>
                    <a:pt x="43196" y="9670"/>
                    <a:pt x="43196" y="21600"/>
                  </a:cubicBezTo>
                  <a:lnTo>
                    <a:pt x="21596" y="21600"/>
                  </a:lnTo>
                  <a:lnTo>
                    <a:pt x="-1" y="21199"/>
                  </a:lnTo>
                  <a:close/>
                </a:path>
              </a:pathLst>
            </a:custGeom>
            <a:solidFill>
              <a:srgbClr val="202020"/>
            </a:solidFill>
            <a:ln w="12700" cap="rnd">
              <a:solidFill>
                <a:srgbClr val="000000"/>
              </a:solidFill>
              <a:round/>
              <a:headEnd/>
              <a:tailEnd/>
            </a:ln>
          </p:spPr>
          <p:txBody>
            <a:bodyPr/>
            <a:lstStyle/>
            <a:p>
              <a:endParaRPr lang="nb-NO"/>
            </a:p>
          </p:txBody>
        </p:sp>
        <p:sp>
          <p:nvSpPr>
            <p:cNvPr id="6389" name="Freeform 372"/>
            <p:cNvSpPr>
              <a:spLocks/>
            </p:cNvSpPr>
            <p:nvPr/>
          </p:nvSpPr>
          <p:spPr bwMode="auto">
            <a:xfrm>
              <a:off x="5267" y="2160"/>
              <a:ext cx="273" cy="132"/>
            </a:xfrm>
            <a:custGeom>
              <a:avLst/>
              <a:gdLst>
                <a:gd name="T0" fmla="*/ 272 w 273"/>
                <a:gd name="T1" fmla="*/ 122 h 132"/>
                <a:gd name="T2" fmla="*/ 270 w 273"/>
                <a:gd name="T3" fmla="*/ 110 h 132"/>
                <a:gd name="T4" fmla="*/ 268 w 273"/>
                <a:gd name="T5" fmla="*/ 96 h 132"/>
                <a:gd name="T6" fmla="*/ 264 w 273"/>
                <a:gd name="T7" fmla="*/ 83 h 132"/>
                <a:gd name="T8" fmla="*/ 258 w 273"/>
                <a:gd name="T9" fmla="*/ 71 h 132"/>
                <a:gd name="T10" fmla="*/ 250 w 273"/>
                <a:gd name="T11" fmla="*/ 58 h 132"/>
                <a:gd name="T12" fmla="*/ 241 w 273"/>
                <a:gd name="T13" fmla="*/ 46 h 132"/>
                <a:gd name="T14" fmla="*/ 230 w 273"/>
                <a:gd name="T15" fmla="*/ 35 h 132"/>
                <a:gd name="T16" fmla="*/ 219 w 273"/>
                <a:gd name="T17" fmla="*/ 26 h 132"/>
                <a:gd name="T18" fmla="*/ 207 w 273"/>
                <a:gd name="T19" fmla="*/ 18 h 132"/>
                <a:gd name="T20" fmla="*/ 194 w 273"/>
                <a:gd name="T21" fmla="*/ 12 h 132"/>
                <a:gd name="T22" fmla="*/ 179 w 273"/>
                <a:gd name="T23" fmla="*/ 6 h 132"/>
                <a:gd name="T24" fmla="*/ 162 w 273"/>
                <a:gd name="T25" fmla="*/ 2 h 132"/>
                <a:gd name="T26" fmla="*/ 148 w 273"/>
                <a:gd name="T27" fmla="*/ 0 h 132"/>
                <a:gd name="T28" fmla="*/ 133 w 273"/>
                <a:gd name="T29" fmla="*/ 0 h 132"/>
                <a:gd name="T30" fmla="*/ 120 w 273"/>
                <a:gd name="T31" fmla="*/ 1 h 132"/>
                <a:gd name="T32" fmla="*/ 105 w 273"/>
                <a:gd name="T33" fmla="*/ 4 h 132"/>
                <a:gd name="T34" fmla="*/ 88 w 273"/>
                <a:gd name="T35" fmla="*/ 9 h 132"/>
                <a:gd name="T36" fmla="*/ 77 w 273"/>
                <a:gd name="T37" fmla="*/ 15 h 132"/>
                <a:gd name="T38" fmla="*/ 66 w 273"/>
                <a:gd name="T39" fmla="*/ 22 h 132"/>
                <a:gd name="T40" fmla="*/ 55 w 273"/>
                <a:gd name="T41" fmla="*/ 30 h 132"/>
                <a:gd name="T42" fmla="*/ 45 w 273"/>
                <a:gd name="T43" fmla="*/ 37 h 132"/>
                <a:gd name="T44" fmla="*/ 36 w 273"/>
                <a:gd name="T45" fmla="*/ 46 h 132"/>
                <a:gd name="T46" fmla="*/ 28 w 273"/>
                <a:gd name="T47" fmla="*/ 55 h 132"/>
                <a:gd name="T48" fmla="*/ 19 w 273"/>
                <a:gd name="T49" fmla="*/ 67 h 132"/>
                <a:gd name="T50" fmla="*/ 13 w 273"/>
                <a:gd name="T51" fmla="*/ 78 h 132"/>
                <a:gd name="T52" fmla="*/ 5 w 273"/>
                <a:gd name="T53" fmla="*/ 97 h 132"/>
                <a:gd name="T54" fmla="*/ 1 w 273"/>
                <a:gd name="T55" fmla="*/ 110 h 132"/>
                <a:gd name="T56" fmla="*/ 0 w 273"/>
                <a:gd name="T57" fmla="*/ 119 h 132"/>
                <a:gd name="T58" fmla="*/ 56 w 273"/>
                <a:gd name="T59" fmla="*/ 120 h 132"/>
                <a:gd name="T60" fmla="*/ 59 w 273"/>
                <a:gd name="T61" fmla="*/ 105 h 132"/>
                <a:gd name="T62" fmla="*/ 65 w 273"/>
                <a:gd name="T63" fmla="*/ 92 h 132"/>
                <a:gd name="T64" fmla="*/ 69 w 273"/>
                <a:gd name="T65" fmla="*/ 83 h 132"/>
                <a:gd name="T66" fmla="*/ 77 w 273"/>
                <a:gd name="T67" fmla="*/ 75 h 132"/>
                <a:gd name="T68" fmla="*/ 83 w 273"/>
                <a:gd name="T69" fmla="*/ 67 h 132"/>
                <a:gd name="T70" fmla="*/ 94 w 273"/>
                <a:gd name="T71" fmla="*/ 58 h 132"/>
                <a:gd name="T72" fmla="*/ 108 w 273"/>
                <a:gd name="T73" fmla="*/ 49 h 132"/>
                <a:gd name="T74" fmla="*/ 124 w 273"/>
                <a:gd name="T75" fmla="*/ 43 h 132"/>
                <a:gd name="T76" fmla="*/ 141 w 273"/>
                <a:gd name="T77" fmla="*/ 38 h 132"/>
                <a:gd name="T78" fmla="*/ 155 w 273"/>
                <a:gd name="T79" fmla="*/ 37 h 132"/>
                <a:gd name="T80" fmla="*/ 174 w 273"/>
                <a:gd name="T81" fmla="*/ 38 h 132"/>
                <a:gd name="T82" fmla="*/ 188 w 273"/>
                <a:gd name="T83" fmla="*/ 42 h 132"/>
                <a:gd name="T84" fmla="*/ 205 w 273"/>
                <a:gd name="T85" fmla="*/ 48 h 132"/>
                <a:gd name="T86" fmla="*/ 217 w 273"/>
                <a:gd name="T87" fmla="*/ 56 h 132"/>
                <a:gd name="T88" fmla="*/ 227 w 273"/>
                <a:gd name="T89" fmla="*/ 64 h 132"/>
                <a:gd name="T90" fmla="*/ 236 w 273"/>
                <a:gd name="T91" fmla="*/ 75 h 132"/>
                <a:gd name="T92" fmla="*/ 243 w 273"/>
                <a:gd name="T93" fmla="*/ 84 h 132"/>
                <a:gd name="T94" fmla="*/ 249 w 273"/>
                <a:gd name="T95" fmla="*/ 94 h 132"/>
                <a:gd name="T96" fmla="*/ 254 w 273"/>
                <a:gd name="T97" fmla="*/ 104 h 132"/>
                <a:gd name="T98" fmla="*/ 255 w 273"/>
                <a:gd name="T99" fmla="*/ 115 h 132"/>
                <a:gd name="T100" fmla="*/ 257 w 273"/>
                <a:gd name="T101" fmla="*/ 129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3"/>
                <a:gd name="T154" fmla="*/ 0 h 132"/>
                <a:gd name="T155" fmla="*/ 273 w 273"/>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3" h="132">
                  <a:moveTo>
                    <a:pt x="272" y="131"/>
                  </a:moveTo>
                  <a:lnTo>
                    <a:pt x="272" y="122"/>
                  </a:lnTo>
                  <a:lnTo>
                    <a:pt x="271" y="117"/>
                  </a:lnTo>
                  <a:lnTo>
                    <a:pt x="270" y="110"/>
                  </a:lnTo>
                  <a:lnTo>
                    <a:pt x="269" y="103"/>
                  </a:lnTo>
                  <a:lnTo>
                    <a:pt x="268" y="96"/>
                  </a:lnTo>
                  <a:lnTo>
                    <a:pt x="267" y="90"/>
                  </a:lnTo>
                  <a:lnTo>
                    <a:pt x="264" y="83"/>
                  </a:lnTo>
                  <a:lnTo>
                    <a:pt x="262" y="78"/>
                  </a:lnTo>
                  <a:lnTo>
                    <a:pt x="258" y="71"/>
                  </a:lnTo>
                  <a:lnTo>
                    <a:pt x="255" y="66"/>
                  </a:lnTo>
                  <a:lnTo>
                    <a:pt x="250" y="58"/>
                  </a:lnTo>
                  <a:lnTo>
                    <a:pt x="244" y="50"/>
                  </a:lnTo>
                  <a:lnTo>
                    <a:pt x="241" y="46"/>
                  </a:lnTo>
                  <a:lnTo>
                    <a:pt x="235" y="40"/>
                  </a:lnTo>
                  <a:lnTo>
                    <a:pt x="230" y="35"/>
                  </a:lnTo>
                  <a:lnTo>
                    <a:pt x="224" y="30"/>
                  </a:lnTo>
                  <a:lnTo>
                    <a:pt x="219" y="26"/>
                  </a:lnTo>
                  <a:lnTo>
                    <a:pt x="213" y="22"/>
                  </a:lnTo>
                  <a:lnTo>
                    <a:pt x="207" y="18"/>
                  </a:lnTo>
                  <a:lnTo>
                    <a:pt x="200" y="15"/>
                  </a:lnTo>
                  <a:lnTo>
                    <a:pt x="194" y="12"/>
                  </a:lnTo>
                  <a:lnTo>
                    <a:pt x="187" y="8"/>
                  </a:lnTo>
                  <a:lnTo>
                    <a:pt x="179" y="6"/>
                  </a:lnTo>
                  <a:lnTo>
                    <a:pt x="170" y="4"/>
                  </a:lnTo>
                  <a:lnTo>
                    <a:pt x="162" y="2"/>
                  </a:lnTo>
                  <a:lnTo>
                    <a:pt x="155" y="1"/>
                  </a:lnTo>
                  <a:lnTo>
                    <a:pt x="148" y="0"/>
                  </a:lnTo>
                  <a:lnTo>
                    <a:pt x="140" y="0"/>
                  </a:lnTo>
                  <a:lnTo>
                    <a:pt x="133" y="0"/>
                  </a:lnTo>
                  <a:lnTo>
                    <a:pt x="126" y="0"/>
                  </a:lnTo>
                  <a:lnTo>
                    <a:pt x="120" y="1"/>
                  </a:lnTo>
                  <a:lnTo>
                    <a:pt x="111" y="3"/>
                  </a:lnTo>
                  <a:lnTo>
                    <a:pt x="105" y="4"/>
                  </a:lnTo>
                  <a:lnTo>
                    <a:pt x="96" y="7"/>
                  </a:lnTo>
                  <a:lnTo>
                    <a:pt x="88" y="9"/>
                  </a:lnTo>
                  <a:lnTo>
                    <a:pt x="81" y="13"/>
                  </a:lnTo>
                  <a:lnTo>
                    <a:pt x="77" y="15"/>
                  </a:lnTo>
                  <a:lnTo>
                    <a:pt x="70" y="18"/>
                  </a:lnTo>
                  <a:lnTo>
                    <a:pt x="66" y="22"/>
                  </a:lnTo>
                  <a:lnTo>
                    <a:pt x="59" y="26"/>
                  </a:lnTo>
                  <a:lnTo>
                    <a:pt x="55" y="30"/>
                  </a:lnTo>
                  <a:lnTo>
                    <a:pt x="51" y="34"/>
                  </a:lnTo>
                  <a:lnTo>
                    <a:pt x="45" y="37"/>
                  </a:lnTo>
                  <a:lnTo>
                    <a:pt x="41" y="42"/>
                  </a:lnTo>
                  <a:lnTo>
                    <a:pt x="36" y="46"/>
                  </a:lnTo>
                  <a:lnTo>
                    <a:pt x="31" y="51"/>
                  </a:lnTo>
                  <a:lnTo>
                    <a:pt x="28" y="55"/>
                  </a:lnTo>
                  <a:lnTo>
                    <a:pt x="24" y="61"/>
                  </a:lnTo>
                  <a:lnTo>
                    <a:pt x="19" y="67"/>
                  </a:lnTo>
                  <a:lnTo>
                    <a:pt x="16" y="73"/>
                  </a:lnTo>
                  <a:lnTo>
                    <a:pt x="13" y="78"/>
                  </a:lnTo>
                  <a:lnTo>
                    <a:pt x="10" y="87"/>
                  </a:lnTo>
                  <a:lnTo>
                    <a:pt x="5" y="97"/>
                  </a:lnTo>
                  <a:lnTo>
                    <a:pt x="2" y="104"/>
                  </a:lnTo>
                  <a:lnTo>
                    <a:pt x="1" y="110"/>
                  </a:lnTo>
                  <a:lnTo>
                    <a:pt x="1" y="114"/>
                  </a:lnTo>
                  <a:lnTo>
                    <a:pt x="0" y="119"/>
                  </a:lnTo>
                  <a:lnTo>
                    <a:pt x="55" y="127"/>
                  </a:lnTo>
                  <a:lnTo>
                    <a:pt x="56" y="120"/>
                  </a:lnTo>
                  <a:lnTo>
                    <a:pt x="57" y="112"/>
                  </a:lnTo>
                  <a:lnTo>
                    <a:pt x="59" y="105"/>
                  </a:lnTo>
                  <a:lnTo>
                    <a:pt x="63" y="98"/>
                  </a:lnTo>
                  <a:lnTo>
                    <a:pt x="65" y="92"/>
                  </a:lnTo>
                  <a:lnTo>
                    <a:pt x="68" y="87"/>
                  </a:lnTo>
                  <a:lnTo>
                    <a:pt x="69" y="83"/>
                  </a:lnTo>
                  <a:lnTo>
                    <a:pt x="73" y="79"/>
                  </a:lnTo>
                  <a:lnTo>
                    <a:pt x="77" y="75"/>
                  </a:lnTo>
                  <a:lnTo>
                    <a:pt x="79" y="70"/>
                  </a:lnTo>
                  <a:lnTo>
                    <a:pt x="83" y="67"/>
                  </a:lnTo>
                  <a:lnTo>
                    <a:pt x="87" y="62"/>
                  </a:lnTo>
                  <a:lnTo>
                    <a:pt x="94" y="58"/>
                  </a:lnTo>
                  <a:lnTo>
                    <a:pt x="101" y="53"/>
                  </a:lnTo>
                  <a:lnTo>
                    <a:pt x="108" y="49"/>
                  </a:lnTo>
                  <a:lnTo>
                    <a:pt x="115" y="46"/>
                  </a:lnTo>
                  <a:lnTo>
                    <a:pt x="124" y="43"/>
                  </a:lnTo>
                  <a:lnTo>
                    <a:pt x="133" y="40"/>
                  </a:lnTo>
                  <a:lnTo>
                    <a:pt x="141" y="38"/>
                  </a:lnTo>
                  <a:lnTo>
                    <a:pt x="149" y="37"/>
                  </a:lnTo>
                  <a:lnTo>
                    <a:pt x="155" y="37"/>
                  </a:lnTo>
                  <a:lnTo>
                    <a:pt x="165" y="37"/>
                  </a:lnTo>
                  <a:lnTo>
                    <a:pt x="174" y="38"/>
                  </a:lnTo>
                  <a:lnTo>
                    <a:pt x="180" y="40"/>
                  </a:lnTo>
                  <a:lnTo>
                    <a:pt x="188" y="42"/>
                  </a:lnTo>
                  <a:lnTo>
                    <a:pt x="196" y="45"/>
                  </a:lnTo>
                  <a:lnTo>
                    <a:pt x="205" y="48"/>
                  </a:lnTo>
                  <a:lnTo>
                    <a:pt x="210" y="52"/>
                  </a:lnTo>
                  <a:lnTo>
                    <a:pt x="217" y="56"/>
                  </a:lnTo>
                  <a:lnTo>
                    <a:pt x="221" y="59"/>
                  </a:lnTo>
                  <a:lnTo>
                    <a:pt x="227" y="64"/>
                  </a:lnTo>
                  <a:lnTo>
                    <a:pt x="231" y="69"/>
                  </a:lnTo>
                  <a:lnTo>
                    <a:pt x="236" y="75"/>
                  </a:lnTo>
                  <a:lnTo>
                    <a:pt x="240" y="78"/>
                  </a:lnTo>
                  <a:lnTo>
                    <a:pt x="243" y="84"/>
                  </a:lnTo>
                  <a:lnTo>
                    <a:pt x="247" y="89"/>
                  </a:lnTo>
                  <a:lnTo>
                    <a:pt x="249" y="94"/>
                  </a:lnTo>
                  <a:lnTo>
                    <a:pt x="250" y="99"/>
                  </a:lnTo>
                  <a:lnTo>
                    <a:pt x="254" y="104"/>
                  </a:lnTo>
                  <a:lnTo>
                    <a:pt x="255" y="110"/>
                  </a:lnTo>
                  <a:lnTo>
                    <a:pt x="255" y="115"/>
                  </a:lnTo>
                  <a:lnTo>
                    <a:pt x="257" y="120"/>
                  </a:lnTo>
                  <a:lnTo>
                    <a:pt x="257" y="129"/>
                  </a:lnTo>
                  <a:lnTo>
                    <a:pt x="272" y="131"/>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390" name="Freeform 373"/>
            <p:cNvSpPr>
              <a:spLocks/>
            </p:cNvSpPr>
            <p:nvPr/>
          </p:nvSpPr>
          <p:spPr bwMode="auto">
            <a:xfrm>
              <a:off x="5514" y="2186"/>
              <a:ext cx="51" cy="57"/>
            </a:xfrm>
            <a:custGeom>
              <a:avLst/>
              <a:gdLst>
                <a:gd name="T0" fmla="*/ 50 w 51"/>
                <a:gd name="T1" fmla="*/ 0 h 57"/>
                <a:gd name="T2" fmla="*/ 37 w 51"/>
                <a:gd name="T3" fmla="*/ 13 h 57"/>
                <a:gd name="T4" fmla="*/ 26 w 51"/>
                <a:gd name="T5" fmla="*/ 25 h 57"/>
                <a:gd name="T6" fmla="*/ 16 w 51"/>
                <a:gd name="T7" fmla="*/ 31 h 57"/>
                <a:gd name="T8" fmla="*/ 9 w 51"/>
                <a:gd name="T9" fmla="*/ 34 h 57"/>
                <a:gd name="T10" fmla="*/ 5 w 51"/>
                <a:gd name="T11" fmla="*/ 36 h 57"/>
                <a:gd name="T12" fmla="*/ 0 w 51"/>
                <a:gd name="T13" fmla="*/ 38 h 57"/>
                <a:gd name="T14" fmla="*/ 23 w 51"/>
                <a:gd name="T15" fmla="*/ 56 h 57"/>
                <a:gd name="T16" fmla="*/ 29 w 51"/>
                <a:gd name="T17" fmla="*/ 53 h 57"/>
                <a:gd name="T18" fmla="*/ 35 w 51"/>
                <a:gd name="T19" fmla="*/ 47 h 57"/>
                <a:gd name="T20" fmla="*/ 39 w 51"/>
                <a:gd name="T21" fmla="*/ 39 h 57"/>
                <a:gd name="T22" fmla="*/ 42 w 51"/>
                <a:gd name="T23" fmla="*/ 31 h 57"/>
                <a:gd name="T24" fmla="*/ 46 w 51"/>
                <a:gd name="T25" fmla="*/ 23 h 57"/>
                <a:gd name="T26" fmla="*/ 47 w 51"/>
                <a:gd name="T27" fmla="*/ 14 h 57"/>
                <a:gd name="T28" fmla="*/ 50 w 51"/>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57"/>
                <a:gd name="T47" fmla="*/ 51 w 51"/>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57">
                  <a:moveTo>
                    <a:pt x="50" y="0"/>
                  </a:moveTo>
                  <a:lnTo>
                    <a:pt x="37" y="13"/>
                  </a:lnTo>
                  <a:lnTo>
                    <a:pt x="26" y="25"/>
                  </a:lnTo>
                  <a:lnTo>
                    <a:pt x="16" y="31"/>
                  </a:lnTo>
                  <a:lnTo>
                    <a:pt x="9" y="34"/>
                  </a:lnTo>
                  <a:lnTo>
                    <a:pt x="5" y="36"/>
                  </a:lnTo>
                  <a:lnTo>
                    <a:pt x="0" y="38"/>
                  </a:lnTo>
                  <a:lnTo>
                    <a:pt x="23" y="56"/>
                  </a:lnTo>
                  <a:lnTo>
                    <a:pt x="29" y="53"/>
                  </a:lnTo>
                  <a:lnTo>
                    <a:pt x="35" y="47"/>
                  </a:lnTo>
                  <a:lnTo>
                    <a:pt x="39" y="39"/>
                  </a:lnTo>
                  <a:lnTo>
                    <a:pt x="42" y="31"/>
                  </a:lnTo>
                  <a:lnTo>
                    <a:pt x="46" y="23"/>
                  </a:lnTo>
                  <a:lnTo>
                    <a:pt x="47" y="14"/>
                  </a:lnTo>
                  <a:lnTo>
                    <a:pt x="50" y="0"/>
                  </a:lnTo>
                </a:path>
              </a:pathLst>
            </a:custGeom>
            <a:solidFill>
              <a:srgbClr val="808080"/>
            </a:solidFill>
            <a:ln w="12700" cap="rnd" cmpd="sng">
              <a:solidFill>
                <a:srgbClr val="A0A0A0"/>
              </a:solidFill>
              <a:prstDash val="solid"/>
              <a:round/>
              <a:headEnd type="none" w="sm" len="sm"/>
              <a:tailEnd type="none" w="sm" len="sm"/>
            </a:ln>
          </p:spPr>
          <p:txBody>
            <a:bodyPr/>
            <a:lstStyle/>
            <a:p>
              <a:endParaRPr lang="nb-NO"/>
            </a:p>
          </p:txBody>
        </p:sp>
        <p:sp>
          <p:nvSpPr>
            <p:cNvPr id="6391" name="Freeform 374"/>
            <p:cNvSpPr>
              <a:spLocks/>
            </p:cNvSpPr>
            <p:nvPr/>
          </p:nvSpPr>
          <p:spPr bwMode="auto">
            <a:xfrm>
              <a:off x="4761" y="2098"/>
              <a:ext cx="270" cy="112"/>
            </a:xfrm>
            <a:custGeom>
              <a:avLst/>
              <a:gdLst>
                <a:gd name="T0" fmla="*/ 266 w 270"/>
                <a:gd name="T1" fmla="*/ 107 h 112"/>
                <a:gd name="T2" fmla="*/ 231 w 270"/>
                <a:gd name="T3" fmla="*/ 111 h 112"/>
                <a:gd name="T4" fmla="*/ 0 w 270"/>
                <a:gd name="T5" fmla="*/ 80 h 112"/>
                <a:gd name="T6" fmla="*/ 2 w 270"/>
                <a:gd name="T7" fmla="*/ 62 h 112"/>
                <a:gd name="T8" fmla="*/ 23 w 270"/>
                <a:gd name="T9" fmla="*/ 61 h 112"/>
                <a:gd name="T10" fmla="*/ 38 w 270"/>
                <a:gd name="T11" fmla="*/ 60 h 112"/>
                <a:gd name="T12" fmla="*/ 56 w 270"/>
                <a:gd name="T13" fmla="*/ 54 h 112"/>
                <a:gd name="T14" fmla="*/ 72 w 270"/>
                <a:gd name="T15" fmla="*/ 46 h 112"/>
                <a:gd name="T16" fmla="*/ 94 w 270"/>
                <a:gd name="T17" fmla="*/ 33 h 112"/>
                <a:gd name="T18" fmla="*/ 108 w 270"/>
                <a:gd name="T19" fmla="*/ 23 h 112"/>
                <a:gd name="T20" fmla="*/ 129 w 270"/>
                <a:gd name="T21" fmla="*/ 8 h 112"/>
                <a:gd name="T22" fmla="*/ 152 w 270"/>
                <a:gd name="T23" fmla="*/ 2 h 112"/>
                <a:gd name="T24" fmla="*/ 169 w 270"/>
                <a:gd name="T25" fmla="*/ 0 h 112"/>
                <a:gd name="T26" fmla="*/ 193 w 270"/>
                <a:gd name="T27" fmla="*/ 2 h 112"/>
                <a:gd name="T28" fmla="*/ 213 w 270"/>
                <a:gd name="T29" fmla="*/ 7 h 112"/>
                <a:gd name="T30" fmla="*/ 232 w 270"/>
                <a:gd name="T31" fmla="*/ 15 h 112"/>
                <a:gd name="T32" fmla="*/ 244 w 270"/>
                <a:gd name="T33" fmla="*/ 27 h 112"/>
                <a:gd name="T34" fmla="*/ 255 w 270"/>
                <a:gd name="T35" fmla="*/ 43 h 112"/>
                <a:gd name="T36" fmla="*/ 259 w 270"/>
                <a:gd name="T37" fmla="*/ 69 h 112"/>
                <a:gd name="T38" fmla="*/ 258 w 270"/>
                <a:gd name="T39" fmla="*/ 87 h 112"/>
                <a:gd name="T40" fmla="*/ 269 w 270"/>
                <a:gd name="T41" fmla="*/ 88 h 112"/>
                <a:gd name="T42" fmla="*/ 266 w 270"/>
                <a:gd name="T43" fmla="*/ 107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0"/>
                <a:gd name="T67" fmla="*/ 0 h 112"/>
                <a:gd name="T68" fmla="*/ 270 w 270"/>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0" h="112">
                  <a:moveTo>
                    <a:pt x="266" y="107"/>
                  </a:moveTo>
                  <a:lnTo>
                    <a:pt x="231" y="111"/>
                  </a:lnTo>
                  <a:lnTo>
                    <a:pt x="0" y="80"/>
                  </a:lnTo>
                  <a:lnTo>
                    <a:pt x="2" y="62"/>
                  </a:lnTo>
                  <a:lnTo>
                    <a:pt x="23" y="61"/>
                  </a:lnTo>
                  <a:lnTo>
                    <a:pt x="38" y="60"/>
                  </a:lnTo>
                  <a:lnTo>
                    <a:pt x="56" y="54"/>
                  </a:lnTo>
                  <a:lnTo>
                    <a:pt x="72" y="46"/>
                  </a:lnTo>
                  <a:lnTo>
                    <a:pt x="94" y="33"/>
                  </a:lnTo>
                  <a:lnTo>
                    <a:pt x="108" y="23"/>
                  </a:lnTo>
                  <a:lnTo>
                    <a:pt x="129" y="8"/>
                  </a:lnTo>
                  <a:lnTo>
                    <a:pt x="152" y="2"/>
                  </a:lnTo>
                  <a:lnTo>
                    <a:pt x="169" y="0"/>
                  </a:lnTo>
                  <a:lnTo>
                    <a:pt x="193" y="2"/>
                  </a:lnTo>
                  <a:lnTo>
                    <a:pt x="213" y="7"/>
                  </a:lnTo>
                  <a:lnTo>
                    <a:pt x="232" y="15"/>
                  </a:lnTo>
                  <a:lnTo>
                    <a:pt x="244" y="27"/>
                  </a:lnTo>
                  <a:lnTo>
                    <a:pt x="255" y="43"/>
                  </a:lnTo>
                  <a:lnTo>
                    <a:pt x="259" y="69"/>
                  </a:lnTo>
                  <a:lnTo>
                    <a:pt x="258" y="87"/>
                  </a:lnTo>
                  <a:lnTo>
                    <a:pt x="269" y="88"/>
                  </a:lnTo>
                  <a:lnTo>
                    <a:pt x="266" y="107"/>
                  </a:lnTo>
                </a:path>
              </a:pathLst>
            </a:custGeom>
            <a:solidFill>
              <a:srgbClr val="202020"/>
            </a:solidFill>
            <a:ln w="12700" cap="rnd" cmpd="sng">
              <a:solidFill>
                <a:srgbClr val="000000"/>
              </a:solidFill>
              <a:prstDash val="solid"/>
              <a:round/>
              <a:headEnd type="none" w="sm" len="sm"/>
              <a:tailEnd type="none" w="sm" len="sm"/>
            </a:ln>
          </p:spPr>
          <p:txBody>
            <a:bodyPr/>
            <a:lstStyle/>
            <a:p>
              <a:endParaRPr lang="nb-NO"/>
            </a:p>
          </p:txBody>
        </p:sp>
        <p:sp>
          <p:nvSpPr>
            <p:cNvPr id="6392" name="Freeform 375"/>
            <p:cNvSpPr>
              <a:spLocks/>
            </p:cNvSpPr>
            <p:nvPr/>
          </p:nvSpPr>
          <p:spPr bwMode="auto">
            <a:xfrm>
              <a:off x="4733" y="2125"/>
              <a:ext cx="561" cy="146"/>
            </a:xfrm>
            <a:custGeom>
              <a:avLst/>
              <a:gdLst>
                <a:gd name="T0" fmla="*/ 544 w 561"/>
                <a:gd name="T1" fmla="*/ 110 h 146"/>
                <a:gd name="T2" fmla="*/ 544 w 561"/>
                <a:gd name="T3" fmla="*/ 89 h 146"/>
                <a:gd name="T4" fmla="*/ 542 w 561"/>
                <a:gd name="T5" fmla="*/ 74 h 146"/>
                <a:gd name="T6" fmla="*/ 539 w 561"/>
                <a:gd name="T7" fmla="*/ 62 h 146"/>
                <a:gd name="T8" fmla="*/ 532 w 561"/>
                <a:gd name="T9" fmla="*/ 49 h 146"/>
                <a:gd name="T10" fmla="*/ 519 w 561"/>
                <a:gd name="T11" fmla="*/ 34 h 146"/>
                <a:gd name="T12" fmla="*/ 501 w 561"/>
                <a:gd name="T13" fmla="*/ 20 h 146"/>
                <a:gd name="T14" fmla="*/ 485 w 561"/>
                <a:gd name="T15" fmla="*/ 11 h 146"/>
                <a:gd name="T16" fmla="*/ 462 w 561"/>
                <a:gd name="T17" fmla="*/ 4 h 146"/>
                <a:gd name="T18" fmla="*/ 438 w 561"/>
                <a:gd name="T19" fmla="*/ 1 h 146"/>
                <a:gd name="T20" fmla="*/ 408 w 561"/>
                <a:gd name="T21" fmla="*/ 1 h 146"/>
                <a:gd name="T22" fmla="*/ 388 w 561"/>
                <a:gd name="T23" fmla="*/ 6 h 146"/>
                <a:gd name="T24" fmla="*/ 371 w 561"/>
                <a:gd name="T25" fmla="*/ 13 h 146"/>
                <a:gd name="T26" fmla="*/ 348 w 561"/>
                <a:gd name="T27" fmla="*/ 27 h 146"/>
                <a:gd name="T28" fmla="*/ 298 w 561"/>
                <a:gd name="T29" fmla="*/ 57 h 146"/>
                <a:gd name="T30" fmla="*/ 283 w 561"/>
                <a:gd name="T31" fmla="*/ 67 h 146"/>
                <a:gd name="T32" fmla="*/ 266 w 561"/>
                <a:gd name="T33" fmla="*/ 76 h 146"/>
                <a:gd name="T34" fmla="*/ 247 w 561"/>
                <a:gd name="T35" fmla="*/ 82 h 146"/>
                <a:gd name="T36" fmla="*/ 222 w 561"/>
                <a:gd name="T37" fmla="*/ 88 h 146"/>
                <a:gd name="T38" fmla="*/ 0 w 561"/>
                <a:gd name="T39" fmla="*/ 60 h 146"/>
                <a:gd name="T40" fmla="*/ 0 w 561"/>
                <a:gd name="T41" fmla="*/ 71 h 146"/>
                <a:gd name="T42" fmla="*/ 0 w 561"/>
                <a:gd name="T43" fmla="*/ 84 h 146"/>
                <a:gd name="T44" fmla="*/ 266 w 561"/>
                <a:gd name="T45" fmla="*/ 101 h 146"/>
                <a:gd name="T46" fmla="*/ 295 w 561"/>
                <a:gd name="T47" fmla="*/ 103 h 146"/>
                <a:gd name="T48" fmla="*/ 311 w 561"/>
                <a:gd name="T49" fmla="*/ 99 h 146"/>
                <a:gd name="T50" fmla="*/ 327 w 561"/>
                <a:gd name="T51" fmla="*/ 93 h 146"/>
                <a:gd name="T52" fmla="*/ 343 w 561"/>
                <a:gd name="T53" fmla="*/ 84 h 146"/>
                <a:gd name="T54" fmla="*/ 363 w 561"/>
                <a:gd name="T55" fmla="*/ 72 h 146"/>
                <a:gd name="T56" fmla="*/ 375 w 561"/>
                <a:gd name="T57" fmla="*/ 64 h 146"/>
                <a:gd name="T58" fmla="*/ 393 w 561"/>
                <a:gd name="T59" fmla="*/ 52 h 146"/>
                <a:gd name="T60" fmla="*/ 413 w 561"/>
                <a:gd name="T61" fmla="*/ 45 h 146"/>
                <a:gd name="T62" fmla="*/ 432 w 561"/>
                <a:gd name="T63" fmla="*/ 43 h 146"/>
                <a:gd name="T64" fmla="*/ 457 w 561"/>
                <a:gd name="T65" fmla="*/ 45 h 146"/>
                <a:gd name="T66" fmla="*/ 478 w 561"/>
                <a:gd name="T67" fmla="*/ 51 h 146"/>
                <a:gd name="T68" fmla="*/ 496 w 561"/>
                <a:gd name="T69" fmla="*/ 60 h 146"/>
                <a:gd name="T70" fmla="*/ 508 w 561"/>
                <a:gd name="T71" fmla="*/ 70 h 146"/>
                <a:gd name="T72" fmla="*/ 517 w 561"/>
                <a:gd name="T73" fmla="*/ 83 h 146"/>
                <a:gd name="T74" fmla="*/ 522 w 561"/>
                <a:gd name="T75" fmla="*/ 99 h 146"/>
                <a:gd name="T76" fmla="*/ 522 w 561"/>
                <a:gd name="T77" fmla="*/ 116 h 146"/>
                <a:gd name="T78" fmla="*/ 532 w 561"/>
                <a:gd name="T79" fmla="*/ 128 h 146"/>
                <a:gd name="T80" fmla="*/ 535 w 561"/>
                <a:gd name="T81" fmla="*/ 144 h 146"/>
                <a:gd name="T82" fmla="*/ 546 w 561"/>
                <a:gd name="T83" fmla="*/ 144 h 146"/>
                <a:gd name="T84" fmla="*/ 560 w 561"/>
                <a:gd name="T85" fmla="*/ 123 h 1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1"/>
                <a:gd name="T130" fmla="*/ 0 h 146"/>
                <a:gd name="T131" fmla="*/ 561 w 561"/>
                <a:gd name="T132" fmla="*/ 146 h 1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1" h="146">
                  <a:moveTo>
                    <a:pt x="544" y="121"/>
                  </a:moveTo>
                  <a:lnTo>
                    <a:pt x="544" y="110"/>
                  </a:lnTo>
                  <a:lnTo>
                    <a:pt x="544" y="100"/>
                  </a:lnTo>
                  <a:lnTo>
                    <a:pt x="544" y="89"/>
                  </a:lnTo>
                  <a:lnTo>
                    <a:pt x="544" y="81"/>
                  </a:lnTo>
                  <a:lnTo>
                    <a:pt x="542" y="74"/>
                  </a:lnTo>
                  <a:lnTo>
                    <a:pt x="542" y="70"/>
                  </a:lnTo>
                  <a:lnTo>
                    <a:pt x="539" y="62"/>
                  </a:lnTo>
                  <a:lnTo>
                    <a:pt x="536" y="55"/>
                  </a:lnTo>
                  <a:lnTo>
                    <a:pt x="532" y="49"/>
                  </a:lnTo>
                  <a:lnTo>
                    <a:pt x="526" y="41"/>
                  </a:lnTo>
                  <a:lnTo>
                    <a:pt x="519" y="34"/>
                  </a:lnTo>
                  <a:lnTo>
                    <a:pt x="511" y="27"/>
                  </a:lnTo>
                  <a:lnTo>
                    <a:pt x="501" y="20"/>
                  </a:lnTo>
                  <a:lnTo>
                    <a:pt x="495" y="16"/>
                  </a:lnTo>
                  <a:lnTo>
                    <a:pt x="485" y="11"/>
                  </a:lnTo>
                  <a:lnTo>
                    <a:pt x="472" y="7"/>
                  </a:lnTo>
                  <a:lnTo>
                    <a:pt x="462" y="4"/>
                  </a:lnTo>
                  <a:lnTo>
                    <a:pt x="449" y="3"/>
                  </a:lnTo>
                  <a:lnTo>
                    <a:pt x="438" y="1"/>
                  </a:lnTo>
                  <a:lnTo>
                    <a:pt x="422" y="0"/>
                  </a:lnTo>
                  <a:lnTo>
                    <a:pt x="408" y="1"/>
                  </a:lnTo>
                  <a:lnTo>
                    <a:pt x="396" y="3"/>
                  </a:lnTo>
                  <a:lnTo>
                    <a:pt x="388" y="6"/>
                  </a:lnTo>
                  <a:lnTo>
                    <a:pt x="379" y="9"/>
                  </a:lnTo>
                  <a:lnTo>
                    <a:pt x="371" y="13"/>
                  </a:lnTo>
                  <a:lnTo>
                    <a:pt x="361" y="20"/>
                  </a:lnTo>
                  <a:lnTo>
                    <a:pt x="348" y="27"/>
                  </a:lnTo>
                  <a:lnTo>
                    <a:pt x="337" y="34"/>
                  </a:lnTo>
                  <a:lnTo>
                    <a:pt x="298" y="57"/>
                  </a:lnTo>
                  <a:lnTo>
                    <a:pt x="289" y="62"/>
                  </a:lnTo>
                  <a:lnTo>
                    <a:pt x="283" y="67"/>
                  </a:lnTo>
                  <a:lnTo>
                    <a:pt x="276" y="71"/>
                  </a:lnTo>
                  <a:lnTo>
                    <a:pt x="266" y="76"/>
                  </a:lnTo>
                  <a:lnTo>
                    <a:pt x="257" y="80"/>
                  </a:lnTo>
                  <a:lnTo>
                    <a:pt x="247" y="82"/>
                  </a:lnTo>
                  <a:lnTo>
                    <a:pt x="238" y="85"/>
                  </a:lnTo>
                  <a:lnTo>
                    <a:pt x="222" y="88"/>
                  </a:lnTo>
                  <a:lnTo>
                    <a:pt x="217" y="89"/>
                  </a:lnTo>
                  <a:lnTo>
                    <a:pt x="0" y="60"/>
                  </a:lnTo>
                  <a:lnTo>
                    <a:pt x="1" y="65"/>
                  </a:lnTo>
                  <a:lnTo>
                    <a:pt x="0" y="71"/>
                  </a:lnTo>
                  <a:lnTo>
                    <a:pt x="0" y="77"/>
                  </a:lnTo>
                  <a:lnTo>
                    <a:pt x="0" y="84"/>
                  </a:lnTo>
                  <a:lnTo>
                    <a:pt x="263" y="118"/>
                  </a:lnTo>
                  <a:lnTo>
                    <a:pt x="266" y="101"/>
                  </a:lnTo>
                  <a:lnTo>
                    <a:pt x="285" y="104"/>
                  </a:lnTo>
                  <a:lnTo>
                    <a:pt x="295" y="103"/>
                  </a:lnTo>
                  <a:lnTo>
                    <a:pt x="302" y="101"/>
                  </a:lnTo>
                  <a:lnTo>
                    <a:pt x="311" y="99"/>
                  </a:lnTo>
                  <a:lnTo>
                    <a:pt x="319" y="96"/>
                  </a:lnTo>
                  <a:lnTo>
                    <a:pt x="327" y="93"/>
                  </a:lnTo>
                  <a:lnTo>
                    <a:pt x="336" y="89"/>
                  </a:lnTo>
                  <a:lnTo>
                    <a:pt x="343" y="84"/>
                  </a:lnTo>
                  <a:lnTo>
                    <a:pt x="353" y="78"/>
                  </a:lnTo>
                  <a:lnTo>
                    <a:pt x="363" y="72"/>
                  </a:lnTo>
                  <a:lnTo>
                    <a:pt x="369" y="68"/>
                  </a:lnTo>
                  <a:lnTo>
                    <a:pt x="375" y="64"/>
                  </a:lnTo>
                  <a:lnTo>
                    <a:pt x="384" y="58"/>
                  </a:lnTo>
                  <a:lnTo>
                    <a:pt x="393" y="52"/>
                  </a:lnTo>
                  <a:lnTo>
                    <a:pt x="405" y="48"/>
                  </a:lnTo>
                  <a:lnTo>
                    <a:pt x="413" y="45"/>
                  </a:lnTo>
                  <a:lnTo>
                    <a:pt x="423" y="43"/>
                  </a:lnTo>
                  <a:lnTo>
                    <a:pt x="432" y="43"/>
                  </a:lnTo>
                  <a:lnTo>
                    <a:pt x="445" y="44"/>
                  </a:lnTo>
                  <a:lnTo>
                    <a:pt x="457" y="45"/>
                  </a:lnTo>
                  <a:lnTo>
                    <a:pt x="470" y="48"/>
                  </a:lnTo>
                  <a:lnTo>
                    <a:pt x="478" y="51"/>
                  </a:lnTo>
                  <a:lnTo>
                    <a:pt x="488" y="56"/>
                  </a:lnTo>
                  <a:lnTo>
                    <a:pt x="496" y="60"/>
                  </a:lnTo>
                  <a:lnTo>
                    <a:pt x="503" y="66"/>
                  </a:lnTo>
                  <a:lnTo>
                    <a:pt x="508" y="70"/>
                  </a:lnTo>
                  <a:lnTo>
                    <a:pt x="513" y="77"/>
                  </a:lnTo>
                  <a:lnTo>
                    <a:pt x="517" y="83"/>
                  </a:lnTo>
                  <a:lnTo>
                    <a:pt x="520" y="91"/>
                  </a:lnTo>
                  <a:lnTo>
                    <a:pt x="522" y="99"/>
                  </a:lnTo>
                  <a:lnTo>
                    <a:pt x="521" y="109"/>
                  </a:lnTo>
                  <a:lnTo>
                    <a:pt x="522" y="116"/>
                  </a:lnTo>
                  <a:lnTo>
                    <a:pt x="522" y="127"/>
                  </a:lnTo>
                  <a:lnTo>
                    <a:pt x="532" y="128"/>
                  </a:lnTo>
                  <a:lnTo>
                    <a:pt x="529" y="144"/>
                  </a:lnTo>
                  <a:lnTo>
                    <a:pt x="535" y="144"/>
                  </a:lnTo>
                  <a:lnTo>
                    <a:pt x="540" y="144"/>
                  </a:lnTo>
                  <a:lnTo>
                    <a:pt x="546" y="144"/>
                  </a:lnTo>
                  <a:lnTo>
                    <a:pt x="557" y="145"/>
                  </a:lnTo>
                  <a:lnTo>
                    <a:pt x="560" y="123"/>
                  </a:lnTo>
                  <a:lnTo>
                    <a:pt x="544" y="121"/>
                  </a:lnTo>
                </a:path>
              </a:pathLst>
            </a:custGeom>
            <a:solidFill>
              <a:srgbClr val="404040"/>
            </a:solidFill>
            <a:ln w="12700" cap="rnd" cmpd="sng">
              <a:solidFill>
                <a:srgbClr val="000000"/>
              </a:solidFill>
              <a:prstDash val="solid"/>
              <a:round/>
              <a:headEnd type="none" w="sm" len="sm"/>
              <a:tailEnd type="none" w="sm" len="sm"/>
            </a:ln>
          </p:spPr>
          <p:txBody>
            <a:bodyPr/>
            <a:lstStyle/>
            <a:p>
              <a:endParaRPr lang="nb-NO"/>
            </a:p>
          </p:txBody>
        </p:sp>
        <p:sp>
          <p:nvSpPr>
            <p:cNvPr id="6393" name="Oval 376"/>
            <p:cNvSpPr>
              <a:spLocks noChangeArrowheads="1"/>
            </p:cNvSpPr>
            <p:nvPr/>
          </p:nvSpPr>
          <p:spPr bwMode="auto">
            <a:xfrm rot="480000">
              <a:off x="4807" y="2033"/>
              <a:ext cx="138" cy="138"/>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94" name="Oval 377"/>
            <p:cNvSpPr>
              <a:spLocks noChangeArrowheads="1"/>
            </p:cNvSpPr>
            <p:nvPr/>
          </p:nvSpPr>
          <p:spPr bwMode="auto">
            <a:xfrm rot="480000">
              <a:off x="4828" y="2050"/>
              <a:ext cx="103" cy="104"/>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95" name="Oval 378"/>
            <p:cNvSpPr>
              <a:spLocks noChangeArrowheads="1"/>
            </p:cNvSpPr>
            <p:nvPr/>
          </p:nvSpPr>
          <p:spPr bwMode="auto">
            <a:xfrm rot="480000">
              <a:off x="4843" y="2065"/>
              <a:ext cx="76" cy="76"/>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96" name="Line 379"/>
            <p:cNvSpPr>
              <a:spLocks noChangeShapeType="1"/>
            </p:cNvSpPr>
            <p:nvPr/>
          </p:nvSpPr>
          <p:spPr bwMode="auto">
            <a:xfrm flipH="1">
              <a:off x="4849" y="2102"/>
              <a:ext cx="28" cy="29"/>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97" name="Line 380"/>
            <p:cNvSpPr>
              <a:spLocks noChangeShapeType="1"/>
            </p:cNvSpPr>
            <p:nvPr/>
          </p:nvSpPr>
          <p:spPr bwMode="auto">
            <a:xfrm flipH="1">
              <a:off x="4870" y="2103"/>
              <a:ext cx="6" cy="3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98" name="Line 381"/>
            <p:cNvSpPr>
              <a:spLocks noChangeShapeType="1"/>
            </p:cNvSpPr>
            <p:nvPr/>
          </p:nvSpPr>
          <p:spPr bwMode="auto">
            <a:xfrm flipH="1" flipV="1">
              <a:off x="4881" y="2106"/>
              <a:ext cx="13" cy="33"/>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99" name="Line 382"/>
            <p:cNvSpPr>
              <a:spLocks noChangeShapeType="1"/>
            </p:cNvSpPr>
            <p:nvPr/>
          </p:nvSpPr>
          <p:spPr bwMode="auto">
            <a:xfrm flipH="1" flipV="1">
              <a:off x="4876" y="2099"/>
              <a:ext cx="31"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00" name="Line 383"/>
            <p:cNvSpPr>
              <a:spLocks noChangeShapeType="1"/>
            </p:cNvSpPr>
            <p:nvPr/>
          </p:nvSpPr>
          <p:spPr bwMode="auto">
            <a:xfrm flipV="1">
              <a:off x="4840" y="2098"/>
              <a:ext cx="38" cy="19"/>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01" name="Line 384"/>
            <p:cNvSpPr>
              <a:spLocks noChangeShapeType="1"/>
            </p:cNvSpPr>
            <p:nvPr/>
          </p:nvSpPr>
          <p:spPr bwMode="auto">
            <a:xfrm flipH="1" flipV="1">
              <a:off x="4860" y="2066"/>
              <a:ext cx="17" cy="3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02" name="Line 385"/>
            <p:cNvSpPr>
              <a:spLocks noChangeShapeType="1"/>
            </p:cNvSpPr>
            <p:nvPr/>
          </p:nvSpPr>
          <p:spPr bwMode="auto">
            <a:xfrm flipV="1">
              <a:off x="4877" y="2061"/>
              <a:ext cx="5"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03" name="Line 386"/>
            <p:cNvSpPr>
              <a:spLocks noChangeShapeType="1"/>
            </p:cNvSpPr>
            <p:nvPr/>
          </p:nvSpPr>
          <p:spPr bwMode="auto">
            <a:xfrm flipH="1">
              <a:off x="4877" y="2069"/>
              <a:ext cx="25" cy="29"/>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04" name="Line 387"/>
            <p:cNvSpPr>
              <a:spLocks noChangeShapeType="1"/>
            </p:cNvSpPr>
            <p:nvPr/>
          </p:nvSpPr>
          <p:spPr bwMode="auto">
            <a:xfrm flipH="1">
              <a:off x="4877" y="2087"/>
              <a:ext cx="38" cy="1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05" name="Line 388"/>
            <p:cNvSpPr>
              <a:spLocks noChangeShapeType="1"/>
            </p:cNvSpPr>
            <p:nvPr/>
          </p:nvSpPr>
          <p:spPr bwMode="auto">
            <a:xfrm>
              <a:off x="4846" y="2080"/>
              <a:ext cx="27" cy="2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06" name="Line 389"/>
            <p:cNvSpPr>
              <a:spLocks noChangeShapeType="1"/>
            </p:cNvSpPr>
            <p:nvPr/>
          </p:nvSpPr>
          <p:spPr bwMode="auto">
            <a:xfrm flipH="1" flipV="1">
              <a:off x="4841" y="2097"/>
              <a:ext cx="81" cy="1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07" name="Oval 390"/>
            <p:cNvSpPr>
              <a:spLocks noChangeArrowheads="1"/>
            </p:cNvSpPr>
            <p:nvPr/>
          </p:nvSpPr>
          <p:spPr bwMode="auto">
            <a:xfrm rot="480000">
              <a:off x="4863" y="2088"/>
              <a:ext cx="33" cy="33"/>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08" name="Oval 391"/>
            <p:cNvSpPr>
              <a:spLocks noChangeArrowheads="1"/>
            </p:cNvSpPr>
            <p:nvPr/>
          </p:nvSpPr>
          <p:spPr bwMode="auto">
            <a:xfrm rot="480000">
              <a:off x="4870" y="2095"/>
              <a:ext cx="20" cy="19"/>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09" name="Oval 392"/>
            <p:cNvSpPr>
              <a:spLocks noChangeArrowheads="1"/>
            </p:cNvSpPr>
            <p:nvPr/>
          </p:nvSpPr>
          <p:spPr bwMode="auto">
            <a:xfrm rot="480000">
              <a:off x="5330" y="2097"/>
              <a:ext cx="140" cy="140"/>
            </a:xfrm>
            <a:prstGeom prst="ellipse">
              <a:avLst/>
            </a:prstGeom>
            <a:solidFill>
              <a:srgbClr val="808080"/>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10" name="Oval 393"/>
            <p:cNvSpPr>
              <a:spLocks noChangeArrowheads="1"/>
            </p:cNvSpPr>
            <p:nvPr/>
          </p:nvSpPr>
          <p:spPr bwMode="auto">
            <a:xfrm rot="480000">
              <a:off x="5351" y="2116"/>
              <a:ext cx="102" cy="104"/>
            </a:xfrm>
            <a:prstGeom prst="ellipse">
              <a:avLst/>
            </a:prstGeom>
            <a:solidFill>
              <a:srgbClr val="FFFFFF"/>
            </a:solidFill>
            <a:ln w="1270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11" name="Oval 394"/>
            <p:cNvSpPr>
              <a:spLocks noChangeArrowheads="1"/>
            </p:cNvSpPr>
            <p:nvPr/>
          </p:nvSpPr>
          <p:spPr bwMode="auto">
            <a:xfrm rot="480000">
              <a:off x="5367" y="2130"/>
              <a:ext cx="77" cy="78"/>
            </a:xfrm>
            <a:prstGeom prst="ellipse">
              <a:avLst/>
            </a:prstGeom>
            <a:solidFill>
              <a:srgbClr val="C0C0C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12" name="Line 395"/>
            <p:cNvSpPr>
              <a:spLocks noChangeShapeType="1"/>
            </p:cNvSpPr>
            <p:nvPr/>
          </p:nvSpPr>
          <p:spPr bwMode="auto">
            <a:xfrm flipH="1">
              <a:off x="5382" y="2168"/>
              <a:ext cx="26" cy="29"/>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13" name="Line 396"/>
            <p:cNvSpPr>
              <a:spLocks noChangeShapeType="1"/>
            </p:cNvSpPr>
            <p:nvPr/>
          </p:nvSpPr>
          <p:spPr bwMode="auto">
            <a:xfrm flipH="1">
              <a:off x="5398" y="2171"/>
              <a:ext cx="6"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14" name="Line 397"/>
            <p:cNvSpPr>
              <a:spLocks noChangeShapeType="1"/>
            </p:cNvSpPr>
            <p:nvPr/>
          </p:nvSpPr>
          <p:spPr bwMode="auto">
            <a:xfrm flipH="1" flipV="1">
              <a:off x="5403" y="2170"/>
              <a:ext cx="15" cy="35"/>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15" name="Line 398"/>
            <p:cNvSpPr>
              <a:spLocks noChangeShapeType="1"/>
            </p:cNvSpPr>
            <p:nvPr/>
          </p:nvSpPr>
          <p:spPr bwMode="auto">
            <a:xfrm flipH="1" flipV="1">
              <a:off x="5404" y="2166"/>
              <a:ext cx="27" cy="26"/>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16" name="Line 399"/>
            <p:cNvSpPr>
              <a:spLocks noChangeShapeType="1"/>
            </p:cNvSpPr>
            <p:nvPr/>
          </p:nvSpPr>
          <p:spPr bwMode="auto">
            <a:xfrm flipV="1">
              <a:off x="5364" y="2164"/>
              <a:ext cx="38" cy="1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17" name="Line 400"/>
            <p:cNvSpPr>
              <a:spLocks noChangeShapeType="1"/>
            </p:cNvSpPr>
            <p:nvPr/>
          </p:nvSpPr>
          <p:spPr bwMode="auto">
            <a:xfrm flipH="1" flipV="1">
              <a:off x="5390" y="2134"/>
              <a:ext cx="17" cy="3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18" name="Line 401"/>
            <p:cNvSpPr>
              <a:spLocks noChangeShapeType="1"/>
            </p:cNvSpPr>
            <p:nvPr/>
          </p:nvSpPr>
          <p:spPr bwMode="auto">
            <a:xfrm flipV="1">
              <a:off x="5403" y="2128"/>
              <a:ext cx="5" cy="37"/>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19" name="Line 402"/>
            <p:cNvSpPr>
              <a:spLocks noChangeShapeType="1"/>
            </p:cNvSpPr>
            <p:nvPr/>
          </p:nvSpPr>
          <p:spPr bwMode="auto">
            <a:xfrm flipH="1">
              <a:off x="5402" y="2134"/>
              <a:ext cx="26" cy="3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20" name="Line 403"/>
            <p:cNvSpPr>
              <a:spLocks noChangeShapeType="1"/>
            </p:cNvSpPr>
            <p:nvPr/>
          </p:nvSpPr>
          <p:spPr bwMode="auto">
            <a:xfrm flipH="1">
              <a:off x="5409" y="2153"/>
              <a:ext cx="36" cy="18"/>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21" name="Line 404"/>
            <p:cNvSpPr>
              <a:spLocks noChangeShapeType="1"/>
            </p:cNvSpPr>
            <p:nvPr/>
          </p:nvSpPr>
          <p:spPr bwMode="auto">
            <a:xfrm>
              <a:off x="5370" y="2144"/>
              <a:ext cx="30" cy="24"/>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22" name="Line 405"/>
            <p:cNvSpPr>
              <a:spLocks noChangeShapeType="1"/>
            </p:cNvSpPr>
            <p:nvPr/>
          </p:nvSpPr>
          <p:spPr bwMode="auto">
            <a:xfrm flipH="1" flipV="1">
              <a:off x="5362" y="2159"/>
              <a:ext cx="81" cy="11"/>
            </a:xfrm>
            <a:prstGeom prst="line">
              <a:avLst/>
            </a:prstGeom>
            <a:noFill/>
            <a:ln w="50800">
              <a:solidFill>
                <a:srgbClr val="808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423" name="Oval 406"/>
            <p:cNvSpPr>
              <a:spLocks noChangeArrowheads="1"/>
            </p:cNvSpPr>
            <p:nvPr/>
          </p:nvSpPr>
          <p:spPr bwMode="auto">
            <a:xfrm rot="480000">
              <a:off x="5389" y="2151"/>
              <a:ext cx="34" cy="34"/>
            </a:xfrm>
            <a:prstGeom prst="ellipse">
              <a:avLst/>
            </a:prstGeom>
            <a:solidFill>
              <a:srgbClr val="E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424" name="Oval 407"/>
            <p:cNvSpPr>
              <a:spLocks noChangeArrowheads="1"/>
            </p:cNvSpPr>
            <p:nvPr/>
          </p:nvSpPr>
          <p:spPr bwMode="auto">
            <a:xfrm rot="480000">
              <a:off x="5396" y="2158"/>
              <a:ext cx="19" cy="20"/>
            </a:xfrm>
            <a:prstGeom prst="ellipse">
              <a:avLst/>
            </a:prstGeom>
            <a:solidFill>
              <a:srgbClr val="A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6173" name="Group 411"/>
          <p:cNvGrpSpPr>
            <a:grpSpLocks/>
          </p:cNvGrpSpPr>
          <p:nvPr/>
        </p:nvGrpSpPr>
        <p:grpSpPr bwMode="auto">
          <a:xfrm>
            <a:off x="9790113" y="3128963"/>
            <a:ext cx="157162" cy="144462"/>
            <a:chOff x="5639" y="1971"/>
            <a:chExt cx="107" cy="91"/>
          </a:xfrm>
        </p:grpSpPr>
        <p:sp>
          <p:nvSpPr>
            <p:cNvPr id="6347" name="Freeform 409"/>
            <p:cNvSpPr>
              <a:spLocks/>
            </p:cNvSpPr>
            <p:nvPr/>
          </p:nvSpPr>
          <p:spPr bwMode="auto">
            <a:xfrm>
              <a:off x="5728" y="1971"/>
              <a:ext cx="18" cy="85"/>
            </a:xfrm>
            <a:custGeom>
              <a:avLst/>
              <a:gdLst>
                <a:gd name="T0" fmla="*/ 17 w 18"/>
                <a:gd name="T1" fmla="*/ 0 h 85"/>
                <a:gd name="T2" fmla="*/ 14 w 18"/>
                <a:gd name="T3" fmla="*/ 5 h 85"/>
                <a:gd name="T4" fmla="*/ 5 w 18"/>
                <a:gd name="T5" fmla="*/ 50 h 85"/>
                <a:gd name="T6" fmla="*/ 0 w 18"/>
                <a:gd name="T7" fmla="*/ 84 h 85"/>
                <a:gd name="T8" fmla="*/ 4 w 18"/>
                <a:gd name="T9" fmla="*/ 83 h 85"/>
                <a:gd name="T10" fmla="*/ 17 w 18"/>
                <a:gd name="T11" fmla="*/ 0 h 85"/>
                <a:gd name="T12" fmla="*/ 0 60000 65536"/>
                <a:gd name="T13" fmla="*/ 0 60000 65536"/>
                <a:gd name="T14" fmla="*/ 0 60000 65536"/>
                <a:gd name="T15" fmla="*/ 0 60000 65536"/>
                <a:gd name="T16" fmla="*/ 0 60000 65536"/>
                <a:gd name="T17" fmla="*/ 0 60000 65536"/>
                <a:gd name="T18" fmla="*/ 0 w 18"/>
                <a:gd name="T19" fmla="*/ 0 h 85"/>
                <a:gd name="T20" fmla="*/ 18 w 18"/>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18" h="85">
                  <a:moveTo>
                    <a:pt x="17" y="0"/>
                  </a:moveTo>
                  <a:lnTo>
                    <a:pt x="14" y="5"/>
                  </a:lnTo>
                  <a:lnTo>
                    <a:pt x="5" y="50"/>
                  </a:lnTo>
                  <a:lnTo>
                    <a:pt x="0" y="84"/>
                  </a:lnTo>
                  <a:lnTo>
                    <a:pt x="4" y="83"/>
                  </a:lnTo>
                  <a:lnTo>
                    <a:pt x="17" y="0"/>
                  </a:lnTo>
                </a:path>
              </a:pathLst>
            </a:custGeom>
            <a:solidFill>
              <a:srgbClr val="20202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348" name="Freeform 410"/>
            <p:cNvSpPr>
              <a:spLocks/>
            </p:cNvSpPr>
            <p:nvPr/>
          </p:nvSpPr>
          <p:spPr bwMode="auto">
            <a:xfrm>
              <a:off x="5639" y="1973"/>
              <a:ext cx="39" cy="89"/>
            </a:xfrm>
            <a:custGeom>
              <a:avLst/>
              <a:gdLst>
                <a:gd name="T0" fmla="*/ 29 w 39"/>
                <a:gd name="T1" fmla="*/ 0 h 89"/>
                <a:gd name="T2" fmla="*/ 0 w 39"/>
                <a:gd name="T3" fmla="*/ 88 h 89"/>
                <a:gd name="T4" fmla="*/ 12 w 39"/>
                <a:gd name="T5" fmla="*/ 88 h 89"/>
                <a:gd name="T6" fmla="*/ 38 w 39"/>
                <a:gd name="T7" fmla="*/ 2 h 89"/>
                <a:gd name="T8" fmla="*/ 29 w 39"/>
                <a:gd name="T9" fmla="*/ 0 h 89"/>
                <a:gd name="T10" fmla="*/ 0 60000 65536"/>
                <a:gd name="T11" fmla="*/ 0 60000 65536"/>
                <a:gd name="T12" fmla="*/ 0 60000 65536"/>
                <a:gd name="T13" fmla="*/ 0 60000 65536"/>
                <a:gd name="T14" fmla="*/ 0 60000 65536"/>
                <a:gd name="T15" fmla="*/ 0 w 39"/>
                <a:gd name="T16" fmla="*/ 0 h 89"/>
                <a:gd name="T17" fmla="*/ 39 w 39"/>
                <a:gd name="T18" fmla="*/ 89 h 89"/>
              </a:gdLst>
              <a:ahLst/>
              <a:cxnLst>
                <a:cxn ang="T10">
                  <a:pos x="T0" y="T1"/>
                </a:cxn>
                <a:cxn ang="T11">
                  <a:pos x="T2" y="T3"/>
                </a:cxn>
                <a:cxn ang="T12">
                  <a:pos x="T4" y="T5"/>
                </a:cxn>
                <a:cxn ang="T13">
                  <a:pos x="T6" y="T7"/>
                </a:cxn>
                <a:cxn ang="T14">
                  <a:pos x="T8" y="T9"/>
                </a:cxn>
              </a:cxnLst>
              <a:rect l="T15" t="T16" r="T17" b="T18"/>
              <a:pathLst>
                <a:path w="39" h="89">
                  <a:moveTo>
                    <a:pt x="29" y="0"/>
                  </a:moveTo>
                  <a:lnTo>
                    <a:pt x="0" y="88"/>
                  </a:lnTo>
                  <a:lnTo>
                    <a:pt x="12" y="88"/>
                  </a:lnTo>
                  <a:lnTo>
                    <a:pt x="38" y="2"/>
                  </a:lnTo>
                  <a:lnTo>
                    <a:pt x="29" y="0"/>
                  </a:lnTo>
                </a:path>
              </a:pathLst>
            </a:custGeom>
            <a:solidFill>
              <a:srgbClr val="20202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nvGrpSpPr>
          <p:cNvPr id="6174" name="Group 428"/>
          <p:cNvGrpSpPr>
            <a:grpSpLocks/>
          </p:cNvGrpSpPr>
          <p:nvPr/>
        </p:nvGrpSpPr>
        <p:grpSpPr bwMode="auto">
          <a:xfrm>
            <a:off x="9567864" y="3162301"/>
            <a:ext cx="598487" cy="244475"/>
            <a:chOff x="5487" y="1992"/>
            <a:chExt cx="409" cy="154"/>
          </a:xfrm>
        </p:grpSpPr>
        <p:sp>
          <p:nvSpPr>
            <p:cNvPr id="6331" name="Freeform 412"/>
            <p:cNvSpPr>
              <a:spLocks/>
            </p:cNvSpPr>
            <p:nvPr/>
          </p:nvSpPr>
          <p:spPr bwMode="auto">
            <a:xfrm>
              <a:off x="5500" y="2038"/>
              <a:ext cx="396" cy="80"/>
            </a:xfrm>
            <a:custGeom>
              <a:avLst/>
              <a:gdLst>
                <a:gd name="T0" fmla="*/ 221 w 396"/>
                <a:gd name="T1" fmla="*/ 22 h 80"/>
                <a:gd name="T2" fmla="*/ 227 w 396"/>
                <a:gd name="T3" fmla="*/ 13 h 80"/>
                <a:gd name="T4" fmla="*/ 232 w 396"/>
                <a:gd name="T5" fmla="*/ 7 h 80"/>
                <a:gd name="T6" fmla="*/ 239 w 396"/>
                <a:gd name="T7" fmla="*/ 4 h 80"/>
                <a:gd name="T8" fmla="*/ 246 w 396"/>
                <a:gd name="T9" fmla="*/ 0 h 80"/>
                <a:gd name="T10" fmla="*/ 257 w 396"/>
                <a:gd name="T11" fmla="*/ 0 h 80"/>
                <a:gd name="T12" fmla="*/ 359 w 396"/>
                <a:gd name="T13" fmla="*/ 8 h 80"/>
                <a:gd name="T14" fmla="*/ 369 w 396"/>
                <a:gd name="T15" fmla="*/ 10 h 80"/>
                <a:gd name="T16" fmla="*/ 372 w 396"/>
                <a:gd name="T17" fmla="*/ 11 h 80"/>
                <a:gd name="T18" fmla="*/ 378 w 396"/>
                <a:gd name="T19" fmla="*/ 12 h 80"/>
                <a:gd name="T20" fmla="*/ 381 w 396"/>
                <a:gd name="T21" fmla="*/ 15 h 80"/>
                <a:gd name="T22" fmla="*/ 385 w 396"/>
                <a:gd name="T23" fmla="*/ 17 h 80"/>
                <a:gd name="T24" fmla="*/ 387 w 396"/>
                <a:gd name="T25" fmla="*/ 20 h 80"/>
                <a:gd name="T26" fmla="*/ 389 w 396"/>
                <a:gd name="T27" fmla="*/ 25 h 80"/>
                <a:gd name="T28" fmla="*/ 392 w 396"/>
                <a:gd name="T29" fmla="*/ 29 h 80"/>
                <a:gd name="T30" fmla="*/ 395 w 396"/>
                <a:gd name="T31" fmla="*/ 39 h 80"/>
                <a:gd name="T32" fmla="*/ 392 w 396"/>
                <a:gd name="T33" fmla="*/ 60 h 80"/>
                <a:gd name="T34" fmla="*/ 239 w 396"/>
                <a:gd name="T35" fmla="*/ 79 h 80"/>
                <a:gd name="T36" fmla="*/ 129 w 396"/>
                <a:gd name="T37" fmla="*/ 60 h 80"/>
                <a:gd name="T38" fmla="*/ 0 w 396"/>
                <a:gd name="T39" fmla="*/ 37 h 80"/>
                <a:gd name="T40" fmla="*/ 120 w 396"/>
                <a:gd name="T41" fmla="*/ 25 h 80"/>
                <a:gd name="T42" fmla="*/ 197 w 396"/>
                <a:gd name="T43" fmla="*/ 24 h 80"/>
                <a:gd name="T44" fmla="*/ 221 w 396"/>
                <a:gd name="T45" fmla="*/ 22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6"/>
                <a:gd name="T70" fmla="*/ 0 h 80"/>
                <a:gd name="T71" fmla="*/ 396 w 39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6" h="80">
                  <a:moveTo>
                    <a:pt x="221" y="22"/>
                  </a:moveTo>
                  <a:lnTo>
                    <a:pt x="227" y="13"/>
                  </a:lnTo>
                  <a:lnTo>
                    <a:pt x="232" y="7"/>
                  </a:lnTo>
                  <a:lnTo>
                    <a:pt x="239" y="4"/>
                  </a:lnTo>
                  <a:lnTo>
                    <a:pt x="246" y="0"/>
                  </a:lnTo>
                  <a:lnTo>
                    <a:pt x="257" y="0"/>
                  </a:lnTo>
                  <a:lnTo>
                    <a:pt x="359" y="8"/>
                  </a:lnTo>
                  <a:lnTo>
                    <a:pt x="369" y="10"/>
                  </a:lnTo>
                  <a:lnTo>
                    <a:pt x="372" y="11"/>
                  </a:lnTo>
                  <a:lnTo>
                    <a:pt x="378" y="12"/>
                  </a:lnTo>
                  <a:lnTo>
                    <a:pt x="381" y="15"/>
                  </a:lnTo>
                  <a:lnTo>
                    <a:pt x="385" y="17"/>
                  </a:lnTo>
                  <a:lnTo>
                    <a:pt x="387" y="20"/>
                  </a:lnTo>
                  <a:lnTo>
                    <a:pt x="389" y="25"/>
                  </a:lnTo>
                  <a:lnTo>
                    <a:pt x="392" y="29"/>
                  </a:lnTo>
                  <a:lnTo>
                    <a:pt x="395" y="39"/>
                  </a:lnTo>
                  <a:lnTo>
                    <a:pt x="392" y="60"/>
                  </a:lnTo>
                  <a:lnTo>
                    <a:pt x="239" y="79"/>
                  </a:lnTo>
                  <a:lnTo>
                    <a:pt x="129" y="60"/>
                  </a:lnTo>
                  <a:lnTo>
                    <a:pt x="0" y="37"/>
                  </a:lnTo>
                  <a:lnTo>
                    <a:pt x="120" y="25"/>
                  </a:lnTo>
                  <a:lnTo>
                    <a:pt x="197" y="24"/>
                  </a:lnTo>
                  <a:lnTo>
                    <a:pt x="221" y="22"/>
                  </a:lnTo>
                </a:path>
              </a:pathLst>
            </a:custGeom>
            <a:solidFill>
              <a:srgbClr val="201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nvGrpSpPr>
            <p:cNvPr id="6332" name="Group 427"/>
            <p:cNvGrpSpPr>
              <a:grpSpLocks/>
            </p:cNvGrpSpPr>
            <p:nvPr/>
          </p:nvGrpSpPr>
          <p:grpSpPr bwMode="auto">
            <a:xfrm>
              <a:off x="5487" y="1992"/>
              <a:ext cx="320" cy="154"/>
              <a:chOff x="5487" y="1992"/>
              <a:chExt cx="320" cy="154"/>
            </a:xfrm>
          </p:grpSpPr>
          <p:grpSp>
            <p:nvGrpSpPr>
              <p:cNvPr id="6333" name="Group 425"/>
              <p:cNvGrpSpPr>
                <a:grpSpLocks/>
              </p:cNvGrpSpPr>
              <p:nvPr/>
            </p:nvGrpSpPr>
            <p:grpSpPr bwMode="auto">
              <a:xfrm>
                <a:off x="5581" y="1992"/>
                <a:ext cx="226" cy="154"/>
                <a:chOff x="5581" y="1992"/>
                <a:chExt cx="226" cy="154"/>
              </a:xfrm>
            </p:grpSpPr>
            <p:grpSp>
              <p:nvGrpSpPr>
                <p:cNvPr id="6335" name="Group 418"/>
                <p:cNvGrpSpPr>
                  <a:grpSpLocks/>
                </p:cNvGrpSpPr>
                <p:nvPr/>
              </p:nvGrpSpPr>
              <p:grpSpPr bwMode="auto">
                <a:xfrm>
                  <a:off x="5680" y="2000"/>
                  <a:ext cx="127" cy="146"/>
                  <a:chOff x="5680" y="2000"/>
                  <a:chExt cx="127" cy="146"/>
                </a:xfrm>
              </p:grpSpPr>
              <p:grpSp>
                <p:nvGrpSpPr>
                  <p:cNvPr id="6342" name="Group 415"/>
                  <p:cNvGrpSpPr>
                    <a:grpSpLocks/>
                  </p:cNvGrpSpPr>
                  <p:nvPr/>
                </p:nvGrpSpPr>
                <p:grpSpPr bwMode="auto">
                  <a:xfrm>
                    <a:off x="5766" y="2028"/>
                    <a:ext cx="21" cy="11"/>
                    <a:chOff x="5766" y="2028"/>
                    <a:chExt cx="21" cy="11"/>
                  </a:xfrm>
                </p:grpSpPr>
                <p:sp>
                  <p:nvSpPr>
                    <p:cNvPr id="6345" name="Line 413"/>
                    <p:cNvSpPr>
                      <a:spLocks noChangeShapeType="1"/>
                    </p:cNvSpPr>
                    <p:nvPr/>
                  </p:nvSpPr>
                  <p:spPr bwMode="auto">
                    <a:xfrm flipH="1">
                      <a:off x="5766" y="2028"/>
                      <a:ext cx="2" cy="10"/>
                    </a:xfrm>
                    <a:prstGeom prst="line">
                      <a:avLst/>
                    </a:prstGeom>
                    <a:noFill/>
                    <a:ln w="12700">
                      <a:solidFill>
                        <a:srgbClr val="201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46" name="Line 414"/>
                    <p:cNvSpPr>
                      <a:spLocks noChangeShapeType="1"/>
                    </p:cNvSpPr>
                    <p:nvPr/>
                  </p:nvSpPr>
                  <p:spPr bwMode="auto">
                    <a:xfrm flipH="1">
                      <a:off x="5786" y="2030"/>
                      <a:ext cx="1" cy="9"/>
                    </a:xfrm>
                    <a:prstGeom prst="line">
                      <a:avLst/>
                    </a:prstGeom>
                    <a:noFill/>
                    <a:ln w="12700">
                      <a:solidFill>
                        <a:srgbClr val="201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grpSp>
              <p:sp>
                <p:nvSpPr>
                  <p:cNvPr id="6343" name="Freeform 416"/>
                  <p:cNvSpPr>
                    <a:spLocks/>
                  </p:cNvSpPr>
                  <p:nvPr/>
                </p:nvSpPr>
                <p:spPr bwMode="auto">
                  <a:xfrm>
                    <a:off x="5680" y="2033"/>
                    <a:ext cx="127" cy="113"/>
                  </a:xfrm>
                  <a:custGeom>
                    <a:avLst/>
                    <a:gdLst>
                      <a:gd name="T0" fmla="*/ 36 w 127"/>
                      <a:gd name="T1" fmla="*/ 43 h 113"/>
                      <a:gd name="T2" fmla="*/ 39 w 127"/>
                      <a:gd name="T3" fmla="*/ 36 h 113"/>
                      <a:gd name="T4" fmla="*/ 43 w 127"/>
                      <a:gd name="T5" fmla="*/ 29 h 113"/>
                      <a:gd name="T6" fmla="*/ 58 w 127"/>
                      <a:gd name="T7" fmla="*/ 5 h 113"/>
                      <a:gd name="T8" fmla="*/ 60 w 127"/>
                      <a:gd name="T9" fmla="*/ 3 h 113"/>
                      <a:gd name="T10" fmla="*/ 61 w 127"/>
                      <a:gd name="T11" fmla="*/ 1 h 113"/>
                      <a:gd name="T12" fmla="*/ 63 w 127"/>
                      <a:gd name="T13" fmla="*/ 1 h 113"/>
                      <a:gd name="T14" fmla="*/ 66 w 127"/>
                      <a:gd name="T15" fmla="*/ 0 h 113"/>
                      <a:gd name="T16" fmla="*/ 68 w 127"/>
                      <a:gd name="T17" fmla="*/ 1 h 113"/>
                      <a:gd name="T18" fmla="*/ 110 w 127"/>
                      <a:gd name="T19" fmla="*/ 4 h 113"/>
                      <a:gd name="T20" fmla="*/ 112 w 127"/>
                      <a:gd name="T21" fmla="*/ 4 h 113"/>
                      <a:gd name="T22" fmla="*/ 116 w 127"/>
                      <a:gd name="T23" fmla="*/ 5 h 113"/>
                      <a:gd name="T24" fmla="*/ 118 w 127"/>
                      <a:gd name="T25" fmla="*/ 5 h 113"/>
                      <a:gd name="T26" fmla="*/ 120 w 127"/>
                      <a:gd name="T27" fmla="*/ 7 h 113"/>
                      <a:gd name="T28" fmla="*/ 123 w 127"/>
                      <a:gd name="T29" fmla="*/ 7 h 113"/>
                      <a:gd name="T30" fmla="*/ 125 w 127"/>
                      <a:gd name="T31" fmla="*/ 9 h 113"/>
                      <a:gd name="T32" fmla="*/ 125 w 127"/>
                      <a:gd name="T33" fmla="*/ 12 h 113"/>
                      <a:gd name="T34" fmla="*/ 126 w 127"/>
                      <a:gd name="T35" fmla="*/ 17 h 113"/>
                      <a:gd name="T36" fmla="*/ 125 w 127"/>
                      <a:gd name="T37" fmla="*/ 20 h 113"/>
                      <a:gd name="T38" fmla="*/ 125 w 127"/>
                      <a:gd name="T39" fmla="*/ 23 h 113"/>
                      <a:gd name="T40" fmla="*/ 114 w 127"/>
                      <a:gd name="T41" fmla="*/ 48 h 113"/>
                      <a:gd name="T42" fmla="*/ 110 w 127"/>
                      <a:gd name="T43" fmla="*/ 57 h 113"/>
                      <a:gd name="T44" fmla="*/ 106 w 127"/>
                      <a:gd name="T45" fmla="*/ 63 h 113"/>
                      <a:gd name="T46" fmla="*/ 103 w 127"/>
                      <a:gd name="T47" fmla="*/ 71 h 113"/>
                      <a:gd name="T48" fmla="*/ 99 w 127"/>
                      <a:gd name="T49" fmla="*/ 78 h 113"/>
                      <a:gd name="T50" fmla="*/ 94 w 127"/>
                      <a:gd name="T51" fmla="*/ 84 h 113"/>
                      <a:gd name="T52" fmla="*/ 74 w 127"/>
                      <a:gd name="T53" fmla="*/ 112 h 113"/>
                      <a:gd name="T54" fmla="*/ 0 w 127"/>
                      <a:gd name="T55" fmla="*/ 97 h 113"/>
                      <a:gd name="T56" fmla="*/ 26 w 127"/>
                      <a:gd name="T57" fmla="*/ 55 h 113"/>
                      <a:gd name="T58" fmla="*/ 31 w 127"/>
                      <a:gd name="T59" fmla="*/ 49 h 113"/>
                      <a:gd name="T60" fmla="*/ 36 w 127"/>
                      <a:gd name="T61" fmla="*/ 43 h 1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7"/>
                      <a:gd name="T94" fmla="*/ 0 h 113"/>
                      <a:gd name="T95" fmla="*/ 127 w 127"/>
                      <a:gd name="T96" fmla="*/ 113 h 11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7" h="113">
                        <a:moveTo>
                          <a:pt x="36" y="43"/>
                        </a:moveTo>
                        <a:lnTo>
                          <a:pt x="39" y="36"/>
                        </a:lnTo>
                        <a:lnTo>
                          <a:pt x="43" y="29"/>
                        </a:lnTo>
                        <a:lnTo>
                          <a:pt x="58" y="5"/>
                        </a:lnTo>
                        <a:lnTo>
                          <a:pt x="60" y="3"/>
                        </a:lnTo>
                        <a:lnTo>
                          <a:pt x="61" y="1"/>
                        </a:lnTo>
                        <a:lnTo>
                          <a:pt x="63" y="1"/>
                        </a:lnTo>
                        <a:lnTo>
                          <a:pt x="66" y="0"/>
                        </a:lnTo>
                        <a:lnTo>
                          <a:pt x="68" y="1"/>
                        </a:lnTo>
                        <a:lnTo>
                          <a:pt x="110" y="4"/>
                        </a:lnTo>
                        <a:lnTo>
                          <a:pt x="112" y="4"/>
                        </a:lnTo>
                        <a:lnTo>
                          <a:pt x="116" y="5"/>
                        </a:lnTo>
                        <a:lnTo>
                          <a:pt x="118" y="5"/>
                        </a:lnTo>
                        <a:lnTo>
                          <a:pt x="120" y="7"/>
                        </a:lnTo>
                        <a:lnTo>
                          <a:pt x="123" y="7"/>
                        </a:lnTo>
                        <a:lnTo>
                          <a:pt x="125" y="9"/>
                        </a:lnTo>
                        <a:lnTo>
                          <a:pt x="125" y="12"/>
                        </a:lnTo>
                        <a:lnTo>
                          <a:pt x="126" y="17"/>
                        </a:lnTo>
                        <a:lnTo>
                          <a:pt x="125" y="20"/>
                        </a:lnTo>
                        <a:lnTo>
                          <a:pt x="125" y="23"/>
                        </a:lnTo>
                        <a:lnTo>
                          <a:pt x="114" y="48"/>
                        </a:lnTo>
                        <a:lnTo>
                          <a:pt x="110" y="57"/>
                        </a:lnTo>
                        <a:lnTo>
                          <a:pt x="106" y="63"/>
                        </a:lnTo>
                        <a:lnTo>
                          <a:pt x="103" y="71"/>
                        </a:lnTo>
                        <a:lnTo>
                          <a:pt x="99" y="78"/>
                        </a:lnTo>
                        <a:lnTo>
                          <a:pt x="94" y="84"/>
                        </a:lnTo>
                        <a:lnTo>
                          <a:pt x="74" y="112"/>
                        </a:lnTo>
                        <a:lnTo>
                          <a:pt x="0" y="97"/>
                        </a:lnTo>
                        <a:lnTo>
                          <a:pt x="26" y="55"/>
                        </a:lnTo>
                        <a:lnTo>
                          <a:pt x="31" y="49"/>
                        </a:lnTo>
                        <a:lnTo>
                          <a:pt x="36" y="43"/>
                        </a:lnTo>
                      </a:path>
                    </a:pathLst>
                  </a:custGeom>
                  <a:solidFill>
                    <a:srgbClr val="402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344" name="Freeform 417"/>
                  <p:cNvSpPr>
                    <a:spLocks/>
                  </p:cNvSpPr>
                  <p:nvPr/>
                </p:nvSpPr>
                <p:spPr bwMode="auto">
                  <a:xfrm>
                    <a:off x="5756" y="2000"/>
                    <a:ext cx="40" cy="26"/>
                  </a:xfrm>
                  <a:custGeom>
                    <a:avLst/>
                    <a:gdLst>
                      <a:gd name="T0" fmla="*/ 4 w 40"/>
                      <a:gd name="T1" fmla="*/ 2 h 26"/>
                      <a:gd name="T2" fmla="*/ 0 w 40"/>
                      <a:gd name="T3" fmla="*/ 16 h 26"/>
                      <a:gd name="T4" fmla="*/ 0 w 40"/>
                      <a:gd name="T5" fmla="*/ 17 h 26"/>
                      <a:gd name="T6" fmla="*/ 0 w 40"/>
                      <a:gd name="T7" fmla="*/ 20 h 26"/>
                      <a:gd name="T8" fmla="*/ 1 w 40"/>
                      <a:gd name="T9" fmla="*/ 21 h 26"/>
                      <a:gd name="T10" fmla="*/ 2 w 40"/>
                      <a:gd name="T11" fmla="*/ 22 h 26"/>
                      <a:gd name="T12" fmla="*/ 32 w 40"/>
                      <a:gd name="T13" fmla="*/ 25 h 26"/>
                      <a:gd name="T14" fmla="*/ 35 w 40"/>
                      <a:gd name="T15" fmla="*/ 25 h 26"/>
                      <a:gd name="T16" fmla="*/ 37 w 40"/>
                      <a:gd name="T17" fmla="*/ 25 h 26"/>
                      <a:gd name="T18" fmla="*/ 38 w 40"/>
                      <a:gd name="T19" fmla="*/ 23 h 26"/>
                      <a:gd name="T20" fmla="*/ 39 w 40"/>
                      <a:gd name="T21" fmla="*/ 21 h 26"/>
                      <a:gd name="T22" fmla="*/ 39 w 40"/>
                      <a:gd name="T23" fmla="*/ 19 h 26"/>
                      <a:gd name="T24" fmla="*/ 38 w 40"/>
                      <a:gd name="T25" fmla="*/ 4 h 26"/>
                      <a:gd name="T26" fmla="*/ 36 w 40"/>
                      <a:gd name="T27" fmla="*/ 2 h 26"/>
                      <a:gd name="T28" fmla="*/ 34 w 40"/>
                      <a:gd name="T29" fmla="*/ 0 h 26"/>
                      <a:gd name="T30" fmla="*/ 31 w 40"/>
                      <a:gd name="T31" fmla="*/ 0 h 26"/>
                      <a:gd name="T32" fmla="*/ 8 w 40"/>
                      <a:gd name="T33" fmla="*/ 1 h 26"/>
                      <a:gd name="T34" fmla="*/ 5 w 40"/>
                      <a:gd name="T35" fmla="*/ 2 h 26"/>
                      <a:gd name="T36" fmla="*/ 4 w 40"/>
                      <a:gd name="T37" fmla="*/ 2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6"/>
                      <a:gd name="T59" fmla="*/ 40 w 4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6">
                        <a:moveTo>
                          <a:pt x="4" y="2"/>
                        </a:moveTo>
                        <a:lnTo>
                          <a:pt x="0" y="16"/>
                        </a:lnTo>
                        <a:lnTo>
                          <a:pt x="0" y="17"/>
                        </a:lnTo>
                        <a:lnTo>
                          <a:pt x="0" y="20"/>
                        </a:lnTo>
                        <a:lnTo>
                          <a:pt x="1" y="21"/>
                        </a:lnTo>
                        <a:lnTo>
                          <a:pt x="2" y="22"/>
                        </a:lnTo>
                        <a:lnTo>
                          <a:pt x="32" y="25"/>
                        </a:lnTo>
                        <a:lnTo>
                          <a:pt x="35" y="25"/>
                        </a:lnTo>
                        <a:lnTo>
                          <a:pt x="37" y="25"/>
                        </a:lnTo>
                        <a:lnTo>
                          <a:pt x="38" y="23"/>
                        </a:lnTo>
                        <a:lnTo>
                          <a:pt x="39" y="21"/>
                        </a:lnTo>
                        <a:lnTo>
                          <a:pt x="39" y="19"/>
                        </a:lnTo>
                        <a:lnTo>
                          <a:pt x="38" y="4"/>
                        </a:lnTo>
                        <a:lnTo>
                          <a:pt x="36" y="2"/>
                        </a:lnTo>
                        <a:lnTo>
                          <a:pt x="34" y="0"/>
                        </a:lnTo>
                        <a:lnTo>
                          <a:pt x="31" y="0"/>
                        </a:lnTo>
                        <a:lnTo>
                          <a:pt x="8" y="1"/>
                        </a:lnTo>
                        <a:lnTo>
                          <a:pt x="5" y="2"/>
                        </a:lnTo>
                        <a:lnTo>
                          <a:pt x="4" y="2"/>
                        </a:lnTo>
                      </a:path>
                    </a:pathLst>
                  </a:custGeom>
                  <a:solidFill>
                    <a:srgbClr val="402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nvGrpSpPr>
                <p:cNvPr id="6336" name="Group 424"/>
                <p:cNvGrpSpPr>
                  <a:grpSpLocks/>
                </p:cNvGrpSpPr>
                <p:nvPr/>
              </p:nvGrpSpPr>
              <p:grpSpPr bwMode="auto">
                <a:xfrm>
                  <a:off x="5581" y="1992"/>
                  <a:ext cx="127" cy="147"/>
                  <a:chOff x="5581" y="1992"/>
                  <a:chExt cx="127" cy="147"/>
                </a:xfrm>
              </p:grpSpPr>
              <p:grpSp>
                <p:nvGrpSpPr>
                  <p:cNvPr id="6337" name="Group 421"/>
                  <p:cNvGrpSpPr>
                    <a:grpSpLocks/>
                  </p:cNvGrpSpPr>
                  <p:nvPr/>
                </p:nvGrpSpPr>
                <p:grpSpPr bwMode="auto">
                  <a:xfrm>
                    <a:off x="5670" y="2019"/>
                    <a:ext cx="22" cy="11"/>
                    <a:chOff x="5670" y="2019"/>
                    <a:chExt cx="22" cy="11"/>
                  </a:xfrm>
                </p:grpSpPr>
                <p:sp>
                  <p:nvSpPr>
                    <p:cNvPr id="6340" name="Line 419"/>
                    <p:cNvSpPr>
                      <a:spLocks noChangeShapeType="1"/>
                    </p:cNvSpPr>
                    <p:nvPr/>
                  </p:nvSpPr>
                  <p:spPr bwMode="auto">
                    <a:xfrm flipH="1">
                      <a:off x="5670" y="2019"/>
                      <a:ext cx="1" cy="9"/>
                    </a:xfrm>
                    <a:prstGeom prst="line">
                      <a:avLst/>
                    </a:prstGeom>
                    <a:noFill/>
                    <a:ln w="12700">
                      <a:solidFill>
                        <a:srgbClr val="201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341" name="Line 420"/>
                    <p:cNvSpPr>
                      <a:spLocks noChangeShapeType="1"/>
                    </p:cNvSpPr>
                    <p:nvPr/>
                  </p:nvSpPr>
                  <p:spPr bwMode="auto">
                    <a:xfrm flipH="1">
                      <a:off x="5691" y="2021"/>
                      <a:ext cx="1" cy="9"/>
                    </a:xfrm>
                    <a:prstGeom prst="line">
                      <a:avLst/>
                    </a:prstGeom>
                    <a:noFill/>
                    <a:ln w="12700">
                      <a:solidFill>
                        <a:srgbClr val="201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grpSp>
              <p:sp>
                <p:nvSpPr>
                  <p:cNvPr id="6338" name="Freeform 422"/>
                  <p:cNvSpPr>
                    <a:spLocks/>
                  </p:cNvSpPr>
                  <p:nvPr/>
                </p:nvSpPr>
                <p:spPr bwMode="auto">
                  <a:xfrm>
                    <a:off x="5581" y="2026"/>
                    <a:ext cx="127" cy="113"/>
                  </a:xfrm>
                  <a:custGeom>
                    <a:avLst/>
                    <a:gdLst>
                      <a:gd name="T0" fmla="*/ 37 w 127"/>
                      <a:gd name="T1" fmla="*/ 42 h 113"/>
                      <a:gd name="T2" fmla="*/ 40 w 127"/>
                      <a:gd name="T3" fmla="*/ 35 h 113"/>
                      <a:gd name="T4" fmla="*/ 43 w 127"/>
                      <a:gd name="T5" fmla="*/ 29 h 113"/>
                      <a:gd name="T6" fmla="*/ 58 w 127"/>
                      <a:gd name="T7" fmla="*/ 4 h 113"/>
                      <a:gd name="T8" fmla="*/ 60 w 127"/>
                      <a:gd name="T9" fmla="*/ 3 h 113"/>
                      <a:gd name="T10" fmla="*/ 62 w 127"/>
                      <a:gd name="T11" fmla="*/ 1 h 113"/>
                      <a:gd name="T12" fmla="*/ 64 w 127"/>
                      <a:gd name="T13" fmla="*/ 0 h 113"/>
                      <a:gd name="T14" fmla="*/ 67 w 127"/>
                      <a:gd name="T15" fmla="*/ 0 h 113"/>
                      <a:gd name="T16" fmla="*/ 69 w 127"/>
                      <a:gd name="T17" fmla="*/ 0 h 113"/>
                      <a:gd name="T18" fmla="*/ 111 w 127"/>
                      <a:gd name="T19" fmla="*/ 3 h 113"/>
                      <a:gd name="T20" fmla="*/ 113 w 127"/>
                      <a:gd name="T21" fmla="*/ 4 h 113"/>
                      <a:gd name="T22" fmla="*/ 116 w 127"/>
                      <a:gd name="T23" fmla="*/ 4 h 113"/>
                      <a:gd name="T24" fmla="*/ 118 w 127"/>
                      <a:gd name="T25" fmla="*/ 4 h 113"/>
                      <a:gd name="T26" fmla="*/ 122 w 127"/>
                      <a:gd name="T27" fmla="*/ 6 h 113"/>
                      <a:gd name="T28" fmla="*/ 124 w 127"/>
                      <a:gd name="T29" fmla="*/ 7 h 113"/>
                      <a:gd name="T30" fmla="*/ 125 w 127"/>
                      <a:gd name="T31" fmla="*/ 9 h 113"/>
                      <a:gd name="T32" fmla="*/ 126 w 127"/>
                      <a:gd name="T33" fmla="*/ 12 h 113"/>
                      <a:gd name="T34" fmla="*/ 126 w 127"/>
                      <a:gd name="T35" fmla="*/ 17 h 113"/>
                      <a:gd name="T36" fmla="*/ 126 w 127"/>
                      <a:gd name="T37" fmla="*/ 20 h 113"/>
                      <a:gd name="T38" fmla="*/ 126 w 127"/>
                      <a:gd name="T39" fmla="*/ 22 h 113"/>
                      <a:gd name="T40" fmla="*/ 114 w 127"/>
                      <a:gd name="T41" fmla="*/ 48 h 113"/>
                      <a:gd name="T42" fmla="*/ 110 w 127"/>
                      <a:gd name="T43" fmla="*/ 56 h 113"/>
                      <a:gd name="T44" fmla="*/ 107 w 127"/>
                      <a:gd name="T45" fmla="*/ 62 h 113"/>
                      <a:gd name="T46" fmla="*/ 103 w 127"/>
                      <a:gd name="T47" fmla="*/ 70 h 113"/>
                      <a:gd name="T48" fmla="*/ 100 w 127"/>
                      <a:gd name="T49" fmla="*/ 77 h 113"/>
                      <a:gd name="T50" fmla="*/ 96 w 127"/>
                      <a:gd name="T51" fmla="*/ 84 h 113"/>
                      <a:gd name="T52" fmla="*/ 75 w 127"/>
                      <a:gd name="T53" fmla="*/ 112 h 113"/>
                      <a:gd name="T54" fmla="*/ 0 w 127"/>
                      <a:gd name="T55" fmla="*/ 96 h 113"/>
                      <a:gd name="T56" fmla="*/ 27 w 127"/>
                      <a:gd name="T57" fmla="*/ 55 h 113"/>
                      <a:gd name="T58" fmla="*/ 31 w 127"/>
                      <a:gd name="T59" fmla="*/ 49 h 113"/>
                      <a:gd name="T60" fmla="*/ 37 w 127"/>
                      <a:gd name="T61" fmla="*/ 42 h 1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7"/>
                      <a:gd name="T94" fmla="*/ 0 h 113"/>
                      <a:gd name="T95" fmla="*/ 127 w 127"/>
                      <a:gd name="T96" fmla="*/ 113 h 11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7" h="113">
                        <a:moveTo>
                          <a:pt x="37" y="42"/>
                        </a:moveTo>
                        <a:lnTo>
                          <a:pt x="40" y="35"/>
                        </a:lnTo>
                        <a:lnTo>
                          <a:pt x="43" y="29"/>
                        </a:lnTo>
                        <a:lnTo>
                          <a:pt x="58" y="4"/>
                        </a:lnTo>
                        <a:lnTo>
                          <a:pt x="60" y="3"/>
                        </a:lnTo>
                        <a:lnTo>
                          <a:pt x="62" y="1"/>
                        </a:lnTo>
                        <a:lnTo>
                          <a:pt x="64" y="0"/>
                        </a:lnTo>
                        <a:lnTo>
                          <a:pt x="67" y="0"/>
                        </a:lnTo>
                        <a:lnTo>
                          <a:pt x="69" y="0"/>
                        </a:lnTo>
                        <a:lnTo>
                          <a:pt x="111" y="3"/>
                        </a:lnTo>
                        <a:lnTo>
                          <a:pt x="113" y="4"/>
                        </a:lnTo>
                        <a:lnTo>
                          <a:pt x="116" y="4"/>
                        </a:lnTo>
                        <a:lnTo>
                          <a:pt x="118" y="4"/>
                        </a:lnTo>
                        <a:lnTo>
                          <a:pt x="122" y="6"/>
                        </a:lnTo>
                        <a:lnTo>
                          <a:pt x="124" y="7"/>
                        </a:lnTo>
                        <a:lnTo>
                          <a:pt x="125" y="9"/>
                        </a:lnTo>
                        <a:lnTo>
                          <a:pt x="126" y="12"/>
                        </a:lnTo>
                        <a:lnTo>
                          <a:pt x="126" y="17"/>
                        </a:lnTo>
                        <a:lnTo>
                          <a:pt x="126" y="20"/>
                        </a:lnTo>
                        <a:lnTo>
                          <a:pt x="126" y="22"/>
                        </a:lnTo>
                        <a:lnTo>
                          <a:pt x="114" y="48"/>
                        </a:lnTo>
                        <a:lnTo>
                          <a:pt x="110" y="56"/>
                        </a:lnTo>
                        <a:lnTo>
                          <a:pt x="107" y="62"/>
                        </a:lnTo>
                        <a:lnTo>
                          <a:pt x="103" y="70"/>
                        </a:lnTo>
                        <a:lnTo>
                          <a:pt x="100" y="77"/>
                        </a:lnTo>
                        <a:lnTo>
                          <a:pt x="96" y="84"/>
                        </a:lnTo>
                        <a:lnTo>
                          <a:pt x="75" y="112"/>
                        </a:lnTo>
                        <a:lnTo>
                          <a:pt x="0" y="96"/>
                        </a:lnTo>
                        <a:lnTo>
                          <a:pt x="27" y="55"/>
                        </a:lnTo>
                        <a:lnTo>
                          <a:pt x="31" y="49"/>
                        </a:lnTo>
                        <a:lnTo>
                          <a:pt x="37" y="42"/>
                        </a:lnTo>
                      </a:path>
                    </a:pathLst>
                  </a:custGeom>
                  <a:solidFill>
                    <a:srgbClr val="402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339" name="Freeform 423"/>
                  <p:cNvSpPr>
                    <a:spLocks/>
                  </p:cNvSpPr>
                  <p:nvPr/>
                </p:nvSpPr>
                <p:spPr bwMode="auto">
                  <a:xfrm>
                    <a:off x="5658" y="1992"/>
                    <a:ext cx="40" cy="27"/>
                  </a:xfrm>
                  <a:custGeom>
                    <a:avLst/>
                    <a:gdLst>
                      <a:gd name="T0" fmla="*/ 4 w 40"/>
                      <a:gd name="T1" fmla="*/ 3 h 27"/>
                      <a:gd name="T2" fmla="*/ 0 w 40"/>
                      <a:gd name="T3" fmla="*/ 17 h 27"/>
                      <a:gd name="T4" fmla="*/ 0 w 40"/>
                      <a:gd name="T5" fmla="*/ 18 h 27"/>
                      <a:gd name="T6" fmla="*/ 0 w 40"/>
                      <a:gd name="T7" fmla="*/ 20 h 27"/>
                      <a:gd name="T8" fmla="*/ 1 w 40"/>
                      <a:gd name="T9" fmla="*/ 21 h 27"/>
                      <a:gd name="T10" fmla="*/ 2 w 40"/>
                      <a:gd name="T11" fmla="*/ 22 h 27"/>
                      <a:gd name="T12" fmla="*/ 32 w 40"/>
                      <a:gd name="T13" fmla="*/ 26 h 27"/>
                      <a:gd name="T14" fmla="*/ 35 w 40"/>
                      <a:gd name="T15" fmla="*/ 25 h 27"/>
                      <a:gd name="T16" fmla="*/ 36 w 40"/>
                      <a:gd name="T17" fmla="*/ 25 h 27"/>
                      <a:gd name="T18" fmla="*/ 37 w 40"/>
                      <a:gd name="T19" fmla="*/ 24 h 27"/>
                      <a:gd name="T20" fmla="*/ 38 w 40"/>
                      <a:gd name="T21" fmla="*/ 21 h 27"/>
                      <a:gd name="T22" fmla="*/ 39 w 40"/>
                      <a:gd name="T23" fmla="*/ 20 h 27"/>
                      <a:gd name="T24" fmla="*/ 37 w 40"/>
                      <a:gd name="T25" fmla="*/ 5 h 27"/>
                      <a:gd name="T26" fmla="*/ 36 w 40"/>
                      <a:gd name="T27" fmla="*/ 2 h 27"/>
                      <a:gd name="T28" fmla="*/ 32 w 40"/>
                      <a:gd name="T29" fmla="*/ 1 h 27"/>
                      <a:gd name="T30" fmla="*/ 31 w 40"/>
                      <a:gd name="T31" fmla="*/ 0 h 27"/>
                      <a:gd name="T32" fmla="*/ 8 w 40"/>
                      <a:gd name="T33" fmla="*/ 1 h 27"/>
                      <a:gd name="T34" fmla="*/ 5 w 40"/>
                      <a:gd name="T35" fmla="*/ 2 h 27"/>
                      <a:gd name="T36" fmla="*/ 4 w 40"/>
                      <a:gd name="T37" fmla="*/ 3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7"/>
                      <a:gd name="T59" fmla="*/ 40 w 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7">
                        <a:moveTo>
                          <a:pt x="4" y="3"/>
                        </a:moveTo>
                        <a:lnTo>
                          <a:pt x="0" y="17"/>
                        </a:lnTo>
                        <a:lnTo>
                          <a:pt x="0" y="18"/>
                        </a:lnTo>
                        <a:lnTo>
                          <a:pt x="0" y="20"/>
                        </a:lnTo>
                        <a:lnTo>
                          <a:pt x="1" y="21"/>
                        </a:lnTo>
                        <a:lnTo>
                          <a:pt x="2" y="22"/>
                        </a:lnTo>
                        <a:lnTo>
                          <a:pt x="32" y="26"/>
                        </a:lnTo>
                        <a:lnTo>
                          <a:pt x="35" y="25"/>
                        </a:lnTo>
                        <a:lnTo>
                          <a:pt x="36" y="25"/>
                        </a:lnTo>
                        <a:lnTo>
                          <a:pt x="37" y="24"/>
                        </a:lnTo>
                        <a:lnTo>
                          <a:pt x="38" y="21"/>
                        </a:lnTo>
                        <a:lnTo>
                          <a:pt x="39" y="20"/>
                        </a:lnTo>
                        <a:lnTo>
                          <a:pt x="37" y="5"/>
                        </a:lnTo>
                        <a:lnTo>
                          <a:pt x="36" y="2"/>
                        </a:lnTo>
                        <a:lnTo>
                          <a:pt x="32" y="1"/>
                        </a:lnTo>
                        <a:lnTo>
                          <a:pt x="31" y="0"/>
                        </a:lnTo>
                        <a:lnTo>
                          <a:pt x="8" y="1"/>
                        </a:lnTo>
                        <a:lnTo>
                          <a:pt x="5" y="2"/>
                        </a:lnTo>
                        <a:lnTo>
                          <a:pt x="4" y="3"/>
                        </a:lnTo>
                      </a:path>
                    </a:pathLst>
                  </a:custGeom>
                  <a:solidFill>
                    <a:srgbClr val="402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sp>
            <p:nvSpPr>
              <p:cNvPr id="6334" name="Freeform 426"/>
              <p:cNvSpPr>
                <a:spLocks/>
              </p:cNvSpPr>
              <p:nvPr/>
            </p:nvSpPr>
            <p:spPr bwMode="auto">
              <a:xfrm>
                <a:off x="5487" y="2077"/>
                <a:ext cx="231" cy="33"/>
              </a:xfrm>
              <a:custGeom>
                <a:avLst/>
                <a:gdLst>
                  <a:gd name="T0" fmla="*/ 12 w 231"/>
                  <a:gd name="T1" fmla="*/ 2 h 33"/>
                  <a:gd name="T2" fmla="*/ 28 w 231"/>
                  <a:gd name="T3" fmla="*/ 1 h 33"/>
                  <a:gd name="T4" fmla="*/ 40 w 231"/>
                  <a:gd name="T5" fmla="*/ 0 h 33"/>
                  <a:gd name="T6" fmla="*/ 49 w 231"/>
                  <a:gd name="T7" fmla="*/ 0 h 33"/>
                  <a:gd name="T8" fmla="*/ 91 w 231"/>
                  <a:gd name="T9" fmla="*/ 2 h 33"/>
                  <a:gd name="T10" fmla="*/ 98 w 231"/>
                  <a:gd name="T11" fmla="*/ 2 h 33"/>
                  <a:gd name="T12" fmla="*/ 102 w 231"/>
                  <a:gd name="T13" fmla="*/ 1 h 33"/>
                  <a:gd name="T14" fmla="*/ 106 w 231"/>
                  <a:gd name="T15" fmla="*/ 0 h 33"/>
                  <a:gd name="T16" fmla="*/ 111 w 231"/>
                  <a:gd name="T17" fmla="*/ 0 h 33"/>
                  <a:gd name="T18" fmla="*/ 136 w 231"/>
                  <a:gd name="T19" fmla="*/ 0 h 33"/>
                  <a:gd name="T20" fmla="*/ 161 w 231"/>
                  <a:gd name="T21" fmla="*/ 2 h 33"/>
                  <a:gd name="T22" fmla="*/ 169 w 231"/>
                  <a:gd name="T23" fmla="*/ 4 h 33"/>
                  <a:gd name="T24" fmla="*/ 178 w 231"/>
                  <a:gd name="T25" fmla="*/ 6 h 33"/>
                  <a:gd name="T26" fmla="*/ 187 w 231"/>
                  <a:gd name="T27" fmla="*/ 8 h 33"/>
                  <a:gd name="T28" fmla="*/ 195 w 231"/>
                  <a:gd name="T29" fmla="*/ 11 h 33"/>
                  <a:gd name="T30" fmla="*/ 205 w 231"/>
                  <a:gd name="T31" fmla="*/ 15 h 33"/>
                  <a:gd name="T32" fmla="*/ 213 w 231"/>
                  <a:gd name="T33" fmla="*/ 19 h 33"/>
                  <a:gd name="T34" fmla="*/ 230 w 231"/>
                  <a:gd name="T35" fmla="*/ 30 h 33"/>
                  <a:gd name="T36" fmla="*/ 183 w 231"/>
                  <a:gd name="T37" fmla="*/ 32 h 33"/>
                  <a:gd name="T38" fmla="*/ 0 w 231"/>
                  <a:gd name="T39" fmla="*/ 6 h 33"/>
                  <a:gd name="T40" fmla="*/ 12 w 231"/>
                  <a:gd name="T41" fmla="*/ 2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1"/>
                  <a:gd name="T64" fmla="*/ 0 h 33"/>
                  <a:gd name="T65" fmla="*/ 231 w 231"/>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1" h="33">
                    <a:moveTo>
                      <a:pt x="12" y="2"/>
                    </a:moveTo>
                    <a:lnTo>
                      <a:pt x="28" y="1"/>
                    </a:lnTo>
                    <a:lnTo>
                      <a:pt x="40" y="0"/>
                    </a:lnTo>
                    <a:lnTo>
                      <a:pt x="49" y="0"/>
                    </a:lnTo>
                    <a:lnTo>
                      <a:pt x="91" y="2"/>
                    </a:lnTo>
                    <a:lnTo>
                      <a:pt x="98" y="2"/>
                    </a:lnTo>
                    <a:lnTo>
                      <a:pt x="102" y="1"/>
                    </a:lnTo>
                    <a:lnTo>
                      <a:pt x="106" y="0"/>
                    </a:lnTo>
                    <a:lnTo>
                      <a:pt x="111" y="0"/>
                    </a:lnTo>
                    <a:lnTo>
                      <a:pt x="136" y="0"/>
                    </a:lnTo>
                    <a:lnTo>
                      <a:pt x="161" y="2"/>
                    </a:lnTo>
                    <a:lnTo>
                      <a:pt x="169" y="4"/>
                    </a:lnTo>
                    <a:lnTo>
                      <a:pt x="178" y="6"/>
                    </a:lnTo>
                    <a:lnTo>
                      <a:pt x="187" y="8"/>
                    </a:lnTo>
                    <a:lnTo>
                      <a:pt x="195" y="11"/>
                    </a:lnTo>
                    <a:lnTo>
                      <a:pt x="205" y="15"/>
                    </a:lnTo>
                    <a:lnTo>
                      <a:pt x="213" y="19"/>
                    </a:lnTo>
                    <a:lnTo>
                      <a:pt x="230" y="30"/>
                    </a:lnTo>
                    <a:lnTo>
                      <a:pt x="183" y="32"/>
                    </a:lnTo>
                    <a:lnTo>
                      <a:pt x="0" y="6"/>
                    </a:lnTo>
                    <a:lnTo>
                      <a:pt x="12" y="2"/>
                    </a:lnTo>
                  </a:path>
                </a:pathLst>
              </a:custGeom>
              <a:solidFill>
                <a:srgbClr val="603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grpSp>
        <p:nvGrpSpPr>
          <p:cNvPr id="6175" name="Group 431"/>
          <p:cNvGrpSpPr>
            <a:grpSpLocks/>
          </p:cNvGrpSpPr>
          <p:nvPr/>
        </p:nvGrpSpPr>
        <p:grpSpPr bwMode="auto">
          <a:xfrm>
            <a:off x="10107614" y="3149601"/>
            <a:ext cx="28575" cy="149225"/>
            <a:chOff x="5856" y="1984"/>
            <a:chExt cx="19" cy="94"/>
          </a:xfrm>
        </p:grpSpPr>
        <p:sp>
          <p:nvSpPr>
            <p:cNvPr id="6329" name="Freeform 429"/>
            <p:cNvSpPr>
              <a:spLocks/>
            </p:cNvSpPr>
            <p:nvPr/>
          </p:nvSpPr>
          <p:spPr bwMode="auto">
            <a:xfrm>
              <a:off x="5856" y="1984"/>
              <a:ext cx="18" cy="94"/>
            </a:xfrm>
            <a:custGeom>
              <a:avLst/>
              <a:gdLst>
                <a:gd name="T0" fmla="*/ 3 w 18"/>
                <a:gd name="T1" fmla="*/ 2 h 94"/>
                <a:gd name="T2" fmla="*/ 3 w 18"/>
                <a:gd name="T3" fmla="*/ 6 h 94"/>
                <a:gd name="T4" fmla="*/ 5 w 18"/>
                <a:gd name="T5" fmla="*/ 17 h 94"/>
                <a:gd name="T6" fmla="*/ 7 w 18"/>
                <a:gd name="T7" fmla="*/ 28 h 94"/>
                <a:gd name="T8" fmla="*/ 8 w 18"/>
                <a:gd name="T9" fmla="*/ 34 h 94"/>
                <a:gd name="T10" fmla="*/ 11 w 18"/>
                <a:gd name="T11" fmla="*/ 45 h 94"/>
                <a:gd name="T12" fmla="*/ 11 w 18"/>
                <a:gd name="T13" fmla="*/ 53 h 94"/>
                <a:gd name="T14" fmla="*/ 13 w 18"/>
                <a:gd name="T15" fmla="*/ 68 h 94"/>
                <a:gd name="T16" fmla="*/ 17 w 18"/>
                <a:gd name="T17" fmla="*/ 93 h 94"/>
                <a:gd name="T18" fmla="*/ 13 w 18"/>
                <a:gd name="T19" fmla="*/ 93 h 94"/>
                <a:gd name="T20" fmla="*/ 11 w 18"/>
                <a:gd name="T21" fmla="*/ 78 h 94"/>
                <a:gd name="T22" fmla="*/ 8 w 18"/>
                <a:gd name="T23" fmla="*/ 53 h 94"/>
                <a:gd name="T24" fmla="*/ 7 w 18"/>
                <a:gd name="T25" fmla="*/ 43 h 94"/>
                <a:gd name="T26" fmla="*/ 7 w 18"/>
                <a:gd name="T27" fmla="*/ 35 h 94"/>
                <a:gd name="T28" fmla="*/ 5 w 18"/>
                <a:gd name="T29" fmla="*/ 26 h 94"/>
                <a:gd name="T30" fmla="*/ 3 w 18"/>
                <a:gd name="T31" fmla="*/ 17 h 94"/>
                <a:gd name="T32" fmla="*/ 0 w 18"/>
                <a:gd name="T33" fmla="*/ 0 h 94"/>
                <a:gd name="T34" fmla="*/ 3 w 18"/>
                <a:gd name="T35" fmla="*/ 2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94"/>
                <a:gd name="T56" fmla="*/ 18 w 1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94">
                  <a:moveTo>
                    <a:pt x="3" y="2"/>
                  </a:moveTo>
                  <a:lnTo>
                    <a:pt x="3" y="6"/>
                  </a:lnTo>
                  <a:lnTo>
                    <a:pt x="5" y="17"/>
                  </a:lnTo>
                  <a:lnTo>
                    <a:pt x="7" y="28"/>
                  </a:lnTo>
                  <a:lnTo>
                    <a:pt x="8" y="34"/>
                  </a:lnTo>
                  <a:lnTo>
                    <a:pt x="11" y="45"/>
                  </a:lnTo>
                  <a:lnTo>
                    <a:pt x="11" y="53"/>
                  </a:lnTo>
                  <a:lnTo>
                    <a:pt x="13" y="68"/>
                  </a:lnTo>
                  <a:lnTo>
                    <a:pt x="17" y="93"/>
                  </a:lnTo>
                  <a:lnTo>
                    <a:pt x="13" y="93"/>
                  </a:lnTo>
                  <a:lnTo>
                    <a:pt x="11" y="78"/>
                  </a:lnTo>
                  <a:lnTo>
                    <a:pt x="8" y="53"/>
                  </a:lnTo>
                  <a:lnTo>
                    <a:pt x="7" y="43"/>
                  </a:lnTo>
                  <a:lnTo>
                    <a:pt x="7" y="35"/>
                  </a:lnTo>
                  <a:lnTo>
                    <a:pt x="5" y="26"/>
                  </a:lnTo>
                  <a:lnTo>
                    <a:pt x="3" y="17"/>
                  </a:lnTo>
                  <a:lnTo>
                    <a:pt x="0" y="0"/>
                  </a:lnTo>
                  <a:lnTo>
                    <a:pt x="3" y="2"/>
                  </a:lnTo>
                </a:path>
              </a:pathLst>
            </a:custGeom>
            <a:solidFill>
              <a:srgbClr val="20202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330" name="Freeform 430"/>
            <p:cNvSpPr>
              <a:spLocks/>
            </p:cNvSpPr>
            <p:nvPr/>
          </p:nvSpPr>
          <p:spPr bwMode="auto">
            <a:xfrm>
              <a:off x="5857" y="1984"/>
              <a:ext cx="18" cy="94"/>
            </a:xfrm>
            <a:custGeom>
              <a:avLst/>
              <a:gdLst>
                <a:gd name="T0" fmla="*/ 3 w 18"/>
                <a:gd name="T1" fmla="*/ 2 h 94"/>
                <a:gd name="T2" fmla="*/ 3 w 18"/>
                <a:gd name="T3" fmla="*/ 6 h 94"/>
                <a:gd name="T4" fmla="*/ 5 w 18"/>
                <a:gd name="T5" fmla="*/ 17 h 94"/>
                <a:gd name="T6" fmla="*/ 7 w 18"/>
                <a:gd name="T7" fmla="*/ 28 h 94"/>
                <a:gd name="T8" fmla="*/ 8 w 18"/>
                <a:gd name="T9" fmla="*/ 34 h 94"/>
                <a:gd name="T10" fmla="*/ 11 w 18"/>
                <a:gd name="T11" fmla="*/ 45 h 94"/>
                <a:gd name="T12" fmla="*/ 11 w 18"/>
                <a:gd name="T13" fmla="*/ 53 h 94"/>
                <a:gd name="T14" fmla="*/ 13 w 18"/>
                <a:gd name="T15" fmla="*/ 68 h 94"/>
                <a:gd name="T16" fmla="*/ 17 w 18"/>
                <a:gd name="T17" fmla="*/ 93 h 94"/>
                <a:gd name="T18" fmla="*/ 13 w 18"/>
                <a:gd name="T19" fmla="*/ 93 h 94"/>
                <a:gd name="T20" fmla="*/ 11 w 18"/>
                <a:gd name="T21" fmla="*/ 78 h 94"/>
                <a:gd name="T22" fmla="*/ 8 w 18"/>
                <a:gd name="T23" fmla="*/ 53 h 94"/>
                <a:gd name="T24" fmla="*/ 7 w 18"/>
                <a:gd name="T25" fmla="*/ 43 h 94"/>
                <a:gd name="T26" fmla="*/ 5 w 18"/>
                <a:gd name="T27" fmla="*/ 35 h 94"/>
                <a:gd name="T28" fmla="*/ 5 w 18"/>
                <a:gd name="T29" fmla="*/ 26 h 94"/>
                <a:gd name="T30" fmla="*/ 3 w 18"/>
                <a:gd name="T31" fmla="*/ 17 h 94"/>
                <a:gd name="T32" fmla="*/ 0 w 18"/>
                <a:gd name="T33" fmla="*/ 0 h 94"/>
                <a:gd name="T34" fmla="*/ 3 w 18"/>
                <a:gd name="T35" fmla="*/ 2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94"/>
                <a:gd name="T56" fmla="*/ 18 w 1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94">
                  <a:moveTo>
                    <a:pt x="3" y="2"/>
                  </a:moveTo>
                  <a:lnTo>
                    <a:pt x="3" y="6"/>
                  </a:lnTo>
                  <a:lnTo>
                    <a:pt x="5" y="17"/>
                  </a:lnTo>
                  <a:lnTo>
                    <a:pt x="7" y="28"/>
                  </a:lnTo>
                  <a:lnTo>
                    <a:pt x="8" y="34"/>
                  </a:lnTo>
                  <a:lnTo>
                    <a:pt x="11" y="45"/>
                  </a:lnTo>
                  <a:lnTo>
                    <a:pt x="11" y="53"/>
                  </a:lnTo>
                  <a:lnTo>
                    <a:pt x="13" y="68"/>
                  </a:lnTo>
                  <a:lnTo>
                    <a:pt x="17" y="93"/>
                  </a:lnTo>
                  <a:lnTo>
                    <a:pt x="13" y="93"/>
                  </a:lnTo>
                  <a:lnTo>
                    <a:pt x="11" y="78"/>
                  </a:lnTo>
                  <a:lnTo>
                    <a:pt x="8" y="53"/>
                  </a:lnTo>
                  <a:lnTo>
                    <a:pt x="7" y="43"/>
                  </a:lnTo>
                  <a:lnTo>
                    <a:pt x="5" y="35"/>
                  </a:lnTo>
                  <a:lnTo>
                    <a:pt x="5" y="26"/>
                  </a:lnTo>
                  <a:lnTo>
                    <a:pt x="3" y="17"/>
                  </a:lnTo>
                  <a:lnTo>
                    <a:pt x="0" y="0"/>
                  </a:lnTo>
                  <a:lnTo>
                    <a:pt x="3" y="2"/>
                  </a:lnTo>
                </a:path>
              </a:pathLst>
            </a:custGeom>
            <a:solidFill>
              <a:srgbClr val="6060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nvGrpSpPr>
          <p:cNvPr id="6176" name="Group 434"/>
          <p:cNvGrpSpPr>
            <a:grpSpLocks/>
          </p:cNvGrpSpPr>
          <p:nvPr/>
        </p:nvGrpSpPr>
        <p:grpSpPr bwMode="auto">
          <a:xfrm>
            <a:off x="9994901" y="3128963"/>
            <a:ext cx="28575" cy="165100"/>
            <a:chOff x="5779" y="1971"/>
            <a:chExt cx="19" cy="104"/>
          </a:xfrm>
        </p:grpSpPr>
        <p:sp>
          <p:nvSpPr>
            <p:cNvPr id="6327" name="Freeform 432"/>
            <p:cNvSpPr>
              <a:spLocks/>
            </p:cNvSpPr>
            <p:nvPr/>
          </p:nvSpPr>
          <p:spPr bwMode="auto">
            <a:xfrm>
              <a:off x="5779" y="1971"/>
              <a:ext cx="18" cy="104"/>
            </a:xfrm>
            <a:custGeom>
              <a:avLst/>
              <a:gdLst>
                <a:gd name="T0" fmla="*/ 4 w 18"/>
                <a:gd name="T1" fmla="*/ 0 h 104"/>
                <a:gd name="T2" fmla="*/ 7 w 18"/>
                <a:gd name="T3" fmla="*/ 17 h 104"/>
                <a:gd name="T4" fmla="*/ 8 w 18"/>
                <a:gd name="T5" fmla="*/ 30 h 104"/>
                <a:gd name="T6" fmla="*/ 12 w 18"/>
                <a:gd name="T7" fmla="*/ 53 h 104"/>
                <a:gd name="T8" fmla="*/ 15 w 18"/>
                <a:gd name="T9" fmla="*/ 73 h 104"/>
                <a:gd name="T10" fmla="*/ 15 w 18"/>
                <a:gd name="T11" fmla="*/ 85 h 104"/>
                <a:gd name="T12" fmla="*/ 17 w 18"/>
                <a:gd name="T13" fmla="*/ 103 h 104"/>
                <a:gd name="T14" fmla="*/ 8 w 18"/>
                <a:gd name="T15" fmla="*/ 103 h 104"/>
                <a:gd name="T16" fmla="*/ 7 w 18"/>
                <a:gd name="T17" fmla="*/ 81 h 104"/>
                <a:gd name="T18" fmla="*/ 7 w 18"/>
                <a:gd name="T19" fmla="*/ 66 h 104"/>
                <a:gd name="T20" fmla="*/ 4 w 18"/>
                <a:gd name="T21" fmla="*/ 44 h 104"/>
                <a:gd name="T22" fmla="*/ 2 w 18"/>
                <a:gd name="T23" fmla="*/ 21 h 104"/>
                <a:gd name="T24" fmla="*/ 0 w 18"/>
                <a:gd name="T25" fmla="*/ 0 h 104"/>
                <a:gd name="T26" fmla="*/ 4 w 18"/>
                <a:gd name="T27" fmla="*/ 0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104"/>
                <a:gd name="T44" fmla="*/ 18 w 18"/>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104">
                  <a:moveTo>
                    <a:pt x="4" y="0"/>
                  </a:moveTo>
                  <a:lnTo>
                    <a:pt x="7" y="17"/>
                  </a:lnTo>
                  <a:lnTo>
                    <a:pt x="8" y="30"/>
                  </a:lnTo>
                  <a:lnTo>
                    <a:pt x="12" y="53"/>
                  </a:lnTo>
                  <a:lnTo>
                    <a:pt x="15" y="73"/>
                  </a:lnTo>
                  <a:lnTo>
                    <a:pt x="15" y="85"/>
                  </a:lnTo>
                  <a:lnTo>
                    <a:pt x="17" y="103"/>
                  </a:lnTo>
                  <a:lnTo>
                    <a:pt x="8" y="103"/>
                  </a:lnTo>
                  <a:lnTo>
                    <a:pt x="7" y="81"/>
                  </a:lnTo>
                  <a:lnTo>
                    <a:pt x="7" y="66"/>
                  </a:lnTo>
                  <a:lnTo>
                    <a:pt x="4" y="44"/>
                  </a:lnTo>
                  <a:lnTo>
                    <a:pt x="2" y="21"/>
                  </a:lnTo>
                  <a:lnTo>
                    <a:pt x="0" y="0"/>
                  </a:lnTo>
                  <a:lnTo>
                    <a:pt x="4" y="0"/>
                  </a:lnTo>
                </a:path>
              </a:pathLst>
            </a:custGeom>
            <a:solidFill>
              <a:srgbClr val="20202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328" name="Freeform 433"/>
            <p:cNvSpPr>
              <a:spLocks/>
            </p:cNvSpPr>
            <p:nvPr/>
          </p:nvSpPr>
          <p:spPr bwMode="auto">
            <a:xfrm>
              <a:off x="5780" y="1971"/>
              <a:ext cx="18" cy="104"/>
            </a:xfrm>
            <a:custGeom>
              <a:avLst/>
              <a:gdLst>
                <a:gd name="T0" fmla="*/ 5 w 18"/>
                <a:gd name="T1" fmla="*/ 0 h 104"/>
                <a:gd name="T2" fmla="*/ 6 w 18"/>
                <a:gd name="T3" fmla="*/ 16 h 104"/>
                <a:gd name="T4" fmla="*/ 10 w 18"/>
                <a:gd name="T5" fmla="*/ 29 h 104"/>
                <a:gd name="T6" fmla="*/ 13 w 18"/>
                <a:gd name="T7" fmla="*/ 52 h 104"/>
                <a:gd name="T8" fmla="*/ 14 w 18"/>
                <a:gd name="T9" fmla="*/ 72 h 104"/>
                <a:gd name="T10" fmla="*/ 15 w 18"/>
                <a:gd name="T11" fmla="*/ 84 h 104"/>
                <a:gd name="T12" fmla="*/ 17 w 18"/>
                <a:gd name="T13" fmla="*/ 102 h 104"/>
                <a:gd name="T14" fmla="*/ 10 w 18"/>
                <a:gd name="T15" fmla="*/ 103 h 104"/>
                <a:gd name="T16" fmla="*/ 6 w 18"/>
                <a:gd name="T17" fmla="*/ 80 h 104"/>
                <a:gd name="T18" fmla="*/ 6 w 18"/>
                <a:gd name="T19" fmla="*/ 66 h 104"/>
                <a:gd name="T20" fmla="*/ 5 w 18"/>
                <a:gd name="T21" fmla="*/ 43 h 104"/>
                <a:gd name="T22" fmla="*/ 2 w 18"/>
                <a:gd name="T23" fmla="*/ 21 h 104"/>
                <a:gd name="T24" fmla="*/ 0 w 18"/>
                <a:gd name="T25" fmla="*/ 0 h 104"/>
                <a:gd name="T26" fmla="*/ 5 w 18"/>
                <a:gd name="T27" fmla="*/ 0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104"/>
                <a:gd name="T44" fmla="*/ 18 w 18"/>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104">
                  <a:moveTo>
                    <a:pt x="5" y="0"/>
                  </a:moveTo>
                  <a:lnTo>
                    <a:pt x="6" y="16"/>
                  </a:lnTo>
                  <a:lnTo>
                    <a:pt x="10" y="29"/>
                  </a:lnTo>
                  <a:lnTo>
                    <a:pt x="13" y="52"/>
                  </a:lnTo>
                  <a:lnTo>
                    <a:pt x="14" y="72"/>
                  </a:lnTo>
                  <a:lnTo>
                    <a:pt x="15" y="84"/>
                  </a:lnTo>
                  <a:lnTo>
                    <a:pt x="17" y="102"/>
                  </a:lnTo>
                  <a:lnTo>
                    <a:pt x="10" y="103"/>
                  </a:lnTo>
                  <a:lnTo>
                    <a:pt x="6" y="80"/>
                  </a:lnTo>
                  <a:lnTo>
                    <a:pt x="6" y="66"/>
                  </a:lnTo>
                  <a:lnTo>
                    <a:pt x="5" y="43"/>
                  </a:lnTo>
                  <a:lnTo>
                    <a:pt x="2" y="21"/>
                  </a:lnTo>
                  <a:lnTo>
                    <a:pt x="0" y="0"/>
                  </a:lnTo>
                  <a:lnTo>
                    <a:pt x="5" y="0"/>
                  </a:lnTo>
                </a:path>
              </a:pathLst>
            </a:custGeom>
            <a:solidFill>
              <a:srgbClr val="6060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nvGrpSpPr>
          <p:cNvPr id="6177" name="Group 462"/>
          <p:cNvGrpSpPr>
            <a:grpSpLocks/>
          </p:cNvGrpSpPr>
          <p:nvPr/>
        </p:nvGrpSpPr>
        <p:grpSpPr bwMode="auto">
          <a:xfrm>
            <a:off x="9304338" y="3406775"/>
            <a:ext cx="977900" cy="439738"/>
            <a:chOff x="5308" y="2146"/>
            <a:chExt cx="667" cy="277"/>
          </a:xfrm>
        </p:grpSpPr>
        <p:grpSp>
          <p:nvGrpSpPr>
            <p:cNvPr id="6300" name="Group 437"/>
            <p:cNvGrpSpPr>
              <a:grpSpLocks/>
            </p:cNvGrpSpPr>
            <p:nvPr/>
          </p:nvGrpSpPr>
          <p:grpSpPr bwMode="auto">
            <a:xfrm>
              <a:off x="5308" y="2205"/>
              <a:ext cx="95" cy="151"/>
              <a:chOff x="5308" y="2205"/>
              <a:chExt cx="95" cy="151"/>
            </a:xfrm>
          </p:grpSpPr>
          <p:sp>
            <p:nvSpPr>
              <p:cNvPr id="6325" name="Oval 435"/>
              <p:cNvSpPr>
                <a:spLocks noChangeArrowheads="1"/>
              </p:cNvSpPr>
              <p:nvPr/>
            </p:nvSpPr>
            <p:spPr bwMode="auto">
              <a:xfrm>
                <a:off x="5308" y="2205"/>
                <a:ext cx="81" cy="148"/>
              </a:xfrm>
              <a:prstGeom prst="ellipse">
                <a:avLst/>
              </a:pr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26" name="Oval 436"/>
              <p:cNvSpPr>
                <a:spLocks noChangeArrowheads="1"/>
              </p:cNvSpPr>
              <p:nvPr/>
            </p:nvSpPr>
            <p:spPr bwMode="auto">
              <a:xfrm>
                <a:off x="5322" y="2208"/>
                <a:ext cx="81" cy="14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6301" name="Group 449"/>
            <p:cNvGrpSpPr>
              <a:grpSpLocks/>
            </p:cNvGrpSpPr>
            <p:nvPr/>
          </p:nvGrpSpPr>
          <p:grpSpPr bwMode="auto">
            <a:xfrm>
              <a:off x="5505" y="2183"/>
              <a:ext cx="128" cy="240"/>
              <a:chOff x="5505" y="2183"/>
              <a:chExt cx="128" cy="240"/>
            </a:xfrm>
          </p:grpSpPr>
          <p:sp>
            <p:nvSpPr>
              <p:cNvPr id="6314" name="Freeform 438"/>
              <p:cNvSpPr>
                <a:spLocks/>
              </p:cNvSpPr>
              <p:nvPr/>
            </p:nvSpPr>
            <p:spPr bwMode="auto">
              <a:xfrm>
                <a:off x="5540" y="2183"/>
                <a:ext cx="93" cy="127"/>
              </a:xfrm>
              <a:custGeom>
                <a:avLst/>
                <a:gdLst>
                  <a:gd name="T0" fmla="*/ 0 w 93"/>
                  <a:gd name="T1" fmla="*/ 25 h 127"/>
                  <a:gd name="T2" fmla="*/ 11 w 93"/>
                  <a:gd name="T3" fmla="*/ 12 h 127"/>
                  <a:gd name="T4" fmla="*/ 22 w 93"/>
                  <a:gd name="T5" fmla="*/ 7 h 127"/>
                  <a:gd name="T6" fmla="*/ 36 w 93"/>
                  <a:gd name="T7" fmla="*/ 1 h 127"/>
                  <a:gd name="T8" fmla="*/ 45 w 93"/>
                  <a:gd name="T9" fmla="*/ 0 h 127"/>
                  <a:gd name="T10" fmla="*/ 57 w 93"/>
                  <a:gd name="T11" fmla="*/ 2 h 127"/>
                  <a:gd name="T12" fmla="*/ 67 w 93"/>
                  <a:gd name="T13" fmla="*/ 8 h 127"/>
                  <a:gd name="T14" fmla="*/ 77 w 93"/>
                  <a:gd name="T15" fmla="*/ 19 h 127"/>
                  <a:gd name="T16" fmla="*/ 83 w 93"/>
                  <a:gd name="T17" fmla="*/ 30 h 127"/>
                  <a:gd name="T18" fmla="*/ 87 w 93"/>
                  <a:gd name="T19" fmla="*/ 44 h 127"/>
                  <a:gd name="T20" fmla="*/ 91 w 93"/>
                  <a:gd name="T21" fmla="*/ 70 h 127"/>
                  <a:gd name="T22" fmla="*/ 92 w 93"/>
                  <a:gd name="T23" fmla="*/ 88 h 127"/>
                  <a:gd name="T24" fmla="*/ 92 w 93"/>
                  <a:gd name="T25" fmla="*/ 118 h 127"/>
                  <a:gd name="T26" fmla="*/ 90 w 93"/>
                  <a:gd name="T27" fmla="*/ 126 h 127"/>
                  <a:gd name="T28" fmla="*/ 1 w 93"/>
                  <a:gd name="T29" fmla="*/ 72 h 127"/>
                  <a:gd name="T30" fmla="*/ 0 w 93"/>
                  <a:gd name="T31" fmla="*/ 25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3"/>
                  <a:gd name="T49" fmla="*/ 0 h 127"/>
                  <a:gd name="T50" fmla="*/ 93 w 93"/>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3" h="127">
                    <a:moveTo>
                      <a:pt x="0" y="25"/>
                    </a:moveTo>
                    <a:lnTo>
                      <a:pt x="11" y="12"/>
                    </a:lnTo>
                    <a:lnTo>
                      <a:pt x="22" y="7"/>
                    </a:lnTo>
                    <a:lnTo>
                      <a:pt x="36" y="1"/>
                    </a:lnTo>
                    <a:lnTo>
                      <a:pt x="45" y="0"/>
                    </a:lnTo>
                    <a:lnTo>
                      <a:pt x="57" y="2"/>
                    </a:lnTo>
                    <a:lnTo>
                      <a:pt x="67" y="8"/>
                    </a:lnTo>
                    <a:lnTo>
                      <a:pt x="77" y="19"/>
                    </a:lnTo>
                    <a:lnTo>
                      <a:pt x="83" y="30"/>
                    </a:lnTo>
                    <a:lnTo>
                      <a:pt x="87" y="44"/>
                    </a:lnTo>
                    <a:lnTo>
                      <a:pt x="91" y="70"/>
                    </a:lnTo>
                    <a:lnTo>
                      <a:pt x="92" y="88"/>
                    </a:lnTo>
                    <a:lnTo>
                      <a:pt x="92" y="118"/>
                    </a:lnTo>
                    <a:lnTo>
                      <a:pt x="90" y="126"/>
                    </a:lnTo>
                    <a:lnTo>
                      <a:pt x="1" y="72"/>
                    </a:lnTo>
                    <a:lnTo>
                      <a:pt x="0" y="2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nvGrpSpPr>
              <p:cNvPr id="6315" name="Group 448"/>
              <p:cNvGrpSpPr>
                <a:grpSpLocks/>
              </p:cNvGrpSpPr>
              <p:nvPr/>
            </p:nvGrpSpPr>
            <p:grpSpPr bwMode="auto">
              <a:xfrm>
                <a:off x="5505" y="2212"/>
                <a:ext cx="113" cy="211"/>
                <a:chOff x="5505" y="2212"/>
                <a:chExt cx="113" cy="211"/>
              </a:xfrm>
            </p:grpSpPr>
            <p:sp>
              <p:nvSpPr>
                <p:cNvPr id="6316" name="Arc 439"/>
                <p:cNvSpPr>
                  <a:spLocks/>
                </p:cNvSpPr>
                <p:nvPr/>
              </p:nvSpPr>
              <p:spPr bwMode="auto">
                <a:xfrm>
                  <a:off x="5505" y="2212"/>
                  <a:ext cx="75" cy="211"/>
                </a:xfrm>
                <a:custGeom>
                  <a:avLst/>
                  <a:gdLst>
                    <a:gd name="T0" fmla="*/ 0 w 27874"/>
                    <a:gd name="T1" fmla="*/ 0 h 43200"/>
                    <a:gd name="T2" fmla="*/ 0 w 27874"/>
                    <a:gd name="T3" fmla="*/ 0 h 43200"/>
                    <a:gd name="T4" fmla="*/ 0 w 27874"/>
                    <a:gd name="T5" fmla="*/ 0 h 43200"/>
                    <a:gd name="T6" fmla="*/ 0 60000 65536"/>
                    <a:gd name="T7" fmla="*/ 0 60000 65536"/>
                    <a:gd name="T8" fmla="*/ 0 60000 65536"/>
                    <a:gd name="T9" fmla="*/ 0 w 27874"/>
                    <a:gd name="T10" fmla="*/ 0 h 43200"/>
                    <a:gd name="T11" fmla="*/ 27874 w 27874"/>
                    <a:gd name="T12" fmla="*/ 43200 h 43200"/>
                  </a:gdLst>
                  <a:ahLst/>
                  <a:cxnLst>
                    <a:cxn ang="T6">
                      <a:pos x="T0" y="T1"/>
                    </a:cxn>
                    <a:cxn ang="T7">
                      <a:pos x="T2" y="T3"/>
                    </a:cxn>
                    <a:cxn ang="T8">
                      <a:pos x="T4" y="T5"/>
                    </a:cxn>
                  </a:cxnLst>
                  <a:rect l="T9" t="T10" r="T11" b="T12"/>
                  <a:pathLst>
                    <a:path w="27874" h="43200" fill="none" extrusionOk="0">
                      <a:moveTo>
                        <a:pt x="21973" y="43196"/>
                      </a:moveTo>
                      <a:cubicBezTo>
                        <a:pt x="21849" y="43198"/>
                        <a:pt x="21724" y="43199"/>
                        <a:pt x="21600" y="43200"/>
                      </a:cubicBezTo>
                      <a:cubicBezTo>
                        <a:pt x="9670" y="43200"/>
                        <a:pt x="0" y="33529"/>
                        <a:pt x="0" y="21600"/>
                      </a:cubicBezTo>
                      <a:cubicBezTo>
                        <a:pt x="0" y="9670"/>
                        <a:pt x="9670" y="0"/>
                        <a:pt x="21600" y="0"/>
                      </a:cubicBezTo>
                      <a:cubicBezTo>
                        <a:pt x="23725" y="-1"/>
                        <a:pt x="25839" y="313"/>
                        <a:pt x="27873" y="931"/>
                      </a:cubicBezTo>
                    </a:path>
                    <a:path w="27874" h="43200" stroke="0" extrusionOk="0">
                      <a:moveTo>
                        <a:pt x="21973" y="43196"/>
                      </a:moveTo>
                      <a:cubicBezTo>
                        <a:pt x="21849" y="43198"/>
                        <a:pt x="21724" y="43199"/>
                        <a:pt x="21600" y="43200"/>
                      </a:cubicBezTo>
                      <a:cubicBezTo>
                        <a:pt x="9670" y="43200"/>
                        <a:pt x="0" y="33529"/>
                        <a:pt x="0" y="21600"/>
                      </a:cubicBezTo>
                      <a:cubicBezTo>
                        <a:pt x="0" y="9670"/>
                        <a:pt x="9670" y="0"/>
                        <a:pt x="21600" y="0"/>
                      </a:cubicBezTo>
                      <a:cubicBezTo>
                        <a:pt x="23725" y="-1"/>
                        <a:pt x="25839" y="313"/>
                        <a:pt x="27873" y="931"/>
                      </a:cubicBezTo>
                      <a:lnTo>
                        <a:pt x="21600" y="21600"/>
                      </a:lnTo>
                      <a:lnTo>
                        <a:pt x="21973" y="43196"/>
                      </a:lnTo>
                      <a:close/>
                    </a:path>
                  </a:pathLst>
                </a:custGeom>
                <a:solidFill>
                  <a:srgbClr val="20202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nb-NO"/>
                </a:p>
              </p:txBody>
            </p:sp>
            <p:grpSp>
              <p:nvGrpSpPr>
                <p:cNvPr id="6317" name="Group 447"/>
                <p:cNvGrpSpPr>
                  <a:grpSpLocks/>
                </p:cNvGrpSpPr>
                <p:nvPr/>
              </p:nvGrpSpPr>
              <p:grpSpPr bwMode="auto">
                <a:xfrm>
                  <a:off x="5527" y="2214"/>
                  <a:ext cx="91" cy="208"/>
                  <a:chOff x="5527" y="2214"/>
                  <a:chExt cx="91" cy="208"/>
                </a:xfrm>
              </p:grpSpPr>
              <p:sp>
                <p:nvSpPr>
                  <p:cNvPr id="6318" name="Oval 440"/>
                  <p:cNvSpPr>
                    <a:spLocks noChangeArrowheads="1"/>
                  </p:cNvSpPr>
                  <p:nvPr/>
                </p:nvSpPr>
                <p:spPr bwMode="auto">
                  <a:xfrm>
                    <a:off x="5527" y="2214"/>
                    <a:ext cx="91" cy="208"/>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19" name="Oval 441"/>
                  <p:cNvSpPr>
                    <a:spLocks noChangeArrowheads="1"/>
                  </p:cNvSpPr>
                  <p:nvPr/>
                </p:nvSpPr>
                <p:spPr bwMode="auto">
                  <a:xfrm>
                    <a:off x="5534" y="2223"/>
                    <a:ext cx="79" cy="191"/>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20" name="Oval 442"/>
                  <p:cNvSpPr>
                    <a:spLocks noChangeArrowheads="1"/>
                  </p:cNvSpPr>
                  <p:nvPr/>
                </p:nvSpPr>
                <p:spPr bwMode="auto">
                  <a:xfrm>
                    <a:off x="5556" y="2258"/>
                    <a:ext cx="39" cy="123"/>
                  </a:xfrm>
                  <a:prstGeom prst="ellipse">
                    <a:avLst/>
                  </a:prstGeom>
                  <a:solidFill>
                    <a:srgbClr val="404040"/>
                  </a:solidFill>
                  <a:ln w="12700">
                    <a:solidFill>
                      <a:srgbClr val="A0A0A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21" name="Oval 443"/>
                  <p:cNvSpPr>
                    <a:spLocks noChangeArrowheads="1"/>
                  </p:cNvSpPr>
                  <p:nvPr/>
                </p:nvSpPr>
                <p:spPr bwMode="auto">
                  <a:xfrm>
                    <a:off x="5561" y="2272"/>
                    <a:ext cx="21" cy="87"/>
                  </a:xfrm>
                  <a:prstGeom prst="ellipse">
                    <a:avLst/>
                  </a:prstGeom>
                  <a:solidFill>
                    <a:srgbClr val="0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nvGrpSpPr>
                  <p:cNvPr id="6322" name="Group 446"/>
                  <p:cNvGrpSpPr>
                    <a:grpSpLocks/>
                  </p:cNvGrpSpPr>
                  <p:nvPr/>
                </p:nvGrpSpPr>
                <p:grpSpPr bwMode="auto">
                  <a:xfrm>
                    <a:off x="5569" y="2307"/>
                    <a:ext cx="5" cy="23"/>
                    <a:chOff x="5569" y="2307"/>
                    <a:chExt cx="5" cy="23"/>
                  </a:xfrm>
                </p:grpSpPr>
                <p:sp>
                  <p:nvSpPr>
                    <p:cNvPr id="6323" name="Oval 444"/>
                    <p:cNvSpPr>
                      <a:spLocks noChangeArrowheads="1"/>
                    </p:cNvSpPr>
                    <p:nvPr/>
                  </p:nvSpPr>
                  <p:spPr bwMode="auto">
                    <a:xfrm>
                      <a:off x="5569" y="2307"/>
                      <a:ext cx="4" cy="2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24" name="Oval 445"/>
                    <p:cNvSpPr>
                      <a:spLocks noChangeArrowheads="1"/>
                    </p:cNvSpPr>
                    <p:nvPr/>
                  </p:nvSpPr>
                  <p:spPr bwMode="auto">
                    <a:xfrm>
                      <a:off x="5572" y="2307"/>
                      <a:ext cx="2" cy="22"/>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grpSp>
        </p:grpSp>
        <p:grpSp>
          <p:nvGrpSpPr>
            <p:cNvPr id="6302" name="Group 461"/>
            <p:cNvGrpSpPr>
              <a:grpSpLocks/>
            </p:cNvGrpSpPr>
            <p:nvPr/>
          </p:nvGrpSpPr>
          <p:grpSpPr bwMode="auto">
            <a:xfrm>
              <a:off x="5886" y="2146"/>
              <a:ext cx="89" cy="163"/>
              <a:chOff x="5886" y="2146"/>
              <a:chExt cx="89" cy="163"/>
            </a:xfrm>
          </p:grpSpPr>
          <p:sp>
            <p:nvSpPr>
              <p:cNvPr id="6303" name="Freeform 450"/>
              <p:cNvSpPr>
                <a:spLocks/>
              </p:cNvSpPr>
              <p:nvPr/>
            </p:nvSpPr>
            <p:spPr bwMode="auto">
              <a:xfrm>
                <a:off x="5925" y="2146"/>
                <a:ext cx="50" cy="76"/>
              </a:xfrm>
              <a:custGeom>
                <a:avLst/>
                <a:gdLst>
                  <a:gd name="T0" fmla="*/ 0 w 50"/>
                  <a:gd name="T1" fmla="*/ 10 h 76"/>
                  <a:gd name="T2" fmla="*/ 5 w 50"/>
                  <a:gd name="T3" fmla="*/ 4 h 76"/>
                  <a:gd name="T4" fmla="*/ 14 w 50"/>
                  <a:gd name="T5" fmla="*/ 0 h 76"/>
                  <a:gd name="T6" fmla="*/ 25 w 50"/>
                  <a:gd name="T7" fmla="*/ 0 h 76"/>
                  <a:gd name="T8" fmla="*/ 34 w 50"/>
                  <a:gd name="T9" fmla="*/ 4 h 76"/>
                  <a:gd name="T10" fmla="*/ 40 w 50"/>
                  <a:gd name="T11" fmla="*/ 12 h 76"/>
                  <a:gd name="T12" fmla="*/ 46 w 50"/>
                  <a:gd name="T13" fmla="*/ 24 h 76"/>
                  <a:gd name="T14" fmla="*/ 48 w 50"/>
                  <a:gd name="T15" fmla="*/ 39 h 76"/>
                  <a:gd name="T16" fmla="*/ 49 w 50"/>
                  <a:gd name="T17" fmla="*/ 50 h 76"/>
                  <a:gd name="T18" fmla="*/ 49 w 50"/>
                  <a:gd name="T19" fmla="*/ 67 h 76"/>
                  <a:gd name="T20" fmla="*/ 47 w 50"/>
                  <a:gd name="T21" fmla="*/ 75 h 76"/>
                  <a:gd name="T22" fmla="*/ 11 w 50"/>
                  <a:gd name="T23" fmla="*/ 62 h 76"/>
                  <a:gd name="T24" fmla="*/ 0 w 50"/>
                  <a:gd name="T25" fmla="*/ 10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76"/>
                  <a:gd name="T41" fmla="*/ 50 w 50"/>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76">
                    <a:moveTo>
                      <a:pt x="0" y="10"/>
                    </a:moveTo>
                    <a:lnTo>
                      <a:pt x="5" y="4"/>
                    </a:lnTo>
                    <a:lnTo>
                      <a:pt x="14" y="0"/>
                    </a:lnTo>
                    <a:lnTo>
                      <a:pt x="25" y="0"/>
                    </a:lnTo>
                    <a:lnTo>
                      <a:pt x="34" y="4"/>
                    </a:lnTo>
                    <a:lnTo>
                      <a:pt x="40" y="12"/>
                    </a:lnTo>
                    <a:lnTo>
                      <a:pt x="46" y="24"/>
                    </a:lnTo>
                    <a:lnTo>
                      <a:pt x="48" y="39"/>
                    </a:lnTo>
                    <a:lnTo>
                      <a:pt x="49" y="50"/>
                    </a:lnTo>
                    <a:lnTo>
                      <a:pt x="49" y="67"/>
                    </a:lnTo>
                    <a:lnTo>
                      <a:pt x="47" y="75"/>
                    </a:lnTo>
                    <a:lnTo>
                      <a:pt x="11" y="62"/>
                    </a:lnTo>
                    <a:lnTo>
                      <a:pt x="0"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nvGrpSpPr>
              <p:cNvPr id="6304" name="Group 460"/>
              <p:cNvGrpSpPr>
                <a:grpSpLocks/>
              </p:cNvGrpSpPr>
              <p:nvPr/>
            </p:nvGrpSpPr>
            <p:grpSpPr bwMode="auto">
              <a:xfrm>
                <a:off x="5886" y="2153"/>
                <a:ext cx="81" cy="156"/>
                <a:chOff x="5886" y="2153"/>
                <a:chExt cx="81" cy="156"/>
              </a:xfrm>
            </p:grpSpPr>
            <p:sp>
              <p:nvSpPr>
                <p:cNvPr id="6305" name="Arc 451"/>
                <p:cNvSpPr>
                  <a:spLocks/>
                </p:cNvSpPr>
                <p:nvPr/>
              </p:nvSpPr>
              <p:spPr bwMode="auto">
                <a:xfrm>
                  <a:off x="5886" y="2153"/>
                  <a:ext cx="55" cy="156"/>
                </a:xfrm>
                <a:custGeom>
                  <a:avLst/>
                  <a:gdLst>
                    <a:gd name="T0" fmla="*/ 0 w 28219"/>
                    <a:gd name="T1" fmla="*/ 0 h 43200"/>
                    <a:gd name="T2" fmla="*/ 0 w 28219"/>
                    <a:gd name="T3" fmla="*/ 0 h 43200"/>
                    <a:gd name="T4" fmla="*/ 0 w 28219"/>
                    <a:gd name="T5" fmla="*/ 0 h 43200"/>
                    <a:gd name="T6" fmla="*/ 0 60000 65536"/>
                    <a:gd name="T7" fmla="*/ 0 60000 65536"/>
                    <a:gd name="T8" fmla="*/ 0 60000 65536"/>
                    <a:gd name="T9" fmla="*/ 0 w 28219"/>
                    <a:gd name="T10" fmla="*/ 0 h 43200"/>
                    <a:gd name="T11" fmla="*/ 28219 w 28219"/>
                    <a:gd name="T12" fmla="*/ 43200 h 43200"/>
                  </a:gdLst>
                  <a:ahLst/>
                  <a:cxnLst>
                    <a:cxn ang="T6">
                      <a:pos x="T0" y="T1"/>
                    </a:cxn>
                    <a:cxn ang="T7">
                      <a:pos x="T2" y="T3"/>
                    </a:cxn>
                    <a:cxn ang="T8">
                      <a:pos x="T4" y="T5"/>
                    </a:cxn>
                  </a:cxnLst>
                  <a:rect l="T9" t="T10" r="T11" b="T12"/>
                  <a:pathLst>
                    <a:path w="28219" h="43200" fill="none" extrusionOk="0">
                      <a:moveTo>
                        <a:pt x="21600" y="43200"/>
                      </a:moveTo>
                      <a:cubicBezTo>
                        <a:pt x="9670" y="43200"/>
                        <a:pt x="0" y="33529"/>
                        <a:pt x="0" y="21600"/>
                      </a:cubicBezTo>
                      <a:cubicBezTo>
                        <a:pt x="0" y="9670"/>
                        <a:pt x="9670" y="0"/>
                        <a:pt x="21600" y="0"/>
                      </a:cubicBezTo>
                      <a:cubicBezTo>
                        <a:pt x="23846" y="-1"/>
                        <a:pt x="26080" y="350"/>
                        <a:pt x="28218" y="1039"/>
                      </a:cubicBezTo>
                    </a:path>
                    <a:path w="28219" h="43200" stroke="0" extrusionOk="0">
                      <a:moveTo>
                        <a:pt x="21600" y="43200"/>
                      </a:moveTo>
                      <a:cubicBezTo>
                        <a:pt x="9670" y="43200"/>
                        <a:pt x="0" y="33529"/>
                        <a:pt x="0" y="21600"/>
                      </a:cubicBezTo>
                      <a:cubicBezTo>
                        <a:pt x="0" y="9670"/>
                        <a:pt x="9670" y="0"/>
                        <a:pt x="21600" y="0"/>
                      </a:cubicBezTo>
                      <a:cubicBezTo>
                        <a:pt x="23846" y="-1"/>
                        <a:pt x="26080" y="350"/>
                        <a:pt x="28218" y="1039"/>
                      </a:cubicBezTo>
                      <a:lnTo>
                        <a:pt x="21600" y="21600"/>
                      </a:lnTo>
                      <a:lnTo>
                        <a:pt x="21600" y="43200"/>
                      </a:lnTo>
                      <a:close/>
                    </a:path>
                  </a:pathLst>
                </a:custGeom>
                <a:solidFill>
                  <a:srgbClr val="20202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nb-NO"/>
                </a:p>
              </p:txBody>
            </p:sp>
            <p:grpSp>
              <p:nvGrpSpPr>
                <p:cNvPr id="6306" name="Group 459"/>
                <p:cNvGrpSpPr>
                  <a:grpSpLocks/>
                </p:cNvGrpSpPr>
                <p:nvPr/>
              </p:nvGrpSpPr>
              <p:grpSpPr bwMode="auto">
                <a:xfrm>
                  <a:off x="5902" y="2153"/>
                  <a:ext cx="65" cy="154"/>
                  <a:chOff x="5902" y="2153"/>
                  <a:chExt cx="65" cy="154"/>
                </a:xfrm>
              </p:grpSpPr>
              <p:sp>
                <p:nvSpPr>
                  <p:cNvPr id="6307" name="Oval 452"/>
                  <p:cNvSpPr>
                    <a:spLocks noChangeArrowheads="1"/>
                  </p:cNvSpPr>
                  <p:nvPr/>
                </p:nvSpPr>
                <p:spPr bwMode="auto">
                  <a:xfrm>
                    <a:off x="5902" y="2153"/>
                    <a:ext cx="65" cy="154"/>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08" name="Oval 453"/>
                  <p:cNvSpPr>
                    <a:spLocks noChangeArrowheads="1"/>
                  </p:cNvSpPr>
                  <p:nvPr/>
                </p:nvSpPr>
                <p:spPr bwMode="auto">
                  <a:xfrm>
                    <a:off x="5907" y="2160"/>
                    <a:ext cx="57" cy="141"/>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09" name="Oval 454"/>
                  <p:cNvSpPr>
                    <a:spLocks noChangeArrowheads="1"/>
                  </p:cNvSpPr>
                  <p:nvPr/>
                </p:nvSpPr>
                <p:spPr bwMode="auto">
                  <a:xfrm>
                    <a:off x="5925" y="2187"/>
                    <a:ext cx="25" cy="89"/>
                  </a:xfrm>
                  <a:prstGeom prst="ellipse">
                    <a:avLst/>
                  </a:prstGeom>
                  <a:solidFill>
                    <a:srgbClr val="404040"/>
                  </a:solidFill>
                  <a:ln w="12700">
                    <a:solidFill>
                      <a:srgbClr val="A0A0A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10" name="Oval 455"/>
                  <p:cNvSpPr>
                    <a:spLocks noChangeArrowheads="1"/>
                  </p:cNvSpPr>
                  <p:nvPr/>
                </p:nvSpPr>
                <p:spPr bwMode="auto">
                  <a:xfrm>
                    <a:off x="5928" y="2197"/>
                    <a:ext cx="12" cy="62"/>
                  </a:xfrm>
                  <a:prstGeom prst="ellipse">
                    <a:avLst/>
                  </a:prstGeom>
                  <a:solidFill>
                    <a:srgbClr val="000000"/>
                  </a:solidFill>
                  <a:ln w="12700">
                    <a:solidFill>
                      <a:srgbClr val="80808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nvGrpSpPr>
                  <p:cNvPr id="6311" name="Group 458"/>
                  <p:cNvGrpSpPr>
                    <a:grpSpLocks/>
                  </p:cNvGrpSpPr>
                  <p:nvPr/>
                </p:nvGrpSpPr>
                <p:grpSpPr bwMode="auto">
                  <a:xfrm>
                    <a:off x="5932" y="2223"/>
                    <a:ext cx="3" cy="15"/>
                    <a:chOff x="5932" y="2223"/>
                    <a:chExt cx="3" cy="15"/>
                  </a:xfrm>
                </p:grpSpPr>
                <p:sp>
                  <p:nvSpPr>
                    <p:cNvPr id="6312" name="Oval 456"/>
                    <p:cNvSpPr>
                      <a:spLocks noChangeArrowheads="1"/>
                    </p:cNvSpPr>
                    <p:nvPr/>
                  </p:nvSpPr>
                  <p:spPr bwMode="auto">
                    <a:xfrm>
                      <a:off x="5932" y="2223"/>
                      <a:ext cx="2" cy="1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313" name="Oval 457"/>
                    <p:cNvSpPr>
                      <a:spLocks noChangeArrowheads="1"/>
                    </p:cNvSpPr>
                    <p:nvPr/>
                  </p:nvSpPr>
                  <p:spPr bwMode="auto">
                    <a:xfrm>
                      <a:off x="5935" y="2223"/>
                      <a:ext cx="0" cy="15"/>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grpSp>
        </p:grpSp>
      </p:grpSp>
      <p:grpSp>
        <p:nvGrpSpPr>
          <p:cNvPr id="6178" name="Group 514"/>
          <p:cNvGrpSpPr>
            <a:grpSpLocks/>
          </p:cNvGrpSpPr>
          <p:nvPr/>
        </p:nvGrpSpPr>
        <p:grpSpPr bwMode="auto">
          <a:xfrm>
            <a:off x="9372601" y="3124201"/>
            <a:ext cx="963613" cy="601663"/>
            <a:chOff x="5354" y="1968"/>
            <a:chExt cx="658" cy="379"/>
          </a:xfrm>
        </p:grpSpPr>
        <p:grpSp>
          <p:nvGrpSpPr>
            <p:cNvPr id="6249" name="Group 492"/>
            <p:cNvGrpSpPr>
              <a:grpSpLocks/>
            </p:cNvGrpSpPr>
            <p:nvPr/>
          </p:nvGrpSpPr>
          <p:grpSpPr bwMode="auto">
            <a:xfrm>
              <a:off x="5355" y="1968"/>
              <a:ext cx="657" cy="379"/>
              <a:chOff x="5355" y="1968"/>
              <a:chExt cx="657" cy="379"/>
            </a:xfrm>
          </p:grpSpPr>
          <p:grpSp>
            <p:nvGrpSpPr>
              <p:cNvPr id="6271" name="Group 468"/>
              <p:cNvGrpSpPr>
                <a:grpSpLocks/>
              </p:cNvGrpSpPr>
              <p:nvPr/>
            </p:nvGrpSpPr>
            <p:grpSpPr bwMode="auto">
              <a:xfrm>
                <a:off x="5355" y="1968"/>
                <a:ext cx="657" cy="379"/>
                <a:chOff x="5355" y="1968"/>
                <a:chExt cx="657" cy="379"/>
              </a:xfrm>
            </p:grpSpPr>
            <p:sp>
              <p:nvSpPr>
                <p:cNvPr id="6295" name="Freeform 463"/>
                <p:cNvSpPr>
                  <a:spLocks/>
                </p:cNvSpPr>
                <p:nvPr/>
              </p:nvSpPr>
              <p:spPr bwMode="auto">
                <a:xfrm>
                  <a:off x="5562" y="1987"/>
                  <a:ext cx="71" cy="102"/>
                </a:xfrm>
                <a:custGeom>
                  <a:avLst/>
                  <a:gdLst>
                    <a:gd name="T0" fmla="*/ 64 w 71"/>
                    <a:gd name="T1" fmla="*/ 3 h 102"/>
                    <a:gd name="T2" fmla="*/ 0 w 71"/>
                    <a:gd name="T3" fmla="*/ 98 h 102"/>
                    <a:gd name="T4" fmla="*/ 3 w 71"/>
                    <a:gd name="T5" fmla="*/ 101 h 102"/>
                    <a:gd name="T6" fmla="*/ 8 w 71"/>
                    <a:gd name="T7" fmla="*/ 101 h 102"/>
                    <a:gd name="T8" fmla="*/ 70 w 71"/>
                    <a:gd name="T9" fmla="*/ 0 h 102"/>
                    <a:gd name="T10" fmla="*/ 64 w 71"/>
                    <a:gd name="T11" fmla="*/ 3 h 102"/>
                    <a:gd name="T12" fmla="*/ 0 60000 65536"/>
                    <a:gd name="T13" fmla="*/ 0 60000 65536"/>
                    <a:gd name="T14" fmla="*/ 0 60000 65536"/>
                    <a:gd name="T15" fmla="*/ 0 60000 65536"/>
                    <a:gd name="T16" fmla="*/ 0 60000 65536"/>
                    <a:gd name="T17" fmla="*/ 0 60000 65536"/>
                    <a:gd name="T18" fmla="*/ 0 w 71"/>
                    <a:gd name="T19" fmla="*/ 0 h 102"/>
                    <a:gd name="T20" fmla="*/ 71 w 71"/>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71" h="102">
                      <a:moveTo>
                        <a:pt x="64" y="3"/>
                      </a:moveTo>
                      <a:lnTo>
                        <a:pt x="0" y="98"/>
                      </a:lnTo>
                      <a:lnTo>
                        <a:pt x="3" y="101"/>
                      </a:lnTo>
                      <a:lnTo>
                        <a:pt x="8" y="101"/>
                      </a:lnTo>
                      <a:lnTo>
                        <a:pt x="70" y="0"/>
                      </a:lnTo>
                      <a:lnTo>
                        <a:pt x="64" y="3"/>
                      </a:lnTo>
                    </a:path>
                  </a:pathLst>
                </a:custGeom>
                <a:solidFill>
                  <a:srgbClr val="0000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nvGrpSpPr>
                <p:cNvPr id="6296" name="Group 467"/>
                <p:cNvGrpSpPr>
                  <a:grpSpLocks/>
                </p:cNvGrpSpPr>
                <p:nvPr/>
              </p:nvGrpSpPr>
              <p:grpSpPr bwMode="auto">
                <a:xfrm>
                  <a:off x="5355" y="1968"/>
                  <a:ext cx="657" cy="379"/>
                  <a:chOff x="5355" y="1968"/>
                  <a:chExt cx="657" cy="379"/>
                </a:xfrm>
              </p:grpSpPr>
              <p:sp>
                <p:nvSpPr>
                  <p:cNvPr id="6297" name="Freeform 464"/>
                  <p:cNvSpPr>
                    <a:spLocks/>
                  </p:cNvSpPr>
                  <p:nvPr/>
                </p:nvSpPr>
                <p:spPr bwMode="auto">
                  <a:xfrm>
                    <a:off x="5356" y="1968"/>
                    <a:ext cx="656" cy="377"/>
                  </a:xfrm>
                  <a:custGeom>
                    <a:avLst/>
                    <a:gdLst>
                      <a:gd name="T0" fmla="*/ 2 w 656"/>
                      <a:gd name="T1" fmla="*/ 210 h 377"/>
                      <a:gd name="T2" fmla="*/ 30 w 656"/>
                      <a:gd name="T3" fmla="*/ 189 h 377"/>
                      <a:gd name="T4" fmla="*/ 82 w 656"/>
                      <a:gd name="T5" fmla="*/ 160 h 377"/>
                      <a:gd name="T6" fmla="*/ 128 w 656"/>
                      <a:gd name="T7" fmla="*/ 142 h 377"/>
                      <a:gd name="T8" fmla="*/ 178 w 656"/>
                      <a:gd name="T9" fmla="*/ 127 h 377"/>
                      <a:gd name="T10" fmla="*/ 201 w 656"/>
                      <a:gd name="T11" fmla="*/ 121 h 377"/>
                      <a:gd name="T12" fmla="*/ 299 w 656"/>
                      <a:gd name="T13" fmla="*/ 132 h 377"/>
                      <a:gd name="T14" fmla="*/ 342 w 656"/>
                      <a:gd name="T15" fmla="*/ 139 h 377"/>
                      <a:gd name="T16" fmla="*/ 364 w 656"/>
                      <a:gd name="T17" fmla="*/ 138 h 377"/>
                      <a:gd name="T18" fmla="*/ 389 w 656"/>
                      <a:gd name="T19" fmla="*/ 53 h 377"/>
                      <a:gd name="T20" fmla="*/ 390 w 656"/>
                      <a:gd name="T21" fmla="*/ 31 h 377"/>
                      <a:gd name="T22" fmla="*/ 355 w 656"/>
                      <a:gd name="T23" fmla="*/ 18 h 377"/>
                      <a:gd name="T24" fmla="*/ 293 w 656"/>
                      <a:gd name="T25" fmla="*/ 18 h 377"/>
                      <a:gd name="T26" fmla="*/ 282 w 656"/>
                      <a:gd name="T27" fmla="*/ 17 h 377"/>
                      <a:gd name="T28" fmla="*/ 324 w 656"/>
                      <a:gd name="T29" fmla="*/ 6 h 377"/>
                      <a:gd name="T30" fmla="*/ 371 w 656"/>
                      <a:gd name="T31" fmla="*/ 0 h 377"/>
                      <a:gd name="T32" fmla="*/ 411 w 656"/>
                      <a:gd name="T33" fmla="*/ 33 h 377"/>
                      <a:gd name="T34" fmla="*/ 399 w 656"/>
                      <a:gd name="T35" fmla="*/ 51 h 377"/>
                      <a:gd name="T36" fmla="*/ 378 w 656"/>
                      <a:gd name="T37" fmla="*/ 134 h 377"/>
                      <a:gd name="T38" fmla="*/ 383 w 656"/>
                      <a:gd name="T39" fmla="*/ 145 h 377"/>
                      <a:gd name="T40" fmla="*/ 552 w 656"/>
                      <a:gd name="T41" fmla="*/ 117 h 377"/>
                      <a:gd name="T42" fmla="*/ 556 w 656"/>
                      <a:gd name="T43" fmla="*/ 95 h 377"/>
                      <a:gd name="T44" fmla="*/ 538 w 656"/>
                      <a:gd name="T45" fmla="*/ 56 h 377"/>
                      <a:gd name="T46" fmla="*/ 517 w 656"/>
                      <a:gd name="T47" fmla="*/ 28 h 377"/>
                      <a:gd name="T48" fmla="*/ 451 w 656"/>
                      <a:gd name="T49" fmla="*/ 26 h 377"/>
                      <a:gd name="T50" fmla="*/ 398 w 656"/>
                      <a:gd name="T51" fmla="*/ 0 h 377"/>
                      <a:gd name="T52" fmla="*/ 441 w 656"/>
                      <a:gd name="T53" fmla="*/ 1 h 377"/>
                      <a:gd name="T54" fmla="*/ 485 w 656"/>
                      <a:gd name="T55" fmla="*/ 5 h 377"/>
                      <a:gd name="T56" fmla="*/ 514 w 656"/>
                      <a:gd name="T57" fmla="*/ 11 h 377"/>
                      <a:gd name="T58" fmla="*/ 527 w 656"/>
                      <a:gd name="T59" fmla="*/ 19 h 377"/>
                      <a:gd name="T60" fmla="*/ 565 w 656"/>
                      <a:gd name="T61" fmla="*/ 89 h 377"/>
                      <a:gd name="T62" fmla="*/ 578 w 656"/>
                      <a:gd name="T63" fmla="*/ 109 h 377"/>
                      <a:gd name="T64" fmla="*/ 596 w 656"/>
                      <a:gd name="T65" fmla="*/ 114 h 377"/>
                      <a:gd name="T66" fmla="*/ 615 w 656"/>
                      <a:gd name="T67" fmla="*/ 118 h 377"/>
                      <a:gd name="T68" fmla="*/ 640 w 656"/>
                      <a:gd name="T69" fmla="*/ 127 h 377"/>
                      <a:gd name="T70" fmla="*/ 652 w 656"/>
                      <a:gd name="T71" fmla="*/ 138 h 377"/>
                      <a:gd name="T72" fmla="*/ 651 w 656"/>
                      <a:gd name="T73" fmla="*/ 189 h 377"/>
                      <a:gd name="T74" fmla="*/ 632 w 656"/>
                      <a:gd name="T75" fmla="*/ 258 h 377"/>
                      <a:gd name="T76" fmla="*/ 622 w 656"/>
                      <a:gd name="T77" fmla="*/ 250 h 377"/>
                      <a:gd name="T78" fmla="*/ 618 w 656"/>
                      <a:gd name="T79" fmla="*/ 214 h 377"/>
                      <a:gd name="T80" fmla="*/ 603 w 656"/>
                      <a:gd name="T81" fmla="*/ 193 h 377"/>
                      <a:gd name="T82" fmla="*/ 584 w 656"/>
                      <a:gd name="T83" fmla="*/ 200 h 377"/>
                      <a:gd name="T84" fmla="*/ 574 w 656"/>
                      <a:gd name="T85" fmla="*/ 216 h 377"/>
                      <a:gd name="T86" fmla="*/ 565 w 656"/>
                      <a:gd name="T87" fmla="*/ 244 h 377"/>
                      <a:gd name="T88" fmla="*/ 555 w 656"/>
                      <a:gd name="T89" fmla="*/ 279 h 377"/>
                      <a:gd name="T90" fmla="*/ 329 w 656"/>
                      <a:gd name="T91" fmla="*/ 351 h 377"/>
                      <a:gd name="T92" fmla="*/ 327 w 656"/>
                      <a:gd name="T93" fmla="*/ 308 h 377"/>
                      <a:gd name="T94" fmla="*/ 322 w 656"/>
                      <a:gd name="T95" fmla="*/ 272 h 377"/>
                      <a:gd name="T96" fmla="*/ 311 w 656"/>
                      <a:gd name="T97" fmla="*/ 246 h 377"/>
                      <a:gd name="T98" fmla="*/ 293 w 656"/>
                      <a:gd name="T99" fmla="*/ 233 h 377"/>
                      <a:gd name="T100" fmla="*/ 272 w 656"/>
                      <a:gd name="T101" fmla="*/ 235 h 377"/>
                      <a:gd name="T102" fmla="*/ 250 w 656"/>
                      <a:gd name="T103" fmla="*/ 252 h 377"/>
                      <a:gd name="T104" fmla="*/ 235 w 656"/>
                      <a:gd name="T105" fmla="*/ 279 h 377"/>
                      <a:gd name="T106" fmla="*/ 222 w 656"/>
                      <a:gd name="T107" fmla="*/ 319 h 377"/>
                      <a:gd name="T108" fmla="*/ 213 w 656"/>
                      <a:gd name="T109" fmla="*/ 361 h 377"/>
                      <a:gd name="T110" fmla="*/ 198 w 656"/>
                      <a:gd name="T111" fmla="*/ 373 h 377"/>
                      <a:gd name="T112" fmla="*/ 154 w 656"/>
                      <a:gd name="T113" fmla="*/ 317 h 377"/>
                      <a:gd name="T114" fmla="*/ 112 w 656"/>
                      <a:gd name="T115" fmla="*/ 268 h 377"/>
                      <a:gd name="T116" fmla="*/ 83 w 656"/>
                      <a:gd name="T117" fmla="*/ 262 h 377"/>
                      <a:gd name="T118" fmla="*/ 43 w 656"/>
                      <a:gd name="T119" fmla="*/ 251 h 377"/>
                      <a:gd name="T120" fmla="*/ 16 w 656"/>
                      <a:gd name="T121" fmla="*/ 236 h 377"/>
                      <a:gd name="T122" fmla="*/ 2 w 656"/>
                      <a:gd name="T123" fmla="*/ 223 h 3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6"/>
                      <a:gd name="T187" fmla="*/ 0 h 377"/>
                      <a:gd name="T188" fmla="*/ 656 w 656"/>
                      <a:gd name="T189" fmla="*/ 377 h 3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6" h="377">
                        <a:moveTo>
                          <a:pt x="0" y="220"/>
                        </a:moveTo>
                        <a:lnTo>
                          <a:pt x="0" y="217"/>
                        </a:lnTo>
                        <a:lnTo>
                          <a:pt x="0" y="214"/>
                        </a:lnTo>
                        <a:lnTo>
                          <a:pt x="1" y="212"/>
                        </a:lnTo>
                        <a:lnTo>
                          <a:pt x="2" y="210"/>
                        </a:lnTo>
                        <a:lnTo>
                          <a:pt x="3" y="208"/>
                        </a:lnTo>
                        <a:lnTo>
                          <a:pt x="5" y="206"/>
                        </a:lnTo>
                        <a:lnTo>
                          <a:pt x="16" y="197"/>
                        </a:lnTo>
                        <a:lnTo>
                          <a:pt x="24" y="192"/>
                        </a:lnTo>
                        <a:lnTo>
                          <a:pt x="30" y="189"/>
                        </a:lnTo>
                        <a:lnTo>
                          <a:pt x="37" y="185"/>
                        </a:lnTo>
                        <a:lnTo>
                          <a:pt x="43" y="181"/>
                        </a:lnTo>
                        <a:lnTo>
                          <a:pt x="50" y="177"/>
                        </a:lnTo>
                        <a:lnTo>
                          <a:pt x="74" y="165"/>
                        </a:lnTo>
                        <a:lnTo>
                          <a:pt x="82" y="160"/>
                        </a:lnTo>
                        <a:lnTo>
                          <a:pt x="90" y="157"/>
                        </a:lnTo>
                        <a:lnTo>
                          <a:pt x="97" y="153"/>
                        </a:lnTo>
                        <a:lnTo>
                          <a:pt x="104" y="151"/>
                        </a:lnTo>
                        <a:lnTo>
                          <a:pt x="117" y="146"/>
                        </a:lnTo>
                        <a:lnTo>
                          <a:pt x="128" y="142"/>
                        </a:lnTo>
                        <a:lnTo>
                          <a:pt x="139" y="139"/>
                        </a:lnTo>
                        <a:lnTo>
                          <a:pt x="157" y="133"/>
                        </a:lnTo>
                        <a:lnTo>
                          <a:pt x="166" y="130"/>
                        </a:lnTo>
                        <a:lnTo>
                          <a:pt x="173" y="128"/>
                        </a:lnTo>
                        <a:lnTo>
                          <a:pt x="178" y="127"/>
                        </a:lnTo>
                        <a:lnTo>
                          <a:pt x="183" y="126"/>
                        </a:lnTo>
                        <a:lnTo>
                          <a:pt x="186" y="125"/>
                        </a:lnTo>
                        <a:lnTo>
                          <a:pt x="194" y="124"/>
                        </a:lnTo>
                        <a:lnTo>
                          <a:pt x="197" y="122"/>
                        </a:lnTo>
                        <a:lnTo>
                          <a:pt x="201" y="121"/>
                        </a:lnTo>
                        <a:lnTo>
                          <a:pt x="204" y="119"/>
                        </a:lnTo>
                        <a:lnTo>
                          <a:pt x="274" y="23"/>
                        </a:lnTo>
                        <a:lnTo>
                          <a:pt x="206" y="123"/>
                        </a:lnTo>
                        <a:lnTo>
                          <a:pt x="290" y="129"/>
                        </a:lnTo>
                        <a:lnTo>
                          <a:pt x="299" y="132"/>
                        </a:lnTo>
                        <a:lnTo>
                          <a:pt x="311" y="133"/>
                        </a:lnTo>
                        <a:lnTo>
                          <a:pt x="320" y="134"/>
                        </a:lnTo>
                        <a:lnTo>
                          <a:pt x="327" y="136"/>
                        </a:lnTo>
                        <a:lnTo>
                          <a:pt x="336" y="138"/>
                        </a:lnTo>
                        <a:lnTo>
                          <a:pt x="342" y="139"/>
                        </a:lnTo>
                        <a:lnTo>
                          <a:pt x="349" y="141"/>
                        </a:lnTo>
                        <a:lnTo>
                          <a:pt x="355" y="141"/>
                        </a:lnTo>
                        <a:lnTo>
                          <a:pt x="360" y="141"/>
                        </a:lnTo>
                        <a:lnTo>
                          <a:pt x="363" y="140"/>
                        </a:lnTo>
                        <a:lnTo>
                          <a:pt x="364" y="138"/>
                        </a:lnTo>
                        <a:lnTo>
                          <a:pt x="366" y="134"/>
                        </a:lnTo>
                        <a:lnTo>
                          <a:pt x="371" y="123"/>
                        </a:lnTo>
                        <a:lnTo>
                          <a:pt x="384" y="75"/>
                        </a:lnTo>
                        <a:lnTo>
                          <a:pt x="388" y="58"/>
                        </a:lnTo>
                        <a:lnTo>
                          <a:pt x="389" y="53"/>
                        </a:lnTo>
                        <a:lnTo>
                          <a:pt x="391" y="47"/>
                        </a:lnTo>
                        <a:lnTo>
                          <a:pt x="391" y="42"/>
                        </a:lnTo>
                        <a:lnTo>
                          <a:pt x="391" y="37"/>
                        </a:lnTo>
                        <a:lnTo>
                          <a:pt x="391" y="33"/>
                        </a:lnTo>
                        <a:lnTo>
                          <a:pt x="390" y="31"/>
                        </a:lnTo>
                        <a:lnTo>
                          <a:pt x="388" y="28"/>
                        </a:lnTo>
                        <a:lnTo>
                          <a:pt x="384" y="25"/>
                        </a:lnTo>
                        <a:lnTo>
                          <a:pt x="374" y="22"/>
                        </a:lnTo>
                        <a:lnTo>
                          <a:pt x="364" y="19"/>
                        </a:lnTo>
                        <a:lnTo>
                          <a:pt x="355" y="18"/>
                        </a:lnTo>
                        <a:lnTo>
                          <a:pt x="342" y="16"/>
                        </a:lnTo>
                        <a:lnTo>
                          <a:pt x="329" y="16"/>
                        </a:lnTo>
                        <a:lnTo>
                          <a:pt x="311" y="16"/>
                        </a:lnTo>
                        <a:lnTo>
                          <a:pt x="303" y="17"/>
                        </a:lnTo>
                        <a:lnTo>
                          <a:pt x="293" y="18"/>
                        </a:lnTo>
                        <a:lnTo>
                          <a:pt x="285" y="19"/>
                        </a:lnTo>
                        <a:lnTo>
                          <a:pt x="280" y="21"/>
                        </a:lnTo>
                        <a:lnTo>
                          <a:pt x="274" y="22"/>
                        </a:lnTo>
                        <a:lnTo>
                          <a:pt x="278" y="19"/>
                        </a:lnTo>
                        <a:lnTo>
                          <a:pt x="282" y="17"/>
                        </a:lnTo>
                        <a:lnTo>
                          <a:pt x="286" y="16"/>
                        </a:lnTo>
                        <a:lnTo>
                          <a:pt x="292" y="14"/>
                        </a:lnTo>
                        <a:lnTo>
                          <a:pt x="301" y="11"/>
                        </a:lnTo>
                        <a:lnTo>
                          <a:pt x="311" y="9"/>
                        </a:lnTo>
                        <a:lnTo>
                          <a:pt x="324" y="6"/>
                        </a:lnTo>
                        <a:lnTo>
                          <a:pt x="333" y="5"/>
                        </a:lnTo>
                        <a:lnTo>
                          <a:pt x="343" y="4"/>
                        </a:lnTo>
                        <a:lnTo>
                          <a:pt x="351" y="3"/>
                        </a:lnTo>
                        <a:lnTo>
                          <a:pt x="361" y="1"/>
                        </a:lnTo>
                        <a:lnTo>
                          <a:pt x="371" y="0"/>
                        </a:lnTo>
                        <a:lnTo>
                          <a:pt x="381" y="0"/>
                        </a:lnTo>
                        <a:lnTo>
                          <a:pt x="387" y="0"/>
                        </a:lnTo>
                        <a:lnTo>
                          <a:pt x="422" y="30"/>
                        </a:lnTo>
                        <a:lnTo>
                          <a:pt x="416" y="31"/>
                        </a:lnTo>
                        <a:lnTo>
                          <a:pt x="411" y="33"/>
                        </a:lnTo>
                        <a:lnTo>
                          <a:pt x="407" y="36"/>
                        </a:lnTo>
                        <a:lnTo>
                          <a:pt x="404" y="38"/>
                        </a:lnTo>
                        <a:lnTo>
                          <a:pt x="403" y="41"/>
                        </a:lnTo>
                        <a:lnTo>
                          <a:pt x="401" y="44"/>
                        </a:lnTo>
                        <a:lnTo>
                          <a:pt x="399" y="51"/>
                        </a:lnTo>
                        <a:lnTo>
                          <a:pt x="390" y="83"/>
                        </a:lnTo>
                        <a:lnTo>
                          <a:pt x="381" y="118"/>
                        </a:lnTo>
                        <a:lnTo>
                          <a:pt x="380" y="123"/>
                        </a:lnTo>
                        <a:lnTo>
                          <a:pt x="378" y="129"/>
                        </a:lnTo>
                        <a:lnTo>
                          <a:pt x="378" y="134"/>
                        </a:lnTo>
                        <a:lnTo>
                          <a:pt x="378" y="137"/>
                        </a:lnTo>
                        <a:lnTo>
                          <a:pt x="378" y="141"/>
                        </a:lnTo>
                        <a:lnTo>
                          <a:pt x="380" y="143"/>
                        </a:lnTo>
                        <a:lnTo>
                          <a:pt x="381" y="144"/>
                        </a:lnTo>
                        <a:lnTo>
                          <a:pt x="383" y="145"/>
                        </a:lnTo>
                        <a:lnTo>
                          <a:pt x="386" y="146"/>
                        </a:lnTo>
                        <a:lnTo>
                          <a:pt x="543" y="122"/>
                        </a:lnTo>
                        <a:lnTo>
                          <a:pt x="546" y="121"/>
                        </a:lnTo>
                        <a:lnTo>
                          <a:pt x="551" y="119"/>
                        </a:lnTo>
                        <a:lnTo>
                          <a:pt x="552" y="117"/>
                        </a:lnTo>
                        <a:lnTo>
                          <a:pt x="553" y="114"/>
                        </a:lnTo>
                        <a:lnTo>
                          <a:pt x="556" y="109"/>
                        </a:lnTo>
                        <a:lnTo>
                          <a:pt x="556" y="103"/>
                        </a:lnTo>
                        <a:lnTo>
                          <a:pt x="556" y="99"/>
                        </a:lnTo>
                        <a:lnTo>
                          <a:pt x="556" y="95"/>
                        </a:lnTo>
                        <a:lnTo>
                          <a:pt x="555" y="92"/>
                        </a:lnTo>
                        <a:lnTo>
                          <a:pt x="553" y="89"/>
                        </a:lnTo>
                        <a:lnTo>
                          <a:pt x="551" y="83"/>
                        </a:lnTo>
                        <a:lnTo>
                          <a:pt x="546" y="74"/>
                        </a:lnTo>
                        <a:lnTo>
                          <a:pt x="538" y="56"/>
                        </a:lnTo>
                        <a:lnTo>
                          <a:pt x="526" y="37"/>
                        </a:lnTo>
                        <a:lnTo>
                          <a:pt x="525" y="34"/>
                        </a:lnTo>
                        <a:lnTo>
                          <a:pt x="523" y="31"/>
                        </a:lnTo>
                        <a:lnTo>
                          <a:pt x="519" y="29"/>
                        </a:lnTo>
                        <a:lnTo>
                          <a:pt x="517" y="28"/>
                        </a:lnTo>
                        <a:lnTo>
                          <a:pt x="514" y="26"/>
                        </a:lnTo>
                        <a:lnTo>
                          <a:pt x="511" y="25"/>
                        </a:lnTo>
                        <a:lnTo>
                          <a:pt x="505" y="25"/>
                        </a:lnTo>
                        <a:lnTo>
                          <a:pt x="463" y="25"/>
                        </a:lnTo>
                        <a:lnTo>
                          <a:pt x="451" y="26"/>
                        </a:lnTo>
                        <a:lnTo>
                          <a:pt x="440" y="26"/>
                        </a:lnTo>
                        <a:lnTo>
                          <a:pt x="429" y="29"/>
                        </a:lnTo>
                        <a:lnTo>
                          <a:pt x="422" y="30"/>
                        </a:lnTo>
                        <a:lnTo>
                          <a:pt x="387" y="0"/>
                        </a:lnTo>
                        <a:lnTo>
                          <a:pt x="398" y="0"/>
                        </a:lnTo>
                        <a:lnTo>
                          <a:pt x="408" y="0"/>
                        </a:lnTo>
                        <a:lnTo>
                          <a:pt x="417" y="0"/>
                        </a:lnTo>
                        <a:lnTo>
                          <a:pt x="426" y="0"/>
                        </a:lnTo>
                        <a:lnTo>
                          <a:pt x="434" y="1"/>
                        </a:lnTo>
                        <a:lnTo>
                          <a:pt x="441" y="1"/>
                        </a:lnTo>
                        <a:lnTo>
                          <a:pt x="451" y="2"/>
                        </a:lnTo>
                        <a:lnTo>
                          <a:pt x="463" y="3"/>
                        </a:lnTo>
                        <a:lnTo>
                          <a:pt x="472" y="3"/>
                        </a:lnTo>
                        <a:lnTo>
                          <a:pt x="478" y="4"/>
                        </a:lnTo>
                        <a:lnTo>
                          <a:pt x="485" y="5"/>
                        </a:lnTo>
                        <a:lnTo>
                          <a:pt x="489" y="6"/>
                        </a:lnTo>
                        <a:lnTo>
                          <a:pt x="497" y="7"/>
                        </a:lnTo>
                        <a:lnTo>
                          <a:pt x="503" y="9"/>
                        </a:lnTo>
                        <a:lnTo>
                          <a:pt x="509" y="10"/>
                        </a:lnTo>
                        <a:lnTo>
                          <a:pt x="514" y="11"/>
                        </a:lnTo>
                        <a:lnTo>
                          <a:pt x="518" y="13"/>
                        </a:lnTo>
                        <a:lnTo>
                          <a:pt x="520" y="15"/>
                        </a:lnTo>
                        <a:lnTo>
                          <a:pt x="524" y="16"/>
                        </a:lnTo>
                        <a:lnTo>
                          <a:pt x="525" y="18"/>
                        </a:lnTo>
                        <a:lnTo>
                          <a:pt x="527" y="19"/>
                        </a:lnTo>
                        <a:lnTo>
                          <a:pt x="528" y="21"/>
                        </a:lnTo>
                        <a:lnTo>
                          <a:pt x="530" y="24"/>
                        </a:lnTo>
                        <a:lnTo>
                          <a:pt x="531" y="25"/>
                        </a:lnTo>
                        <a:lnTo>
                          <a:pt x="542" y="43"/>
                        </a:lnTo>
                        <a:lnTo>
                          <a:pt x="565" y="89"/>
                        </a:lnTo>
                        <a:lnTo>
                          <a:pt x="568" y="95"/>
                        </a:lnTo>
                        <a:lnTo>
                          <a:pt x="571" y="100"/>
                        </a:lnTo>
                        <a:lnTo>
                          <a:pt x="574" y="103"/>
                        </a:lnTo>
                        <a:lnTo>
                          <a:pt x="576" y="107"/>
                        </a:lnTo>
                        <a:lnTo>
                          <a:pt x="578" y="109"/>
                        </a:lnTo>
                        <a:lnTo>
                          <a:pt x="580" y="111"/>
                        </a:lnTo>
                        <a:lnTo>
                          <a:pt x="583" y="112"/>
                        </a:lnTo>
                        <a:lnTo>
                          <a:pt x="588" y="113"/>
                        </a:lnTo>
                        <a:lnTo>
                          <a:pt x="592" y="114"/>
                        </a:lnTo>
                        <a:lnTo>
                          <a:pt x="596" y="114"/>
                        </a:lnTo>
                        <a:lnTo>
                          <a:pt x="600" y="115"/>
                        </a:lnTo>
                        <a:lnTo>
                          <a:pt x="605" y="116"/>
                        </a:lnTo>
                        <a:lnTo>
                          <a:pt x="607" y="116"/>
                        </a:lnTo>
                        <a:lnTo>
                          <a:pt x="610" y="117"/>
                        </a:lnTo>
                        <a:lnTo>
                          <a:pt x="615" y="118"/>
                        </a:lnTo>
                        <a:lnTo>
                          <a:pt x="619" y="118"/>
                        </a:lnTo>
                        <a:lnTo>
                          <a:pt x="625" y="120"/>
                        </a:lnTo>
                        <a:lnTo>
                          <a:pt x="631" y="122"/>
                        </a:lnTo>
                        <a:lnTo>
                          <a:pt x="638" y="125"/>
                        </a:lnTo>
                        <a:lnTo>
                          <a:pt x="640" y="127"/>
                        </a:lnTo>
                        <a:lnTo>
                          <a:pt x="643" y="129"/>
                        </a:lnTo>
                        <a:lnTo>
                          <a:pt x="645" y="131"/>
                        </a:lnTo>
                        <a:lnTo>
                          <a:pt x="647" y="134"/>
                        </a:lnTo>
                        <a:lnTo>
                          <a:pt x="649" y="136"/>
                        </a:lnTo>
                        <a:lnTo>
                          <a:pt x="652" y="138"/>
                        </a:lnTo>
                        <a:lnTo>
                          <a:pt x="655" y="163"/>
                        </a:lnTo>
                        <a:lnTo>
                          <a:pt x="652" y="171"/>
                        </a:lnTo>
                        <a:lnTo>
                          <a:pt x="652" y="176"/>
                        </a:lnTo>
                        <a:lnTo>
                          <a:pt x="651" y="182"/>
                        </a:lnTo>
                        <a:lnTo>
                          <a:pt x="651" y="189"/>
                        </a:lnTo>
                        <a:lnTo>
                          <a:pt x="652" y="196"/>
                        </a:lnTo>
                        <a:lnTo>
                          <a:pt x="639" y="240"/>
                        </a:lnTo>
                        <a:lnTo>
                          <a:pt x="636" y="250"/>
                        </a:lnTo>
                        <a:lnTo>
                          <a:pt x="633" y="255"/>
                        </a:lnTo>
                        <a:lnTo>
                          <a:pt x="632" y="258"/>
                        </a:lnTo>
                        <a:lnTo>
                          <a:pt x="631" y="260"/>
                        </a:lnTo>
                        <a:lnTo>
                          <a:pt x="627" y="264"/>
                        </a:lnTo>
                        <a:lnTo>
                          <a:pt x="623" y="267"/>
                        </a:lnTo>
                        <a:lnTo>
                          <a:pt x="623" y="257"/>
                        </a:lnTo>
                        <a:lnTo>
                          <a:pt x="622" y="250"/>
                        </a:lnTo>
                        <a:lnTo>
                          <a:pt x="622" y="242"/>
                        </a:lnTo>
                        <a:lnTo>
                          <a:pt x="621" y="235"/>
                        </a:lnTo>
                        <a:lnTo>
                          <a:pt x="620" y="228"/>
                        </a:lnTo>
                        <a:lnTo>
                          <a:pt x="619" y="221"/>
                        </a:lnTo>
                        <a:lnTo>
                          <a:pt x="618" y="214"/>
                        </a:lnTo>
                        <a:lnTo>
                          <a:pt x="616" y="208"/>
                        </a:lnTo>
                        <a:lnTo>
                          <a:pt x="613" y="202"/>
                        </a:lnTo>
                        <a:lnTo>
                          <a:pt x="609" y="196"/>
                        </a:lnTo>
                        <a:lnTo>
                          <a:pt x="605" y="194"/>
                        </a:lnTo>
                        <a:lnTo>
                          <a:pt x="603" y="193"/>
                        </a:lnTo>
                        <a:lnTo>
                          <a:pt x="599" y="193"/>
                        </a:lnTo>
                        <a:lnTo>
                          <a:pt x="594" y="194"/>
                        </a:lnTo>
                        <a:lnTo>
                          <a:pt x="591" y="195"/>
                        </a:lnTo>
                        <a:lnTo>
                          <a:pt x="588" y="197"/>
                        </a:lnTo>
                        <a:lnTo>
                          <a:pt x="584" y="200"/>
                        </a:lnTo>
                        <a:lnTo>
                          <a:pt x="582" y="203"/>
                        </a:lnTo>
                        <a:lnTo>
                          <a:pt x="579" y="205"/>
                        </a:lnTo>
                        <a:lnTo>
                          <a:pt x="578" y="209"/>
                        </a:lnTo>
                        <a:lnTo>
                          <a:pt x="576" y="212"/>
                        </a:lnTo>
                        <a:lnTo>
                          <a:pt x="574" y="216"/>
                        </a:lnTo>
                        <a:lnTo>
                          <a:pt x="571" y="220"/>
                        </a:lnTo>
                        <a:lnTo>
                          <a:pt x="569" y="226"/>
                        </a:lnTo>
                        <a:lnTo>
                          <a:pt x="567" y="232"/>
                        </a:lnTo>
                        <a:lnTo>
                          <a:pt x="566" y="237"/>
                        </a:lnTo>
                        <a:lnTo>
                          <a:pt x="565" y="244"/>
                        </a:lnTo>
                        <a:lnTo>
                          <a:pt x="564" y="252"/>
                        </a:lnTo>
                        <a:lnTo>
                          <a:pt x="562" y="259"/>
                        </a:lnTo>
                        <a:lnTo>
                          <a:pt x="559" y="268"/>
                        </a:lnTo>
                        <a:lnTo>
                          <a:pt x="558" y="273"/>
                        </a:lnTo>
                        <a:lnTo>
                          <a:pt x="555" y="279"/>
                        </a:lnTo>
                        <a:lnTo>
                          <a:pt x="553" y="285"/>
                        </a:lnTo>
                        <a:lnTo>
                          <a:pt x="551" y="291"/>
                        </a:lnTo>
                        <a:lnTo>
                          <a:pt x="542" y="291"/>
                        </a:lnTo>
                        <a:lnTo>
                          <a:pt x="327" y="354"/>
                        </a:lnTo>
                        <a:lnTo>
                          <a:pt x="329" y="351"/>
                        </a:lnTo>
                        <a:lnTo>
                          <a:pt x="329" y="345"/>
                        </a:lnTo>
                        <a:lnTo>
                          <a:pt x="329" y="334"/>
                        </a:lnTo>
                        <a:lnTo>
                          <a:pt x="329" y="325"/>
                        </a:lnTo>
                        <a:lnTo>
                          <a:pt x="329" y="315"/>
                        </a:lnTo>
                        <a:lnTo>
                          <a:pt x="327" y="308"/>
                        </a:lnTo>
                        <a:lnTo>
                          <a:pt x="326" y="302"/>
                        </a:lnTo>
                        <a:lnTo>
                          <a:pt x="325" y="294"/>
                        </a:lnTo>
                        <a:lnTo>
                          <a:pt x="324" y="287"/>
                        </a:lnTo>
                        <a:lnTo>
                          <a:pt x="324" y="280"/>
                        </a:lnTo>
                        <a:lnTo>
                          <a:pt x="322" y="272"/>
                        </a:lnTo>
                        <a:lnTo>
                          <a:pt x="320" y="266"/>
                        </a:lnTo>
                        <a:lnTo>
                          <a:pt x="318" y="260"/>
                        </a:lnTo>
                        <a:lnTo>
                          <a:pt x="316" y="255"/>
                        </a:lnTo>
                        <a:lnTo>
                          <a:pt x="313" y="250"/>
                        </a:lnTo>
                        <a:lnTo>
                          <a:pt x="311" y="246"/>
                        </a:lnTo>
                        <a:lnTo>
                          <a:pt x="308" y="242"/>
                        </a:lnTo>
                        <a:lnTo>
                          <a:pt x="304" y="239"/>
                        </a:lnTo>
                        <a:lnTo>
                          <a:pt x="300" y="237"/>
                        </a:lnTo>
                        <a:lnTo>
                          <a:pt x="297" y="235"/>
                        </a:lnTo>
                        <a:lnTo>
                          <a:pt x="293" y="233"/>
                        </a:lnTo>
                        <a:lnTo>
                          <a:pt x="290" y="232"/>
                        </a:lnTo>
                        <a:lnTo>
                          <a:pt x="285" y="232"/>
                        </a:lnTo>
                        <a:lnTo>
                          <a:pt x="281" y="232"/>
                        </a:lnTo>
                        <a:lnTo>
                          <a:pt x="278" y="233"/>
                        </a:lnTo>
                        <a:lnTo>
                          <a:pt x="272" y="235"/>
                        </a:lnTo>
                        <a:lnTo>
                          <a:pt x="269" y="237"/>
                        </a:lnTo>
                        <a:lnTo>
                          <a:pt x="263" y="240"/>
                        </a:lnTo>
                        <a:lnTo>
                          <a:pt x="258" y="244"/>
                        </a:lnTo>
                        <a:lnTo>
                          <a:pt x="255" y="247"/>
                        </a:lnTo>
                        <a:lnTo>
                          <a:pt x="250" y="252"/>
                        </a:lnTo>
                        <a:lnTo>
                          <a:pt x="248" y="256"/>
                        </a:lnTo>
                        <a:lnTo>
                          <a:pt x="244" y="260"/>
                        </a:lnTo>
                        <a:lnTo>
                          <a:pt x="242" y="265"/>
                        </a:lnTo>
                        <a:lnTo>
                          <a:pt x="239" y="271"/>
                        </a:lnTo>
                        <a:lnTo>
                          <a:pt x="235" y="279"/>
                        </a:lnTo>
                        <a:lnTo>
                          <a:pt x="231" y="288"/>
                        </a:lnTo>
                        <a:lnTo>
                          <a:pt x="229" y="296"/>
                        </a:lnTo>
                        <a:lnTo>
                          <a:pt x="226" y="305"/>
                        </a:lnTo>
                        <a:lnTo>
                          <a:pt x="223" y="311"/>
                        </a:lnTo>
                        <a:lnTo>
                          <a:pt x="222" y="319"/>
                        </a:lnTo>
                        <a:lnTo>
                          <a:pt x="219" y="327"/>
                        </a:lnTo>
                        <a:lnTo>
                          <a:pt x="217" y="339"/>
                        </a:lnTo>
                        <a:lnTo>
                          <a:pt x="216" y="347"/>
                        </a:lnTo>
                        <a:lnTo>
                          <a:pt x="214" y="354"/>
                        </a:lnTo>
                        <a:lnTo>
                          <a:pt x="213" y="361"/>
                        </a:lnTo>
                        <a:lnTo>
                          <a:pt x="210" y="365"/>
                        </a:lnTo>
                        <a:lnTo>
                          <a:pt x="209" y="367"/>
                        </a:lnTo>
                        <a:lnTo>
                          <a:pt x="206" y="370"/>
                        </a:lnTo>
                        <a:lnTo>
                          <a:pt x="203" y="372"/>
                        </a:lnTo>
                        <a:lnTo>
                          <a:pt x="198" y="373"/>
                        </a:lnTo>
                        <a:lnTo>
                          <a:pt x="195" y="375"/>
                        </a:lnTo>
                        <a:lnTo>
                          <a:pt x="172" y="376"/>
                        </a:lnTo>
                        <a:lnTo>
                          <a:pt x="170" y="376"/>
                        </a:lnTo>
                        <a:lnTo>
                          <a:pt x="168" y="374"/>
                        </a:lnTo>
                        <a:lnTo>
                          <a:pt x="154" y="317"/>
                        </a:lnTo>
                        <a:lnTo>
                          <a:pt x="157" y="317"/>
                        </a:lnTo>
                        <a:lnTo>
                          <a:pt x="157" y="315"/>
                        </a:lnTo>
                        <a:lnTo>
                          <a:pt x="164" y="269"/>
                        </a:lnTo>
                        <a:lnTo>
                          <a:pt x="117" y="268"/>
                        </a:lnTo>
                        <a:lnTo>
                          <a:pt x="112" y="268"/>
                        </a:lnTo>
                        <a:lnTo>
                          <a:pt x="107" y="267"/>
                        </a:lnTo>
                        <a:lnTo>
                          <a:pt x="101" y="267"/>
                        </a:lnTo>
                        <a:lnTo>
                          <a:pt x="94" y="265"/>
                        </a:lnTo>
                        <a:lnTo>
                          <a:pt x="89" y="264"/>
                        </a:lnTo>
                        <a:lnTo>
                          <a:pt x="83" y="262"/>
                        </a:lnTo>
                        <a:lnTo>
                          <a:pt x="75" y="261"/>
                        </a:lnTo>
                        <a:lnTo>
                          <a:pt x="67" y="259"/>
                        </a:lnTo>
                        <a:lnTo>
                          <a:pt x="59" y="257"/>
                        </a:lnTo>
                        <a:lnTo>
                          <a:pt x="51" y="254"/>
                        </a:lnTo>
                        <a:lnTo>
                          <a:pt x="43" y="251"/>
                        </a:lnTo>
                        <a:lnTo>
                          <a:pt x="33" y="245"/>
                        </a:lnTo>
                        <a:lnTo>
                          <a:pt x="30" y="243"/>
                        </a:lnTo>
                        <a:lnTo>
                          <a:pt x="25" y="241"/>
                        </a:lnTo>
                        <a:lnTo>
                          <a:pt x="21" y="238"/>
                        </a:lnTo>
                        <a:lnTo>
                          <a:pt x="16" y="236"/>
                        </a:lnTo>
                        <a:lnTo>
                          <a:pt x="13" y="234"/>
                        </a:lnTo>
                        <a:lnTo>
                          <a:pt x="10" y="231"/>
                        </a:lnTo>
                        <a:lnTo>
                          <a:pt x="7" y="229"/>
                        </a:lnTo>
                        <a:lnTo>
                          <a:pt x="4" y="226"/>
                        </a:lnTo>
                        <a:lnTo>
                          <a:pt x="2" y="223"/>
                        </a:lnTo>
                        <a:lnTo>
                          <a:pt x="0" y="220"/>
                        </a:lnTo>
                      </a:path>
                    </a:pathLst>
                  </a:custGeom>
                  <a:solidFill>
                    <a:srgbClr val="0000E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98" name="Freeform 465"/>
                  <p:cNvSpPr>
                    <a:spLocks/>
                  </p:cNvSpPr>
                  <p:nvPr/>
                </p:nvSpPr>
                <p:spPr bwMode="auto">
                  <a:xfrm>
                    <a:off x="5501" y="2131"/>
                    <a:ext cx="510" cy="216"/>
                  </a:xfrm>
                  <a:custGeom>
                    <a:avLst/>
                    <a:gdLst>
                      <a:gd name="T0" fmla="*/ 69 w 510"/>
                      <a:gd name="T1" fmla="*/ 79 h 216"/>
                      <a:gd name="T2" fmla="*/ 109 w 510"/>
                      <a:gd name="T3" fmla="*/ 61 h 216"/>
                      <a:gd name="T4" fmla="*/ 120 w 510"/>
                      <a:gd name="T5" fmla="*/ 56 h 216"/>
                      <a:gd name="T6" fmla="*/ 139 w 510"/>
                      <a:gd name="T7" fmla="*/ 54 h 216"/>
                      <a:gd name="T8" fmla="*/ 156 w 510"/>
                      <a:gd name="T9" fmla="*/ 56 h 216"/>
                      <a:gd name="T10" fmla="*/ 296 w 510"/>
                      <a:gd name="T11" fmla="*/ 31 h 216"/>
                      <a:gd name="T12" fmla="*/ 434 w 510"/>
                      <a:gd name="T13" fmla="*/ 8 h 216"/>
                      <a:gd name="T14" fmla="*/ 474 w 510"/>
                      <a:gd name="T15" fmla="*/ 1 h 216"/>
                      <a:gd name="T16" fmla="*/ 501 w 510"/>
                      <a:gd name="T17" fmla="*/ 0 h 216"/>
                      <a:gd name="T18" fmla="*/ 497 w 510"/>
                      <a:gd name="T19" fmla="*/ 7 h 216"/>
                      <a:gd name="T20" fmla="*/ 486 w 510"/>
                      <a:gd name="T21" fmla="*/ 13 h 216"/>
                      <a:gd name="T22" fmla="*/ 476 w 510"/>
                      <a:gd name="T23" fmla="*/ 20 h 216"/>
                      <a:gd name="T24" fmla="*/ 470 w 510"/>
                      <a:gd name="T25" fmla="*/ 26 h 216"/>
                      <a:gd name="T26" fmla="*/ 475 w 510"/>
                      <a:gd name="T27" fmla="*/ 43 h 216"/>
                      <a:gd name="T28" fmla="*/ 480 w 510"/>
                      <a:gd name="T29" fmla="*/ 66 h 216"/>
                      <a:gd name="T30" fmla="*/ 493 w 510"/>
                      <a:gd name="T31" fmla="*/ 85 h 216"/>
                      <a:gd name="T32" fmla="*/ 483 w 510"/>
                      <a:gd name="T33" fmla="*/ 100 h 216"/>
                      <a:gd name="T34" fmla="*/ 477 w 510"/>
                      <a:gd name="T35" fmla="*/ 80 h 216"/>
                      <a:gd name="T36" fmla="*/ 472 w 510"/>
                      <a:gd name="T37" fmla="*/ 50 h 216"/>
                      <a:gd name="T38" fmla="*/ 464 w 510"/>
                      <a:gd name="T39" fmla="*/ 30 h 216"/>
                      <a:gd name="T40" fmla="*/ 450 w 510"/>
                      <a:gd name="T41" fmla="*/ 23 h 216"/>
                      <a:gd name="T42" fmla="*/ 435 w 510"/>
                      <a:gd name="T43" fmla="*/ 30 h 216"/>
                      <a:gd name="T44" fmla="*/ 425 w 510"/>
                      <a:gd name="T45" fmla="*/ 50 h 216"/>
                      <a:gd name="T46" fmla="*/ 420 w 510"/>
                      <a:gd name="T47" fmla="*/ 75 h 216"/>
                      <a:gd name="T48" fmla="*/ 415 w 510"/>
                      <a:gd name="T49" fmla="*/ 104 h 216"/>
                      <a:gd name="T50" fmla="*/ 408 w 510"/>
                      <a:gd name="T51" fmla="*/ 122 h 216"/>
                      <a:gd name="T52" fmla="*/ 183 w 510"/>
                      <a:gd name="T53" fmla="*/ 191 h 216"/>
                      <a:gd name="T54" fmla="*/ 186 w 510"/>
                      <a:gd name="T55" fmla="*/ 137 h 216"/>
                      <a:gd name="T56" fmla="*/ 181 w 510"/>
                      <a:gd name="T57" fmla="*/ 106 h 216"/>
                      <a:gd name="T58" fmla="*/ 170 w 510"/>
                      <a:gd name="T59" fmla="*/ 78 h 216"/>
                      <a:gd name="T60" fmla="*/ 156 w 510"/>
                      <a:gd name="T61" fmla="*/ 65 h 216"/>
                      <a:gd name="T62" fmla="*/ 142 w 510"/>
                      <a:gd name="T63" fmla="*/ 59 h 216"/>
                      <a:gd name="T64" fmla="*/ 127 w 510"/>
                      <a:gd name="T65" fmla="*/ 59 h 216"/>
                      <a:gd name="T66" fmla="*/ 111 w 510"/>
                      <a:gd name="T67" fmla="*/ 67 h 216"/>
                      <a:gd name="T68" fmla="*/ 98 w 510"/>
                      <a:gd name="T69" fmla="*/ 81 h 216"/>
                      <a:gd name="T70" fmla="*/ 84 w 510"/>
                      <a:gd name="T71" fmla="*/ 105 h 216"/>
                      <a:gd name="T72" fmla="*/ 75 w 510"/>
                      <a:gd name="T73" fmla="*/ 139 h 216"/>
                      <a:gd name="T74" fmla="*/ 73 w 510"/>
                      <a:gd name="T75" fmla="*/ 168 h 216"/>
                      <a:gd name="T76" fmla="*/ 72 w 510"/>
                      <a:gd name="T77" fmla="*/ 186 h 216"/>
                      <a:gd name="T78" fmla="*/ 67 w 510"/>
                      <a:gd name="T79" fmla="*/ 204 h 216"/>
                      <a:gd name="T80" fmla="*/ 61 w 510"/>
                      <a:gd name="T81" fmla="*/ 212 h 216"/>
                      <a:gd name="T82" fmla="*/ 49 w 510"/>
                      <a:gd name="T83" fmla="*/ 215 h 216"/>
                      <a:gd name="T84" fmla="*/ 33 w 510"/>
                      <a:gd name="T85" fmla="*/ 215 h 216"/>
                      <a:gd name="T86" fmla="*/ 18 w 510"/>
                      <a:gd name="T87" fmla="*/ 109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10"/>
                      <a:gd name="T133" fmla="*/ 0 h 216"/>
                      <a:gd name="T134" fmla="*/ 510 w 510"/>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10" h="216">
                        <a:moveTo>
                          <a:pt x="18" y="109"/>
                        </a:moveTo>
                        <a:lnTo>
                          <a:pt x="62" y="84"/>
                        </a:lnTo>
                        <a:lnTo>
                          <a:pt x="69" y="79"/>
                        </a:lnTo>
                        <a:lnTo>
                          <a:pt x="86" y="71"/>
                        </a:lnTo>
                        <a:lnTo>
                          <a:pt x="98" y="67"/>
                        </a:lnTo>
                        <a:lnTo>
                          <a:pt x="109" y="61"/>
                        </a:lnTo>
                        <a:lnTo>
                          <a:pt x="114" y="59"/>
                        </a:lnTo>
                        <a:lnTo>
                          <a:pt x="117" y="57"/>
                        </a:lnTo>
                        <a:lnTo>
                          <a:pt x="120" y="56"/>
                        </a:lnTo>
                        <a:lnTo>
                          <a:pt x="127" y="54"/>
                        </a:lnTo>
                        <a:lnTo>
                          <a:pt x="133" y="54"/>
                        </a:lnTo>
                        <a:lnTo>
                          <a:pt x="139" y="54"/>
                        </a:lnTo>
                        <a:lnTo>
                          <a:pt x="144" y="54"/>
                        </a:lnTo>
                        <a:lnTo>
                          <a:pt x="152" y="55"/>
                        </a:lnTo>
                        <a:lnTo>
                          <a:pt x="156" y="56"/>
                        </a:lnTo>
                        <a:lnTo>
                          <a:pt x="162" y="56"/>
                        </a:lnTo>
                        <a:lnTo>
                          <a:pt x="248" y="40"/>
                        </a:lnTo>
                        <a:lnTo>
                          <a:pt x="296" y="31"/>
                        </a:lnTo>
                        <a:lnTo>
                          <a:pt x="347" y="21"/>
                        </a:lnTo>
                        <a:lnTo>
                          <a:pt x="410" y="11"/>
                        </a:lnTo>
                        <a:lnTo>
                          <a:pt x="434" y="8"/>
                        </a:lnTo>
                        <a:lnTo>
                          <a:pt x="451" y="5"/>
                        </a:lnTo>
                        <a:lnTo>
                          <a:pt x="461" y="4"/>
                        </a:lnTo>
                        <a:lnTo>
                          <a:pt x="474" y="1"/>
                        </a:lnTo>
                        <a:lnTo>
                          <a:pt x="484" y="0"/>
                        </a:lnTo>
                        <a:lnTo>
                          <a:pt x="496" y="0"/>
                        </a:lnTo>
                        <a:lnTo>
                          <a:pt x="501" y="0"/>
                        </a:lnTo>
                        <a:lnTo>
                          <a:pt x="509" y="4"/>
                        </a:lnTo>
                        <a:lnTo>
                          <a:pt x="503" y="5"/>
                        </a:lnTo>
                        <a:lnTo>
                          <a:pt x="497" y="7"/>
                        </a:lnTo>
                        <a:lnTo>
                          <a:pt x="492" y="10"/>
                        </a:lnTo>
                        <a:lnTo>
                          <a:pt x="487" y="12"/>
                        </a:lnTo>
                        <a:lnTo>
                          <a:pt x="486" y="13"/>
                        </a:lnTo>
                        <a:lnTo>
                          <a:pt x="483" y="16"/>
                        </a:lnTo>
                        <a:lnTo>
                          <a:pt x="480" y="18"/>
                        </a:lnTo>
                        <a:lnTo>
                          <a:pt x="476" y="20"/>
                        </a:lnTo>
                        <a:lnTo>
                          <a:pt x="473" y="20"/>
                        </a:lnTo>
                        <a:lnTo>
                          <a:pt x="467" y="20"/>
                        </a:lnTo>
                        <a:lnTo>
                          <a:pt x="470" y="26"/>
                        </a:lnTo>
                        <a:lnTo>
                          <a:pt x="472" y="30"/>
                        </a:lnTo>
                        <a:lnTo>
                          <a:pt x="473" y="35"/>
                        </a:lnTo>
                        <a:lnTo>
                          <a:pt x="475" y="43"/>
                        </a:lnTo>
                        <a:lnTo>
                          <a:pt x="476" y="54"/>
                        </a:lnTo>
                        <a:lnTo>
                          <a:pt x="477" y="62"/>
                        </a:lnTo>
                        <a:lnTo>
                          <a:pt x="480" y="66"/>
                        </a:lnTo>
                        <a:lnTo>
                          <a:pt x="484" y="69"/>
                        </a:lnTo>
                        <a:lnTo>
                          <a:pt x="494" y="76"/>
                        </a:lnTo>
                        <a:lnTo>
                          <a:pt x="493" y="85"/>
                        </a:lnTo>
                        <a:lnTo>
                          <a:pt x="489" y="91"/>
                        </a:lnTo>
                        <a:lnTo>
                          <a:pt x="487" y="96"/>
                        </a:lnTo>
                        <a:lnTo>
                          <a:pt x="483" y="100"/>
                        </a:lnTo>
                        <a:lnTo>
                          <a:pt x="479" y="105"/>
                        </a:lnTo>
                        <a:lnTo>
                          <a:pt x="479" y="93"/>
                        </a:lnTo>
                        <a:lnTo>
                          <a:pt x="477" y="80"/>
                        </a:lnTo>
                        <a:lnTo>
                          <a:pt x="476" y="69"/>
                        </a:lnTo>
                        <a:lnTo>
                          <a:pt x="473" y="59"/>
                        </a:lnTo>
                        <a:lnTo>
                          <a:pt x="472" y="50"/>
                        </a:lnTo>
                        <a:lnTo>
                          <a:pt x="469" y="43"/>
                        </a:lnTo>
                        <a:lnTo>
                          <a:pt x="467" y="36"/>
                        </a:lnTo>
                        <a:lnTo>
                          <a:pt x="464" y="30"/>
                        </a:lnTo>
                        <a:lnTo>
                          <a:pt x="460" y="26"/>
                        </a:lnTo>
                        <a:lnTo>
                          <a:pt x="455" y="24"/>
                        </a:lnTo>
                        <a:lnTo>
                          <a:pt x="450" y="23"/>
                        </a:lnTo>
                        <a:lnTo>
                          <a:pt x="446" y="24"/>
                        </a:lnTo>
                        <a:lnTo>
                          <a:pt x="441" y="26"/>
                        </a:lnTo>
                        <a:lnTo>
                          <a:pt x="435" y="30"/>
                        </a:lnTo>
                        <a:lnTo>
                          <a:pt x="432" y="35"/>
                        </a:lnTo>
                        <a:lnTo>
                          <a:pt x="428" y="43"/>
                        </a:lnTo>
                        <a:lnTo>
                          <a:pt x="425" y="50"/>
                        </a:lnTo>
                        <a:lnTo>
                          <a:pt x="422" y="59"/>
                        </a:lnTo>
                        <a:lnTo>
                          <a:pt x="421" y="66"/>
                        </a:lnTo>
                        <a:lnTo>
                          <a:pt x="420" y="75"/>
                        </a:lnTo>
                        <a:lnTo>
                          <a:pt x="419" y="84"/>
                        </a:lnTo>
                        <a:lnTo>
                          <a:pt x="418" y="94"/>
                        </a:lnTo>
                        <a:lnTo>
                          <a:pt x="415" y="104"/>
                        </a:lnTo>
                        <a:lnTo>
                          <a:pt x="413" y="111"/>
                        </a:lnTo>
                        <a:lnTo>
                          <a:pt x="410" y="117"/>
                        </a:lnTo>
                        <a:lnTo>
                          <a:pt x="408" y="122"/>
                        </a:lnTo>
                        <a:lnTo>
                          <a:pt x="406" y="129"/>
                        </a:lnTo>
                        <a:lnTo>
                          <a:pt x="396" y="131"/>
                        </a:lnTo>
                        <a:lnTo>
                          <a:pt x="183" y="191"/>
                        </a:lnTo>
                        <a:lnTo>
                          <a:pt x="184" y="165"/>
                        </a:lnTo>
                        <a:lnTo>
                          <a:pt x="186" y="148"/>
                        </a:lnTo>
                        <a:lnTo>
                          <a:pt x="186" y="137"/>
                        </a:lnTo>
                        <a:lnTo>
                          <a:pt x="186" y="127"/>
                        </a:lnTo>
                        <a:lnTo>
                          <a:pt x="183" y="117"/>
                        </a:lnTo>
                        <a:lnTo>
                          <a:pt x="181" y="106"/>
                        </a:lnTo>
                        <a:lnTo>
                          <a:pt x="178" y="95"/>
                        </a:lnTo>
                        <a:lnTo>
                          <a:pt x="175" y="86"/>
                        </a:lnTo>
                        <a:lnTo>
                          <a:pt x="170" y="78"/>
                        </a:lnTo>
                        <a:lnTo>
                          <a:pt x="166" y="71"/>
                        </a:lnTo>
                        <a:lnTo>
                          <a:pt x="160" y="67"/>
                        </a:lnTo>
                        <a:lnTo>
                          <a:pt x="156" y="65"/>
                        </a:lnTo>
                        <a:lnTo>
                          <a:pt x="153" y="62"/>
                        </a:lnTo>
                        <a:lnTo>
                          <a:pt x="148" y="61"/>
                        </a:lnTo>
                        <a:lnTo>
                          <a:pt x="142" y="59"/>
                        </a:lnTo>
                        <a:lnTo>
                          <a:pt x="137" y="58"/>
                        </a:lnTo>
                        <a:lnTo>
                          <a:pt x="133" y="58"/>
                        </a:lnTo>
                        <a:lnTo>
                          <a:pt x="127" y="59"/>
                        </a:lnTo>
                        <a:lnTo>
                          <a:pt x="120" y="62"/>
                        </a:lnTo>
                        <a:lnTo>
                          <a:pt x="115" y="64"/>
                        </a:lnTo>
                        <a:lnTo>
                          <a:pt x="111" y="67"/>
                        </a:lnTo>
                        <a:lnTo>
                          <a:pt x="105" y="70"/>
                        </a:lnTo>
                        <a:lnTo>
                          <a:pt x="101" y="75"/>
                        </a:lnTo>
                        <a:lnTo>
                          <a:pt x="98" y="81"/>
                        </a:lnTo>
                        <a:lnTo>
                          <a:pt x="92" y="88"/>
                        </a:lnTo>
                        <a:lnTo>
                          <a:pt x="88" y="96"/>
                        </a:lnTo>
                        <a:lnTo>
                          <a:pt x="84" y="105"/>
                        </a:lnTo>
                        <a:lnTo>
                          <a:pt x="80" y="116"/>
                        </a:lnTo>
                        <a:lnTo>
                          <a:pt x="77" y="125"/>
                        </a:lnTo>
                        <a:lnTo>
                          <a:pt x="75" y="139"/>
                        </a:lnTo>
                        <a:lnTo>
                          <a:pt x="73" y="151"/>
                        </a:lnTo>
                        <a:lnTo>
                          <a:pt x="72" y="162"/>
                        </a:lnTo>
                        <a:lnTo>
                          <a:pt x="73" y="168"/>
                        </a:lnTo>
                        <a:lnTo>
                          <a:pt x="73" y="175"/>
                        </a:lnTo>
                        <a:lnTo>
                          <a:pt x="73" y="180"/>
                        </a:lnTo>
                        <a:lnTo>
                          <a:pt x="72" y="186"/>
                        </a:lnTo>
                        <a:lnTo>
                          <a:pt x="69" y="194"/>
                        </a:lnTo>
                        <a:lnTo>
                          <a:pt x="68" y="202"/>
                        </a:lnTo>
                        <a:lnTo>
                          <a:pt x="67" y="204"/>
                        </a:lnTo>
                        <a:lnTo>
                          <a:pt x="65" y="207"/>
                        </a:lnTo>
                        <a:lnTo>
                          <a:pt x="63" y="210"/>
                        </a:lnTo>
                        <a:lnTo>
                          <a:pt x="61" y="212"/>
                        </a:lnTo>
                        <a:lnTo>
                          <a:pt x="56" y="213"/>
                        </a:lnTo>
                        <a:lnTo>
                          <a:pt x="53" y="214"/>
                        </a:lnTo>
                        <a:lnTo>
                          <a:pt x="49" y="215"/>
                        </a:lnTo>
                        <a:lnTo>
                          <a:pt x="47" y="215"/>
                        </a:lnTo>
                        <a:lnTo>
                          <a:pt x="41" y="215"/>
                        </a:lnTo>
                        <a:lnTo>
                          <a:pt x="33" y="215"/>
                        </a:lnTo>
                        <a:lnTo>
                          <a:pt x="24" y="214"/>
                        </a:lnTo>
                        <a:lnTo>
                          <a:pt x="0" y="188"/>
                        </a:lnTo>
                        <a:lnTo>
                          <a:pt x="18" y="109"/>
                        </a:lnTo>
                      </a:path>
                    </a:pathLst>
                  </a:custGeom>
                  <a:solidFill>
                    <a:srgbClr val="0000A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99" name="Freeform 466"/>
                  <p:cNvSpPr>
                    <a:spLocks/>
                  </p:cNvSpPr>
                  <p:nvPr/>
                </p:nvSpPr>
                <p:spPr bwMode="auto">
                  <a:xfrm>
                    <a:off x="5355" y="2092"/>
                    <a:ext cx="361" cy="143"/>
                  </a:xfrm>
                  <a:custGeom>
                    <a:avLst/>
                    <a:gdLst>
                      <a:gd name="T0" fmla="*/ 0 w 361"/>
                      <a:gd name="T1" fmla="*/ 93 h 143"/>
                      <a:gd name="T2" fmla="*/ 1 w 361"/>
                      <a:gd name="T3" fmla="*/ 87 h 143"/>
                      <a:gd name="T4" fmla="*/ 3 w 361"/>
                      <a:gd name="T5" fmla="*/ 83 h 143"/>
                      <a:gd name="T6" fmla="*/ 17 w 361"/>
                      <a:gd name="T7" fmla="*/ 73 h 143"/>
                      <a:gd name="T8" fmla="*/ 30 w 361"/>
                      <a:gd name="T9" fmla="*/ 65 h 143"/>
                      <a:gd name="T10" fmla="*/ 42 w 361"/>
                      <a:gd name="T11" fmla="*/ 58 h 143"/>
                      <a:gd name="T12" fmla="*/ 73 w 361"/>
                      <a:gd name="T13" fmla="*/ 42 h 143"/>
                      <a:gd name="T14" fmla="*/ 90 w 361"/>
                      <a:gd name="T15" fmla="*/ 34 h 143"/>
                      <a:gd name="T16" fmla="*/ 103 w 361"/>
                      <a:gd name="T17" fmla="*/ 28 h 143"/>
                      <a:gd name="T18" fmla="*/ 127 w 361"/>
                      <a:gd name="T19" fmla="*/ 21 h 143"/>
                      <a:gd name="T20" fmla="*/ 156 w 361"/>
                      <a:gd name="T21" fmla="*/ 11 h 143"/>
                      <a:gd name="T22" fmla="*/ 172 w 361"/>
                      <a:gd name="T23" fmla="*/ 7 h 143"/>
                      <a:gd name="T24" fmla="*/ 181 w 361"/>
                      <a:gd name="T25" fmla="*/ 5 h 143"/>
                      <a:gd name="T26" fmla="*/ 193 w 361"/>
                      <a:gd name="T27" fmla="*/ 3 h 143"/>
                      <a:gd name="T28" fmla="*/ 198 w 361"/>
                      <a:gd name="T29" fmla="*/ 0 h 143"/>
                      <a:gd name="T30" fmla="*/ 205 w 361"/>
                      <a:gd name="T31" fmla="*/ 2 h 143"/>
                      <a:gd name="T32" fmla="*/ 298 w 361"/>
                      <a:gd name="T33" fmla="*/ 10 h 143"/>
                      <a:gd name="T34" fmla="*/ 318 w 361"/>
                      <a:gd name="T35" fmla="*/ 13 h 143"/>
                      <a:gd name="T36" fmla="*/ 333 w 361"/>
                      <a:gd name="T37" fmla="*/ 16 h 143"/>
                      <a:gd name="T38" fmla="*/ 346 w 361"/>
                      <a:gd name="T39" fmla="*/ 19 h 143"/>
                      <a:gd name="T40" fmla="*/ 357 w 361"/>
                      <a:gd name="T41" fmla="*/ 19 h 143"/>
                      <a:gd name="T42" fmla="*/ 356 w 361"/>
                      <a:gd name="T43" fmla="*/ 25 h 143"/>
                      <a:gd name="T44" fmla="*/ 332 w 361"/>
                      <a:gd name="T45" fmla="*/ 32 h 143"/>
                      <a:gd name="T46" fmla="*/ 289 w 361"/>
                      <a:gd name="T47" fmla="*/ 44 h 143"/>
                      <a:gd name="T48" fmla="*/ 265 w 361"/>
                      <a:gd name="T49" fmla="*/ 51 h 143"/>
                      <a:gd name="T50" fmla="*/ 235 w 361"/>
                      <a:gd name="T51" fmla="*/ 62 h 143"/>
                      <a:gd name="T52" fmla="*/ 212 w 361"/>
                      <a:gd name="T53" fmla="*/ 73 h 143"/>
                      <a:gd name="T54" fmla="*/ 178 w 361"/>
                      <a:gd name="T55" fmla="*/ 92 h 143"/>
                      <a:gd name="T56" fmla="*/ 141 w 361"/>
                      <a:gd name="T57" fmla="*/ 115 h 143"/>
                      <a:gd name="T58" fmla="*/ 116 w 361"/>
                      <a:gd name="T59" fmla="*/ 142 h 143"/>
                      <a:gd name="T60" fmla="*/ 106 w 361"/>
                      <a:gd name="T61" fmla="*/ 141 h 143"/>
                      <a:gd name="T62" fmla="*/ 93 w 361"/>
                      <a:gd name="T63" fmla="*/ 139 h 143"/>
                      <a:gd name="T64" fmla="*/ 82 w 361"/>
                      <a:gd name="T65" fmla="*/ 136 h 143"/>
                      <a:gd name="T66" fmla="*/ 66 w 361"/>
                      <a:gd name="T67" fmla="*/ 133 h 143"/>
                      <a:gd name="T68" fmla="*/ 51 w 361"/>
                      <a:gd name="T69" fmla="*/ 128 h 143"/>
                      <a:gd name="T70" fmla="*/ 34 w 361"/>
                      <a:gd name="T71" fmla="*/ 119 h 143"/>
                      <a:gd name="T72" fmla="*/ 25 w 361"/>
                      <a:gd name="T73" fmla="*/ 115 h 143"/>
                      <a:gd name="T74" fmla="*/ 16 w 361"/>
                      <a:gd name="T75" fmla="*/ 111 h 143"/>
                      <a:gd name="T76" fmla="*/ 10 w 361"/>
                      <a:gd name="T77" fmla="*/ 106 h 143"/>
                      <a:gd name="T78" fmla="*/ 4 w 361"/>
                      <a:gd name="T79" fmla="*/ 101 h 143"/>
                      <a:gd name="T80" fmla="*/ 0 w 361"/>
                      <a:gd name="T81" fmla="*/ 96 h 1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1"/>
                      <a:gd name="T124" fmla="*/ 0 h 143"/>
                      <a:gd name="T125" fmla="*/ 361 w 361"/>
                      <a:gd name="T126" fmla="*/ 143 h 1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1" h="143">
                        <a:moveTo>
                          <a:pt x="0" y="96"/>
                        </a:moveTo>
                        <a:lnTo>
                          <a:pt x="0" y="93"/>
                        </a:lnTo>
                        <a:lnTo>
                          <a:pt x="0" y="90"/>
                        </a:lnTo>
                        <a:lnTo>
                          <a:pt x="1" y="87"/>
                        </a:lnTo>
                        <a:lnTo>
                          <a:pt x="2" y="85"/>
                        </a:lnTo>
                        <a:lnTo>
                          <a:pt x="3" y="83"/>
                        </a:lnTo>
                        <a:lnTo>
                          <a:pt x="7" y="81"/>
                        </a:lnTo>
                        <a:lnTo>
                          <a:pt x="17" y="73"/>
                        </a:lnTo>
                        <a:lnTo>
                          <a:pt x="24" y="68"/>
                        </a:lnTo>
                        <a:lnTo>
                          <a:pt x="30" y="65"/>
                        </a:lnTo>
                        <a:lnTo>
                          <a:pt x="37" y="62"/>
                        </a:lnTo>
                        <a:lnTo>
                          <a:pt x="42" y="58"/>
                        </a:lnTo>
                        <a:lnTo>
                          <a:pt x="50" y="54"/>
                        </a:lnTo>
                        <a:lnTo>
                          <a:pt x="73" y="42"/>
                        </a:lnTo>
                        <a:lnTo>
                          <a:pt x="81" y="37"/>
                        </a:lnTo>
                        <a:lnTo>
                          <a:pt x="90" y="34"/>
                        </a:lnTo>
                        <a:lnTo>
                          <a:pt x="96" y="31"/>
                        </a:lnTo>
                        <a:lnTo>
                          <a:pt x="103" y="28"/>
                        </a:lnTo>
                        <a:lnTo>
                          <a:pt x="117" y="24"/>
                        </a:lnTo>
                        <a:lnTo>
                          <a:pt x="127" y="21"/>
                        </a:lnTo>
                        <a:lnTo>
                          <a:pt x="138" y="17"/>
                        </a:lnTo>
                        <a:lnTo>
                          <a:pt x="156" y="11"/>
                        </a:lnTo>
                        <a:lnTo>
                          <a:pt x="165" y="9"/>
                        </a:lnTo>
                        <a:lnTo>
                          <a:pt x="172" y="7"/>
                        </a:lnTo>
                        <a:lnTo>
                          <a:pt x="177" y="6"/>
                        </a:lnTo>
                        <a:lnTo>
                          <a:pt x="181" y="5"/>
                        </a:lnTo>
                        <a:lnTo>
                          <a:pt x="186" y="4"/>
                        </a:lnTo>
                        <a:lnTo>
                          <a:pt x="193" y="3"/>
                        </a:lnTo>
                        <a:lnTo>
                          <a:pt x="196" y="2"/>
                        </a:lnTo>
                        <a:lnTo>
                          <a:pt x="198" y="0"/>
                        </a:lnTo>
                        <a:lnTo>
                          <a:pt x="202" y="2"/>
                        </a:lnTo>
                        <a:lnTo>
                          <a:pt x="205" y="2"/>
                        </a:lnTo>
                        <a:lnTo>
                          <a:pt x="287" y="9"/>
                        </a:lnTo>
                        <a:lnTo>
                          <a:pt x="298" y="10"/>
                        </a:lnTo>
                        <a:lnTo>
                          <a:pt x="309" y="12"/>
                        </a:lnTo>
                        <a:lnTo>
                          <a:pt x="318" y="13"/>
                        </a:lnTo>
                        <a:lnTo>
                          <a:pt x="325" y="14"/>
                        </a:lnTo>
                        <a:lnTo>
                          <a:pt x="333" y="16"/>
                        </a:lnTo>
                        <a:lnTo>
                          <a:pt x="338" y="17"/>
                        </a:lnTo>
                        <a:lnTo>
                          <a:pt x="346" y="19"/>
                        </a:lnTo>
                        <a:lnTo>
                          <a:pt x="351" y="19"/>
                        </a:lnTo>
                        <a:lnTo>
                          <a:pt x="357" y="19"/>
                        </a:lnTo>
                        <a:lnTo>
                          <a:pt x="360" y="19"/>
                        </a:lnTo>
                        <a:lnTo>
                          <a:pt x="356" y="25"/>
                        </a:lnTo>
                        <a:lnTo>
                          <a:pt x="352" y="27"/>
                        </a:lnTo>
                        <a:lnTo>
                          <a:pt x="332" y="32"/>
                        </a:lnTo>
                        <a:lnTo>
                          <a:pt x="310" y="38"/>
                        </a:lnTo>
                        <a:lnTo>
                          <a:pt x="289" y="44"/>
                        </a:lnTo>
                        <a:lnTo>
                          <a:pt x="276" y="47"/>
                        </a:lnTo>
                        <a:lnTo>
                          <a:pt x="265" y="51"/>
                        </a:lnTo>
                        <a:lnTo>
                          <a:pt x="247" y="57"/>
                        </a:lnTo>
                        <a:lnTo>
                          <a:pt x="235" y="62"/>
                        </a:lnTo>
                        <a:lnTo>
                          <a:pt x="225" y="66"/>
                        </a:lnTo>
                        <a:lnTo>
                          <a:pt x="212" y="73"/>
                        </a:lnTo>
                        <a:lnTo>
                          <a:pt x="193" y="83"/>
                        </a:lnTo>
                        <a:lnTo>
                          <a:pt x="178" y="92"/>
                        </a:lnTo>
                        <a:lnTo>
                          <a:pt x="150" y="109"/>
                        </a:lnTo>
                        <a:lnTo>
                          <a:pt x="141" y="115"/>
                        </a:lnTo>
                        <a:lnTo>
                          <a:pt x="132" y="122"/>
                        </a:lnTo>
                        <a:lnTo>
                          <a:pt x="116" y="142"/>
                        </a:lnTo>
                        <a:lnTo>
                          <a:pt x="111" y="142"/>
                        </a:lnTo>
                        <a:lnTo>
                          <a:pt x="106" y="141"/>
                        </a:lnTo>
                        <a:lnTo>
                          <a:pt x="100" y="140"/>
                        </a:lnTo>
                        <a:lnTo>
                          <a:pt x="93" y="139"/>
                        </a:lnTo>
                        <a:lnTo>
                          <a:pt x="88" y="138"/>
                        </a:lnTo>
                        <a:lnTo>
                          <a:pt x="82" y="136"/>
                        </a:lnTo>
                        <a:lnTo>
                          <a:pt x="74" y="134"/>
                        </a:lnTo>
                        <a:lnTo>
                          <a:pt x="66" y="133"/>
                        </a:lnTo>
                        <a:lnTo>
                          <a:pt x="60" y="130"/>
                        </a:lnTo>
                        <a:lnTo>
                          <a:pt x="51" y="128"/>
                        </a:lnTo>
                        <a:lnTo>
                          <a:pt x="44" y="125"/>
                        </a:lnTo>
                        <a:lnTo>
                          <a:pt x="34" y="119"/>
                        </a:lnTo>
                        <a:lnTo>
                          <a:pt x="29" y="117"/>
                        </a:lnTo>
                        <a:lnTo>
                          <a:pt x="25" y="115"/>
                        </a:lnTo>
                        <a:lnTo>
                          <a:pt x="22" y="113"/>
                        </a:lnTo>
                        <a:lnTo>
                          <a:pt x="16" y="111"/>
                        </a:lnTo>
                        <a:lnTo>
                          <a:pt x="13" y="108"/>
                        </a:lnTo>
                        <a:lnTo>
                          <a:pt x="10" y="106"/>
                        </a:lnTo>
                        <a:lnTo>
                          <a:pt x="7" y="104"/>
                        </a:lnTo>
                        <a:lnTo>
                          <a:pt x="4" y="101"/>
                        </a:lnTo>
                        <a:lnTo>
                          <a:pt x="3" y="98"/>
                        </a:lnTo>
                        <a:lnTo>
                          <a:pt x="0" y="96"/>
                        </a:lnTo>
                      </a:path>
                    </a:pathLst>
                  </a:custGeom>
                  <a:solidFill>
                    <a:srgbClr val="0000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grpSp>
            <p:nvGrpSpPr>
              <p:cNvPr id="6272" name="Group 491"/>
              <p:cNvGrpSpPr>
                <a:grpSpLocks/>
              </p:cNvGrpSpPr>
              <p:nvPr/>
            </p:nvGrpSpPr>
            <p:grpSpPr bwMode="auto">
              <a:xfrm>
                <a:off x="5554" y="2077"/>
                <a:ext cx="386" cy="221"/>
                <a:chOff x="5554" y="2077"/>
                <a:chExt cx="386" cy="221"/>
              </a:xfrm>
            </p:grpSpPr>
            <p:grpSp>
              <p:nvGrpSpPr>
                <p:cNvPr id="6273" name="Group 471"/>
                <p:cNvGrpSpPr>
                  <a:grpSpLocks/>
                </p:cNvGrpSpPr>
                <p:nvPr/>
              </p:nvGrpSpPr>
              <p:grpSpPr bwMode="auto">
                <a:xfrm>
                  <a:off x="5554" y="2242"/>
                  <a:ext cx="18" cy="17"/>
                  <a:chOff x="5554" y="2242"/>
                  <a:chExt cx="18" cy="17"/>
                </a:xfrm>
              </p:grpSpPr>
              <p:sp>
                <p:nvSpPr>
                  <p:cNvPr id="6293" name="Freeform 469"/>
                  <p:cNvSpPr>
                    <a:spLocks/>
                  </p:cNvSpPr>
                  <p:nvPr/>
                </p:nvSpPr>
                <p:spPr bwMode="auto">
                  <a:xfrm>
                    <a:off x="5554" y="2242"/>
                    <a:ext cx="18" cy="17"/>
                  </a:xfrm>
                  <a:custGeom>
                    <a:avLst/>
                    <a:gdLst>
                      <a:gd name="T0" fmla="*/ 0 w 18"/>
                      <a:gd name="T1" fmla="*/ 4 h 17"/>
                      <a:gd name="T2" fmla="*/ 15 w 18"/>
                      <a:gd name="T3" fmla="*/ 0 h 17"/>
                      <a:gd name="T4" fmla="*/ 17 w 18"/>
                      <a:gd name="T5" fmla="*/ 0 h 17"/>
                      <a:gd name="T6" fmla="*/ 0 w 18"/>
                      <a:gd name="T7" fmla="*/ 4 h 17"/>
                      <a:gd name="T8" fmla="*/ 0 w 18"/>
                      <a:gd name="T9" fmla="*/ 16 h 17"/>
                      <a:gd name="T10" fmla="*/ 0 w 18"/>
                      <a:gd name="T11" fmla="*/ 14 h 17"/>
                      <a:gd name="T12" fmla="*/ 0 w 18"/>
                      <a:gd name="T13" fmla="*/ 4 h 17"/>
                      <a:gd name="T14" fmla="*/ 0 60000 65536"/>
                      <a:gd name="T15" fmla="*/ 0 60000 65536"/>
                      <a:gd name="T16" fmla="*/ 0 60000 65536"/>
                      <a:gd name="T17" fmla="*/ 0 60000 65536"/>
                      <a:gd name="T18" fmla="*/ 0 60000 65536"/>
                      <a:gd name="T19" fmla="*/ 0 60000 65536"/>
                      <a:gd name="T20" fmla="*/ 0 60000 65536"/>
                      <a:gd name="T21" fmla="*/ 0 w 18"/>
                      <a:gd name="T22" fmla="*/ 0 h 17"/>
                      <a:gd name="T23" fmla="*/ 18 w 1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7">
                        <a:moveTo>
                          <a:pt x="0" y="4"/>
                        </a:moveTo>
                        <a:lnTo>
                          <a:pt x="15" y="0"/>
                        </a:lnTo>
                        <a:lnTo>
                          <a:pt x="17" y="0"/>
                        </a:lnTo>
                        <a:lnTo>
                          <a:pt x="0" y="4"/>
                        </a:lnTo>
                        <a:lnTo>
                          <a:pt x="0" y="16"/>
                        </a:lnTo>
                        <a:lnTo>
                          <a:pt x="0" y="14"/>
                        </a:lnTo>
                        <a:lnTo>
                          <a:pt x="0" y="4"/>
                        </a:lnTo>
                      </a:path>
                    </a:pathLst>
                  </a:custGeom>
                  <a:solidFill>
                    <a:srgbClr val="FF8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94" name="Freeform 470"/>
                  <p:cNvSpPr>
                    <a:spLocks/>
                  </p:cNvSpPr>
                  <p:nvPr/>
                </p:nvSpPr>
                <p:spPr bwMode="auto">
                  <a:xfrm>
                    <a:off x="5554" y="2242"/>
                    <a:ext cx="18" cy="17"/>
                  </a:xfrm>
                  <a:custGeom>
                    <a:avLst/>
                    <a:gdLst>
                      <a:gd name="T0" fmla="*/ 0 w 18"/>
                      <a:gd name="T1" fmla="*/ 4 h 17"/>
                      <a:gd name="T2" fmla="*/ 17 w 18"/>
                      <a:gd name="T3" fmla="*/ 0 h 17"/>
                      <a:gd name="T4" fmla="*/ 17 w 18"/>
                      <a:gd name="T5" fmla="*/ 10 h 17"/>
                      <a:gd name="T6" fmla="*/ 0 w 18"/>
                      <a:gd name="T7" fmla="*/ 16 h 17"/>
                      <a:gd name="T8" fmla="*/ 0 w 18"/>
                      <a:gd name="T9" fmla="*/ 4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0" y="4"/>
                        </a:moveTo>
                        <a:lnTo>
                          <a:pt x="17" y="0"/>
                        </a:lnTo>
                        <a:lnTo>
                          <a:pt x="17" y="10"/>
                        </a:lnTo>
                        <a:lnTo>
                          <a:pt x="0" y="16"/>
                        </a:lnTo>
                        <a:lnTo>
                          <a:pt x="0" y="4"/>
                        </a:lnTo>
                      </a:path>
                    </a:pathLst>
                  </a:custGeom>
                  <a:solidFill>
                    <a:srgbClr val="FFE0C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nvGrpSpPr>
                <p:cNvPr id="6274" name="Group 490"/>
                <p:cNvGrpSpPr>
                  <a:grpSpLocks/>
                </p:cNvGrpSpPr>
                <p:nvPr/>
              </p:nvGrpSpPr>
              <p:grpSpPr bwMode="auto">
                <a:xfrm>
                  <a:off x="5720" y="2077"/>
                  <a:ext cx="220" cy="221"/>
                  <a:chOff x="5720" y="2077"/>
                  <a:chExt cx="220" cy="221"/>
                </a:xfrm>
              </p:grpSpPr>
              <p:grpSp>
                <p:nvGrpSpPr>
                  <p:cNvPr id="6275" name="Group 479"/>
                  <p:cNvGrpSpPr>
                    <a:grpSpLocks/>
                  </p:cNvGrpSpPr>
                  <p:nvPr/>
                </p:nvGrpSpPr>
                <p:grpSpPr bwMode="auto">
                  <a:xfrm>
                    <a:off x="5745" y="2077"/>
                    <a:ext cx="38" cy="58"/>
                    <a:chOff x="5745" y="2077"/>
                    <a:chExt cx="38" cy="58"/>
                  </a:xfrm>
                </p:grpSpPr>
                <p:sp>
                  <p:nvSpPr>
                    <p:cNvPr id="6286" name="Freeform 472"/>
                    <p:cNvSpPr>
                      <a:spLocks/>
                    </p:cNvSpPr>
                    <p:nvPr/>
                  </p:nvSpPr>
                  <p:spPr bwMode="auto">
                    <a:xfrm>
                      <a:off x="5750" y="2112"/>
                      <a:ext cx="33" cy="22"/>
                    </a:xfrm>
                    <a:custGeom>
                      <a:avLst/>
                      <a:gdLst>
                        <a:gd name="T0" fmla="*/ 0 w 33"/>
                        <a:gd name="T1" fmla="*/ 21 h 22"/>
                        <a:gd name="T2" fmla="*/ 5 w 33"/>
                        <a:gd name="T3" fmla="*/ 20 h 22"/>
                        <a:gd name="T4" fmla="*/ 9 w 33"/>
                        <a:gd name="T5" fmla="*/ 17 h 22"/>
                        <a:gd name="T6" fmla="*/ 14 w 33"/>
                        <a:gd name="T7" fmla="*/ 14 h 22"/>
                        <a:gd name="T8" fmla="*/ 19 w 33"/>
                        <a:gd name="T9" fmla="*/ 13 h 22"/>
                        <a:gd name="T10" fmla="*/ 20 w 33"/>
                        <a:gd name="T11" fmla="*/ 13 h 22"/>
                        <a:gd name="T12" fmla="*/ 23 w 33"/>
                        <a:gd name="T13" fmla="*/ 14 h 22"/>
                        <a:gd name="T14" fmla="*/ 27 w 33"/>
                        <a:gd name="T15" fmla="*/ 17 h 22"/>
                        <a:gd name="T16" fmla="*/ 31 w 33"/>
                        <a:gd name="T17" fmla="*/ 18 h 22"/>
                        <a:gd name="T18" fmla="*/ 31 w 33"/>
                        <a:gd name="T19" fmla="*/ 17 h 22"/>
                        <a:gd name="T20" fmla="*/ 32 w 33"/>
                        <a:gd name="T21" fmla="*/ 16 h 22"/>
                        <a:gd name="T22" fmla="*/ 32 w 33"/>
                        <a:gd name="T23" fmla="*/ 12 h 22"/>
                        <a:gd name="T24" fmla="*/ 31 w 33"/>
                        <a:gd name="T25" fmla="*/ 10 h 22"/>
                        <a:gd name="T26" fmla="*/ 29 w 33"/>
                        <a:gd name="T27" fmla="*/ 6 h 22"/>
                        <a:gd name="T28" fmla="*/ 27 w 33"/>
                        <a:gd name="T29" fmla="*/ 1 h 22"/>
                        <a:gd name="T30" fmla="*/ 26 w 33"/>
                        <a:gd name="T31" fmla="*/ 0 h 22"/>
                        <a:gd name="T32" fmla="*/ 8 w 33"/>
                        <a:gd name="T33" fmla="*/ 1 h 22"/>
                        <a:gd name="T34" fmla="*/ 9 w 33"/>
                        <a:gd name="T35" fmla="*/ 5 h 22"/>
                        <a:gd name="T36" fmla="*/ 9 w 33"/>
                        <a:gd name="T37" fmla="*/ 7 h 22"/>
                        <a:gd name="T38" fmla="*/ 9 w 33"/>
                        <a:gd name="T39" fmla="*/ 10 h 22"/>
                        <a:gd name="T40" fmla="*/ 8 w 33"/>
                        <a:gd name="T41" fmla="*/ 13 h 22"/>
                        <a:gd name="T42" fmla="*/ 4 w 33"/>
                        <a:gd name="T43" fmla="*/ 15 h 22"/>
                        <a:gd name="T44" fmla="*/ 0 w 33"/>
                        <a:gd name="T45" fmla="*/ 21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
                        <a:gd name="T70" fmla="*/ 0 h 22"/>
                        <a:gd name="T71" fmla="*/ 33 w 33"/>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 h="22">
                          <a:moveTo>
                            <a:pt x="0" y="21"/>
                          </a:moveTo>
                          <a:lnTo>
                            <a:pt x="5" y="20"/>
                          </a:lnTo>
                          <a:lnTo>
                            <a:pt x="9" y="17"/>
                          </a:lnTo>
                          <a:lnTo>
                            <a:pt x="14" y="14"/>
                          </a:lnTo>
                          <a:lnTo>
                            <a:pt x="19" y="13"/>
                          </a:lnTo>
                          <a:lnTo>
                            <a:pt x="20" y="13"/>
                          </a:lnTo>
                          <a:lnTo>
                            <a:pt x="23" y="14"/>
                          </a:lnTo>
                          <a:lnTo>
                            <a:pt x="27" y="17"/>
                          </a:lnTo>
                          <a:lnTo>
                            <a:pt x="31" y="18"/>
                          </a:lnTo>
                          <a:lnTo>
                            <a:pt x="31" y="17"/>
                          </a:lnTo>
                          <a:lnTo>
                            <a:pt x="32" y="16"/>
                          </a:lnTo>
                          <a:lnTo>
                            <a:pt x="32" y="12"/>
                          </a:lnTo>
                          <a:lnTo>
                            <a:pt x="31" y="10"/>
                          </a:lnTo>
                          <a:lnTo>
                            <a:pt x="29" y="6"/>
                          </a:lnTo>
                          <a:lnTo>
                            <a:pt x="27" y="1"/>
                          </a:lnTo>
                          <a:lnTo>
                            <a:pt x="26" y="0"/>
                          </a:lnTo>
                          <a:lnTo>
                            <a:pt x="8" y="1"/>
                          </a:lnTo>
                          <a:lnTo>
                            <a:pt x="9" y="5"/>
                          </a:lnTo>
                          <a:lnTo>
                            <a:pt x="9" y="7"/>
                          </a:lnTo>
                          <a:lnTo>
                            <a:pt x="9" y="10"/>
                          </a:lnTo>
                          <a:lnTo>
                            <a:pt x="8" y="13"/>
                          </a:lnTo>
                          <a:lnTo>
                            <a:pt x="4" y="15"/>
                          </a:lnTo>
                          <a:lnTo>
                            <a:pt x="0" y="21"/>
                          </a:lnTo>
                        </a:path>
                      </a:pathLst>
                    </a:custGeom>
                    <a:solidFill>
                      <a:srgbClr val="00008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nvGrpSpPr>
                    <p:cNvPr id="6287" name="Group 478"/>
                    <p:cNvGrpSpPr>
                      <a:grpSpLocks/>
                    </p:cNvGrpSpPr>
                    <p:nvPr/>
                  </p:nvGrpSpPr>
                  <p:grpSpPr bwMode="auto">
                    <a:xfrm>
                      <a:off x="5745" y="2077"/>
                      <a:ext cx="35" cy="58"/>
                      <a:chOff x="5745" y="2077"/>
                      <a:chExt cx="35" cy="58"/>
                    </a:xfrm>
                  </p:grpSpPr>
                  <p:sp>
                    <p:nvSpPr>
                      <p:cNvPr id="6288" name="Freeform 473"/>
                      <p:cNvSpPr>
                        <a:spLocks/>
                      </p:cNvSpPr>
                      <p:nvPr/>
                    </p:nvSpPr>
                    <p:spPr bwMode="auto">
                      <a:xfrm>
                        <a:off x="5745" y="2077"/>
                        <a:ext cx="34" cy="58"/>
                      </a:xfrm>
                      <a:custGeom>
                        <a:avLst/>
                        <a:gdLst>
                          <a:gd name="T0" fmla="*/ 0 w 34"/>
                          <a:gd name="T1" fmla="*/ 45 h 58"/>
                          <a:gd name="T2" fmla="*/ 0 w 34"/>
                          <a:gd name="T3" fmla="*/ 51 h 58"/>
                          <a:gd name="T4" fmla="*/ 1 w 34"/>
                          <a:gd name="T5" fmla="*/ 54 h 58"/>
                          <a:gd name="T6" fmla="*/ 1 w 34"/>
                          <a:gd name="T7" fmla="*/ 55 h 58"/>
                          <a:gd name="T8" fmla="*/ 2 w 34"/>
                          <a:gd name="T9" fmla="*/ 56 h 58"/>
                          <a:gd name="T10" fmla="*/ 4 w 34"/>
                          <a:gd name="T11" fmla="*/ 57 h 58"/>
                          <a:gd name="T12" fmla="*/ 7 w 34"/>
                          <a:gd name="T13" fmla="*/ 56 h 58"/>
                          <a:gd name="T14" fmla="*/ 8 w 34"/>
                          <a:gd name="T15" fmla="*/ 54 h 58"/>
                          <a:gd name="T16" fmla="*/ 8 w 34"/>
                          <a:gd name="T17" fmla="*/ 53 h 58"/>
                          <a:gd name="T18" fmla="*/ 9 w 34"/>
                          <a:gd name="T19" fmla="*/ 46 h 58"/>
                          <a:gd name="T20" fmla="*/ 9 w 34"/>
                          <a:gd name="T21" fmla="*/ 41 h 58"/>
                          <a:gd name="T22" fmla="*/ 9 w 34"/>
                          <a:gd name="T23" fmla="*/ 37 h 58"/>
                          <a:gd name="T24" fmla="*/ 9 w 34"/>
                          <a:gd name="T25" fmla="*/ 35 h 58"/>
                          <a:gd name="T26" fmla="*/ 10 w 34"/>
                          <a:gd name="T27" fmla="*/ 32 h 58"/>
                          <a:gd name="T28" fmla="*/ 10 w 34"/>
                          <a:gd name="T29" fmla="*/ 30 h 58"/>
                          <a:gd name="T30" fmla="*/ 12 w 34"/>
                          <a:gd name="T31" fmla="*/ 30 h 58"/>
                          <a:gd name="T32" fmla="*/ 14 w 34"/>
                          <a:gd name="T33" fmla="*/ 31 h 58"/>
                          <a:gd name="T34" fmla="*/ 18 w 34"/>
                          <a:gd name="T35" fmla="*/ 32 h 58"/>
                          <a:gd name="T36" fmla="*/ 21 w 34"/>
                          <a:gd name="T37" fmla="*/ 33 h 58"/>
                          <a:gd name="T38" fmla="*/ 24 w 34"/>
                          <a:gd name="T39" fmla="*/ 33 h 58"/>
                          <a:gd name="T40" fmla="*/ 26 w 34"/>
                          <a:gd name="T41" fmla="*/ 33 h 58"/>
                          <a:gd name="T42" fmla="*/ 29 w 34"/>
                          <a:gd name="T43" fmla="*/ 32 h 58"/>
                          <a:gd name="T44" fmla="*/ 31 w 34"/>
                          <a:gd name="T45" fmla="*/ 31 h 58"/>
                          <a:gd name="T46" fmla="*/ 32 w 34"/>
                          <a:gd name="T47" fmla="*/ 29 h 58"/>
                          <a:gd name="T48" fmla="*/ 32 w 34"/>
                          <a:gd name="T49" fmla="*/ 26 h 58"/>
                          <a:gd name="T50" fmla="*/ 33 w 34"/>
                          <a:gd name="T51" fmla="*/ 11 h 58"/>
                          <a:gd name="T52" fmla="*/ 32 w 34"/>
                          <a:gd name="T53" fmla="*/ 6 h 58"/>
                          <a:gd name="T54" fmla="*/ 32 w 34"/>
                          <a:gd name="T55" fmla="*/ 4 h 58"/>
                          <a:gd name="T56" fmla="*/ 30 w 34"/>
                          <a:gd name="T57" fmla="*/ 3 h 58"/>
                          <a:gd name="T58" fmla="*/ 27 w 34"/>
                          <a:gd name="T59" fmla="*/ 2 h 58"/>
                          <a:gd name="T60" fmla="*/ 20 w 34"/>
                          <a:gd name="T61" fmla="*/ 0 h 58"/>
                          <a:gd name="T62" fmla="*/ 12 w 34"/>
                          <a:gd name="T63" fmla="*/ 0 h 58"/>
                          <a:gd name="T64" fmla="*/ 8 w 34"/>
                          <a:gd name="T65" fmla="*/ 0 h 58"/>
                          <a:gd name="T66" fmla="*/ 7 w 34"/>
                          <a:gd name="T67" fmla="*/ 2 h 58"/>
                          <a:gd name="T68" fmla="*/ 7 w 34"/>
                          <a:gd name="T69" fmla="*/ 4 h 58"/>
                          <a:gd name="T70" fmla="*/ 5 w 34"/>
                          <a:gd name="T71" fmla="*/ 8 h 58"/>
                          <a:gd name="T72" fmla="*/ 5 w 34"/>
                          <a:gd name="T73" fmla="*/ 18 h 58"/>
                          <a:gd name="T74" fmla="*/ 5 w 34"/>
                          <a:gd name="T75" fmla="*/ 25 h 58"/>
                          <a:gd name="T76" fmla="*/ 7 w 34"/>
                          <a:gd name="T77" fmla="*/ 26 h 58"/>
                          <a:gd name="T78" fmla="*/ 7 w 34"/>
                          <a:gd name="T79" fmla="*/ 27 h 58"/>
                          <a:gd name="T80" fmla="*/ 3 w 34"/>
                          <a:gd name="T81" fmla="*/ 34 h 58"/>
                          <a:gd name="T82" fmla="*/ 1 w 34"/>
                          <a:gd name="T83" fmla="*/ 39 h 58"/>
                          <a:gd name="T84" fmla="*/ 0 w 34"/>
                          <a:gd name="T85" fmla="*/ 41 h 58"/>
                          <a:gd name="T86" fmla="*/ 0 w 34"/>
                          <a:gd name="T87" fmla="*/ 45 h 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
                          <a:gd name="T133" fmla="*/ 0 h 58"/>
                          <a:gd name="T134" fmla="*/ 34 w 34"/>
                          <a:gd name="T135" fmla="*/ 58 h 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 h="58">
                            <a:moveTo>
                              <a:pt x="0" y="45"/>
                            </a:moveTo>
                            <a:lnTo>
                              <a:pt x="0" y="51"/>
                            </a:lnTo>
                            <a:lnTo>
                              <a:pt x="1" y="54"/>
                            </a:lnTo>
                            <a:lnTo>
                              <a:pt x="1" y="55"/>
                            </a:lnTo>
                            <a:lnTo>
                              <a:pt x="2" y="56"/>
                            </a:lnTo>
                            <a:lnTo>
                              <a:pt x="4" y="57"/>
                            </a:lnTo>
                            <a:lnTo>
                              <a:pt x="7" y="56"/>
                            </a:lnTo>
                            <a:lnTo>
                              <a:pt x="8" y="54"/>
                            </a:lnTo>
                            <a:lnTo>
                              <a:pt x="8" y="53"/>
                            </a:lnTo>
                            <a:lnTo>
                              <a:pt x="9" y="46"/>
                            </a:lnTo>
                            <a:lnTo>
                              <a:pt x="9" y="41"/>
                            </a:lnTo>
                            <a:lnTo>
                              <a:pt x="9" y="37"/>
                            </a:lnTo>
                            <a:lnTo>
                              <a:pt x="9" y="35"/>
                            </a:lnTo>
                            <a:lnTo>
                              <a:pt x="10" y="32"/>
                            </a:lnTo>
                            <a:lnTo>
                              <a:pt x="10" y="30"/>
                            </a:lnTo>
                            <a:lnTo>
                              <a:pt x="12" y="30"/>
                            </a:lnTo>
                            <a:lnTo>
                              <a:pt x="14" y="31"/>
                            </a:lnTo>
                            <a:lnTo>
                              <a:pt x="18" y="32"/>
                            </a:lnTo>
                            <a:lnTo>
                              <a:pt x="21" y="33"/>
                            </a:lnTo>
                            <a:lnTo>
                              <a:pt x="24" y="33"/>
                            </a:lnTo>
                            <a:lnTo>
                              <a:pt x="26" y="33"/>
                            </a:lnTo>
                            <a:lnTo>
                              <a:pt x="29" y="32"/>
                            </a:lnTo>
                            <a:lnTo>
                              <a:pt x="31" y="31"/>
                            </a:lnTo>
                            <a:lnTo>
                              <a:pt x="32" y="29"/>
                            </a:lnTo>
                            <a:lnTo>
                              <a:pt x="32" y="26"/>
                            </a:lnTo>
                            <a:lnTo>
                              <a:pt x="33" y="11"/>
                            </a:lnTo>
                            <a:lnTo>
                              <a:pt x="32" y="6"/>
                            </a:lnTo>
                            <a:lnTo>
                              <a:pt x="32" y="4"/>
                            </a:lnTo>
                            <a:lnTo>
                              <a:pt x="30" y="3"/>
                            </a:lnTo>
                            <a:lnTo>
                              <a:pt x="27" y="2"/>
                            </a:lnTo>
                            <a:lnTo>
                              <a:pt x="20" y="0"/>
                            </a:lnTo>
                            <a:lnTo>
                              <a:pt x="12" y="0"/>
                            </a:lnTo>
                            <a:lnTo>
                              <a:pt x="8" y="0"/>
                            </a:lnTo>
                            <a:lnTo>
                              <a:pt x="7" y="2"/>
                            </a:lnTo>
                            <a:lnTo>
                              <a:pt x="7" y="4"/>
                            </a:lnTo>
                            <a:lnTo>
                              <a:pt x="5" y="8"/>
                            </a:lnTo>
                            <a:lnTo>
                              <a:pt x="5" y="18"/>
                            </a:lnTo>
                            <a:lnTo>
                              <a:pt x="5" y="25"/>
                            </a:lnTo>
                            <a:lnTo>
                              <a:pt x="7" y="26"/>
                            </a:lnTo>
                            <a:lnTo>
                              <a:pt x="7" y="27"/>
                            </a:lnTo>
                            <a:lnTo>
                              <a:pt x="3" y="34"/>
                            </a:lnTo>
                            <a:lnTo>
                              <a:pt x="1" y="39"/>
                            </a:lnTo>
                            <a:lnTo>
                              <a:pt x="0" y="41"/>
                            </a:lnTo>
                            <a:lnTo>
                              <a:pt x="0" y="45"/>
                            </a:lnTo>
                          </a:path>
                        </a:pathLst>
                      </a:custGeom>
                      <a:solidFill>
                        <a:srgbClr val="A0A0A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nvGrpSpPr>
                      <p:cNvPr id="6289" name="Group 477"/>
                      <p:cNvGrpSpPr>
                        <a:grpSpLocks/>
                      </p:cNvGrpSpPr>
                      <p:nvPr/>
                    </p:nvGrpSpPr>
                    <p:grpSpPr bwMode="auto">
                      <a:xfrm>
                        <a:off x="5745" y="2080"/>
                        <a:ext cx="35" cy="55"/>
                        <a:chOff x="5745" y="2080"/>
                        <a:chExt cx="35" cy="55"/>
                      </a:xfrm>
                    </p:grpSpPr>
                    <p:sp>
                      <p:nvSpPr>
                        <p:cNvPr id="6290" name="Freeform 474"/>
                        <p:cNvSpPr>
                          <a:spLocks/>
                        </p:cNvSpPr>
                        <p:nvPr/>
                      </p:nvSpPr>
                      <p:spPr bwMode="auto">
                        <a:xfrm>
                          <a:off x="5746" y="2095"/>
                          <a:ext cx="19" cy="17"/>
                        </a:xfrm>
                        <a:custGeom>
                          <a:avLst/>
                          <a:gdLst>
                            <a:gd name="T0" fmla="*/ 0 w 19"/>
                            <a:gd name="T1" fmla="*/ 0 h 17"/>
                            <a:gd name="T2" fmla="*/ 10 w 19"/>
                            <a:gd name="T3" fmla="*/ 0 h 17"/>
                            <a:gd name="T4" fmla="*/ 10 w 19"/>
                            <a:gd name="T5" fmla="*/ 3 h 17"/>
                            <a:gd name="T6" fmla="*/ 18 w 19"/>
                            <a:gd name="T7" fmla="*/ 6 h 17"/>
                            <a:gd name="T8" fmla="*/ 18 w 19"/>
                            <a:gd name="T9" fmla="*/ 9 h 17"/>
                            <a:gd name="T10" fmla="*/ 10 w 19"/>
                            <a:gd name="T11" fmla="*/ 16 h 17"/>
                            <a:gd name="T12" fmla="*/ 0 w 19"/>
                            <a:gd name="T13" fmla="*/ 12 h 17"/>
                            <a:gd name="T14" fmla="*/ 0 w 19"/>
                            <a:gd name="T15" fmla="*/ 9 h 17"/>
                            <a:gd name="T16" fmla="*/ 0 w 19"/>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0" y="0"/>
                              </a:moveTo>
                              <a:lnTo>
                                <a:pt x="10" y="0"/>
                              </a:lnTo>
                              <a:lnTo>
                                <a:pt x="10" y="3"/>
                              </a:lnTo>
                              <a:lnTo>
                                <a:pt x="18" y="6"/>
                              </a:lnTo>
                              <a:lnTo>
                                <a:pt x="18" y="9"/>
                              </a:lnTo>
                              <a:lnTo>
                                <a:pt x="10" y="16"/>
                              </a:lnTo>
                              <a:lnTo>
                                <a:pt x="0" y="12"/>
                              </a:lnTo>
                              <a:lnTo>
                                <a:pt x="0" y="9"/>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91" name="Freeform 475"/>
                        <p:cNvSpPr>
                          <a:spLocks/>
                        </p:cNvSpPr>
                        <p:nvPr/>
                      </p:nvSpPr>
                      <p:spPr bwMode="auto">
                        <a:xfrm>
                          <a:off x="5761" y="2096"/>
                          <a:ext cx="19" cy="17"/>
                        </a:xfrm>
                        <a:custGeom>
                          <a:avLst/>
                          <a:gdLst>
                            <a:gd name="T0" fmla="*/ 0 w 19"/>
                            <a:gd name="T1" fmla="*/ 6 h 17"/>
                            <a:gd name="T2" fmla="*/ 7 w 19"/>
                            <a:gd name="T3" fmla="*/ 3 h 17"/>
                            <a:gd name="T4" fmla="*/ 9 w 19"/>
                            <a:gd name="T5" fmla="*/ 0 h 17"/>
                            <a:gd name="T6" fmla="*/ 13 w 19"/>
                            <a:gd name="T7" fmla="*/ 0 h 17"/>
                            <a:gd name="T8" fmla="*/ 15 w 19"/>
                            <a:gd name="T9" fmla="*/ 0 h 17"/>
                            <a:gd name="T10" fmla="*/ 18 w 19"/>
                            <a:gd name="T11" fmla="*/ 0 h 17"/>
                            <a:gd name="T12" fmla="*/ 18 w 19"/>
                            <a:gd name="T13" fmla="*/ 9 h 17"/>
                            <a:gd name="T14" fmla="*/ 15 w 19"/>
                            <a:gd name="T15" fmla="*/ 16 h 17"/>
                            <a:gd name="T16" fmla="*/ 10 w 19"/>
                            <a:gd name="T17" fmla="*/ 16 h 17"/>
                            <a:gd name="T18" fmla="*/ 3 w 19"/>
                            <a:gd name="T19" fmla="*/ 9 h 17"/>
                            <a:gd name="T20" fmla="*/ 0 w 19"/>
                            <a:gd name="T21" fmla="*/ 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7"/>
                            <a:gd name="T35" fmla="*/ 19 w 19"/>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7">
                              <a:moveTo>
                                <a:pt x="0" y="6"/>
                              </a:moveTo>
                              <a:lnTo>
                                <a:pt x="7" y="3"/>
                              </a:lnTo>
                              <a:lnTo>
                                <a:pt x="9" y="0"/>
                              </a:lnTo>
                              <a:lnTo>
                                <a:pt x="13" y="0"/>
                              </a:lnTo>
                              <a:lnTo>
                                <a:pt x="15" y="0"/>
                              </a:lnTo>
                              <a:lnTo>
                                <a:pt x="18" y="0"/>
                              </a:lnTo>
                              <a:lnTo>
                                <a:pt x="18" y="9"/>
                              </a:lnTo>
                              <a:lnTo>
                                <a:pt x="15" y="16"/>
                              </a:lnTo>
                              <a:lnTo>
                                <a:pt x="10" y="16"/>
                              </a:lnTo>
                              <a:lnTo>
                                <a:pt x="3" y="9"/>
                              </a:lnTo>
                              <a:lnTo>
                                <a:pt x="0" y="6"/>
                              </a:lnTo>
                            </a:path>
                          </a:pathLst>
                        </a:custGeom>
                        <a:solidFill>
                          <a:srgbClr val="40404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92" name="Freeform 476"/>
                        <p:cNvSpPr>
                          <a:spLocks/>
                        </p:cNvSpPr>
                        <p:nvPr/>
                      </p:nvSpPr>
                      <p:spPr bwMode="auto">
                        <a:xfrm>
                          <a:off x="5745" y="2080"/>
                          <a:ext cx="34" cy="55"/>
                        </a:xfrm>
                        <a:custGeom>
                          <a:avLst/>
                          <a:gdLst>
                            <a:gd name="T0" fmla="*/ 0 w 34"/>
                            <a:gd name="T1" fmla="*/ 42 h 55"/>
                            <a:gd name="T2" fmla="*/ 0 w 34"/>
                            <a:gd name="T3" fmla="*/ 48 h 55"/>
                            <a:gd name="T4" fmla="*/ 1 w 34"/>
                            <a:gd name="T5" fmla="*/ 51 h 55"/>
                            <a:gd name="T6" fmla="*/ 1 w 34"/>
                            <a:gd name="T7" fmla="*/ 52 h 55"/>
                            <a:gd name="T8" fmla="*/ 2 w 34"/>
                            <a:gd name="T9" fmla="*/ 53 h 55"/>
                            <a:gd name="T10" fmla="*/ 4 w 34"/>
                            <a:gd name="T11" fmla="*/ 54 h 55"/>
                            <a:gd name="T12" fmla="*/ 7 w 34"/>
                            <a:gd name="T13" fmla="*/ 53 h 55"/>
                            <a:gd name="T14" fmla="*/ 8 w 34"/>
                            <a:gd name="T15" fmla="*/ 51 h 55"/>
                            <a:gd name="T16" fmla="*/ 8 w 34"/>
                            <a:gd name="T17" fmla="*/ 50 h 55"/>
                            <a:gd name="T18" fmla="*/ 9 w 34"/>
                            <a:gd name="T19" fmla="*/ 44 h 55"/>
                            <a:gd name="T20" fmla="*/ 9 w 34"/>
                            <a:gd name="T21" fmla="*/ 38 h 55"/>
                            <a:gd name="T22" fmla="*/ 9 w 34"/>
                            <a:gd name="T23" fmla="*/ 34 h 55"/>
                            <a:gd name="T24" fmla="*/ 9 w 34"/>
                            <a:gd name="T25" fmla="*/ 32 h 55"/>
                            <a:gd name="T26" fmla="*/ 10 w 34"/>
                            <a:gd name="T27" fmla="*/ 29 h 55"/>
                            <a:gd name="T28" fmla="*/ 10 w 34"/>
                            <a:gd name="T29" fmla="*/ 27 h 55"/>
                            <a:gd name="T30" fmla="*/ 12 w 34"/>
                            <a:gd name="T31" fmla="*/ 27 h 55"/>
                            <a:gd name="T32" fmla="*/ 14 w 34"/>
                            <a:gd name="T33" fmla="*/ 28 h 55"/>
                            <a:gd name="T34" fmla="*/ 18 w 34"/>
                            <a:gd name="T35" fmla="*/ 30 h 55"/>
                            <a:gd name="T36" fmla="*/ 21 w 34"/>
                            <a:gd name="T37" fmla="*/ 30 h 55"/>
                            <a:gd name="T38" fmla="*/ 24 w 34"/>
                            <a:gd name="T39" fmla="*/ 30 h 55"/>
                            <a:gd name="T40" fmla="*/ 26 w 34"/>
                            <a:gd name="T41" fmla="*/ 30 h 55"/>
                            <a:gd name="T42" fmla="*/ 29 w 34"/>
                            <a:gd name="T43" fmla="*/ 30 h 55"/>
                            <a:gd name="T44" fmla="*/ 31 w 34"/>
                            <a:gd name="T45" fmla="*/ 28 h 55"/>
                            <a:gd name="T46" fmla="*/ 32 w 34"/>
                            <a:gd name="T47" fmla="*/ 26 h 55"/>
                            <a:gd name="T48" fmla="*/ 32 w 34"/>
                            <a:gd name="T49" fmla="*/ 24 h 55"/>
                            <a:gd name="T50" fmla="*/ 33 w 34"/>
                            <a:gd name="T51" fmla="*/ 8 h 55"/>
                            <a:gd name="T52" fmla="*/ 32 w 34"/>
                            <a:gd name="T53" fmla="*/ 3 h 55"/>
                            <a:gd name="T54" fmla="*/ 32 w 34"/>
                            <a:gd name="T55" fmla="*/ 2 h 55"/>
                            <a:gd name="T56" fmla="*/ 30 w 34"/>
                            <a:gd name="T57" fmla="*/ 0 h 55"/>
                            <a:gd name="T58" fmla="*/ 32 w 34"/>
                            <a:gd name="T59" fmla="*/ 6 h 55"/>
                            <a:gd name="T60" fmla="*/ 32 w 34"/>
                            <a:gd name="T61" fmla="*/ 8 h 55"/>
                            <a:gd name="T62" fmla="*/ 32 w 34"/>
                            <a:gd name="T63" fmla="*/ 10 h 55"/>
                            <a:gd name="T64" fmla="*/ 32 w 34"/>
                            <a:gd name="T65" fmla="*/ 14 h 55"/>
                            <a:gd name="T66" fmla="*/ 31 w 34"/>
                            <a:gd name="T67" fmla="*/ 20 h 55"/>
                            <a:gd name="T68" fmla="*/ 30 w 34"/>
                            <a:gd name="T69" fmla="*/ 22 h 55"/>
                            <a:gd name="T70" fmla="*/ 29 w 34"/>
                            <a:gd name="T71" fmla="*/ 24 h 55"/>
                            <a:gd name="T72" fmla="*/ 26 w 34"/>
                            <a:gd name="T73" fmla="*/ 24 h 55"/>
                            <a:gd name="T74" fmla="*/ 24 w 34"/>
                            <a:gd name="T75" fmla="*/ 24 h 55"/>
                            <a:gd name="T76" fmla="*/ 23 w 34"/>
                            <a:gd name="T77" fmla="*/ 23 h 55"/>
                            <a:gd name="T78" fmla="*/ 20 w 34"/>
                            <a:gd name="T79" fmla="*/ 22 h 55"/>
                            <a:gd name="T80" fmla="*/ 18 w 34"/>
                            <a:gd name="T81" fmla="*/ 20 h 55"/>
                            <a:gd name="T82" fmla="*/ 15 w 34"/>
                            <a:gd name="T83" fmla="*/ 19 h 55"/>
                            <a:gd name="T84" fmla="*/ 12 w 34"/>
                            <a:gd name="T85" fmla="*/ 18 h 55"/>
                            <a:gd name="T86" fmla="*/ 10 w 34"/>
                            <a:gd name="T87" fmla="*/ 19 h 55"/>
                            <a:gd name="T88" fmla="*/ 10 w 34"/>
                            <a:gd name="T89" fmla="*/ 21 h 55"/>
                            <a:gd name="T90" fmla="*/ 9 w 34"/>
                            <a:gd name="T91" fmla="*/ 26 h 55"/>
                            <a:gd name="T92" fmla="*/ 8 w 34"/>
                            <a:gd name="T93" fmla="*/ 30 h 55"/>
                            <a:gd name="T94" fmla="*/ 7 w 34"/>
                            <a:gd name="T95" fmla="*/ 36 h 55"/>
                            <a:gd name="T96" fmla="*/ 5 w 34"/>
                            <a:gd name="T97" fmla="*/ 38 h 55"/>
                            <a:gd name="T98" fmla="*/ 4 w 34"/>
                            <a:gd name="T99" fmla="*/ 40 h 55"/>
                            <a:gd name="T100" fmla="*/ 2 w 34"/>
                            <a:gd name="T101" fmla="*/ 42 h 55"/>
                            <a:gd name="T102" fmla="*/ 1 w 34"/>
                            <a:gd name="T103" fmla="*/ 42 h 55"/>
                            <a:gd name="T104" fmla="*/ 0 w 34"/>
                            <a:gd name="T105" fmla="*/ 42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
                            <a:gd name="T160" fmla="*/ 0 h 55"/>
                            <a:gd name="T161" fmla="*/ 34 w 34"/>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 h="55">
                              <a:moveTo>
                                <a:pt x="0" y="42"/>
                              </a:moveTo>
                              <a:lnTo>
                                <a:pt x="0" y="48"/>
                              </a:lnTo>
                              <a:lnTo>
                                <a:pt x="1" y="51"/>
                              </a:lnTo>
                              <a:lnTo>
                                <a:pt x="1" y="52"/>
                              </a:lnTo>
                              <a:lnTo>
                                <a:pt x="2" y="53"/>
                              </a:lnTo>
                              <a:lnTo>
                                <a:pt x="4" y="54"/>
                              </a:lnTo>
                              <a:lnTo>
                                <a:pt x="7" y="53"/>
                              </a:lnTo>
                              <a:lnTo>
                                <a:pt x="8" y="51"/>
                              </a:lnTo>
                              <a:lnTo>
                                <a:pt x="8" y="50"/>
                              </a:lnTo>
                              <a:lnTo>
                                <a:pt x="9" y="44"/>
                              </a:lnTo>
                              <a:lnTo>
                                <a:pt x="9" y="38"/>
                              </a:lnTo>
                              <a:lnTo>
                                <a:pt x="9" y="34"/>
                              </a:lnTo>
                              <a:lnTo>
                                <a:pt x="9" y="32"/>
                              </a:lnTo>
                              <a:lnTo>
                                <a:pt x="10" y="29"/>
                              </a:lnTo>
                              <a:lnTo>
                                <a:pt x="10" y="27"/>
                              </a:lnTo>
                              <a:lnTo>
                                <a:pt x="12" y="27"/>
                              </a:lnTo>
                              <a:lnTo>
                                <a:pt x="14" y="28"/>
                              </a:lnTo>
                              <a:lnTo>
                                <a:pt x="18" y="30"/>
                              </a:lnTo>
                              <a:lnTo>
                                <a:pt x="21" y="30"/>
                              </a:lnTo>
                              <a:lnTo>
                                <a:pt x="24" y="30"/>
                              </a:lnTo>
                              <a:lnTo>
                                <a:pt x="26" y="30"/>
                              </a:lnTo>
                              <a:lnTo>
                                <a:pt x="29" y="30"/>
                              </a:lnTo>
                              <a:lnTo>
                                <a:pt x="31" y="28"/>
                              </a:lnTo>
                              <a:lnTo>
                                <a:pt x="32" y="26"/>
                              </a:lnTo>
                              <a:lnTo>
                                <a:pt x="32" y="24"/>
                              </a:lnTo>
                              <a:lnTo>
                                <a:pt x="33" y="8"/>
                              </a:lnTo>
                              <a:lnTo>
                                <a:pt x="32" y="3"/>
                              </a:lnTo>
                              <a:lnTo>
                                <a:pt x="32" y="2"/>
                              </a:lnTo>
                              <a:lnTo>
                                <a:pt x="30" y="0"/>
                              </a:lnTo>
                              <a:lnTo>
                                <a:pt x="32" y="6"/>
                              </a:lnTo>
                              <a:lnTo>
                                <a:pt x="32" y="8"/>
                              </a:lnTo>
                              <a:lnTo>
                                <a:pt x="32" y="10"/>
                              </a:lnTo>
                              <a:lnTo>
                                <a:pt x="32" y="14"/>
                              </a:lnTo>
                              <a:lnTo>
                                <a:pt x="31" y="20"/>
                              </a:lnTo>
                              <a:lnTo>
                                <a:pt x="30" y="22"/>
                              </a:lnTo>
                              <a:lnTo>
                                <a:pt x="29" y="24"/>
                              </a:lnTo>
                              <a:lnTo>
                                <a:pt x="26" y="24"/>
                              </a:lnTo>
                              <a:lnTo>
                                <a:pt x="24" y="24"/>
                              </a:lnTo>
                              <a:lnTo>
                                <a:pt x="23" y="23"/>
                              </a:lnTo>
                              <a:lnTo>
                                <a:pt x="20" y="22"/>
                              </a:lnTo>
                              <a:lnTo>
                                <a:pt x="18" y="20"/>
                              </a:lnTo>
                              <a:lnTo>
                                <a:pt x="15" y="19"/>
                              </a:lnTo>
                              <a:lnTo>
                                <a:pt x="12" y="18"/>
                              </a:lnTo>
                              <a:lnTo>
                                <a:pt x="10" y="19"/>
                              </a:lnTo>
                              <a:lnTo>
                                <a:pt x="10" y="21"/>
                              </a:lnTo>
                              <a:lnTo>
                                <a:pt x="9" y="26"/>
                              </a:lnTo>
                              <a:lnTo>
                                <a:pt x="8" y="30"/>
                              </a:lnTo>
                              <a:lnTo>
                                <a:pt x="7" y="36"/>
                              </a:lnTo>
                              <a:lnTo>
                                <a:pt x="5" y="38"/>
                              </a:lnTo>
                              <a:lnTo>
                                <a:pt x="4" y="40"/>
                              </a:lnTo>
                              <a:lnTo>
                                <a:pt x="2" y="42"/>
                              </a:lnTo>
                              <a:lnTo>
                                <a:pt x="1" y="42"/>
                              </a:lnTo>
                              <a:lnTo>
                                <a:pt x="0" y="42"/>
                              </a:lnTo>
                            </a:path>
                          </a:pathLst>
                        </a:custGeom>
                        <a:solidFill>
                          <a:srgbClr val="6060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grpSp>
              <p:grpSp>
                <p:nvGrpSpPr>
                  <p:cNvPr id="6276" name="Group 486"/>
                  <p:cNvGrpSpPr>
                    <a:grpSpLocks/>
                  </p:cNvGrpSpPr>
                  <p:nvPr/>
                </p:nvGrpSpPr>
                <p:grpSpPr bwMode="auto">
                  <a:xfrm>
                    <a:off x="5816" y="2105"/>
                    <a:ext cx="111" cy="39"/>
                    <a:chOff x="5816" y="2105"/>
                    <a:chExt cx="111" cy="39"/>
                  </a:xfrm>
                </p:grpSpPr>
                <p:grpSp>
                  <p:nvGrpSpPr>
                    <p:cNvPr id="6280" name="Group 482"/>
                    <p:cNvGrpSpPr>
                      <a:grpSpLocks/>
                    </p:cNvGrpSpPr>
                    <p:nvPr/>
                  </p:nvGrpSpPr>
                  <p:grpSpPr bwMode="auto">
                    <a:xfrm>
                      <a:off x="5816" y="2120"/>
                      <a:ext cx="20" cy="24"/>
                      <a:chOff x="5816" y="2120"/>
                      <a:chExt cx="20" cy="24"/>
                    </a:xfrm>
                  </p:grpSpPr>
                  <p:sp>
                    <p:nvSpPr>
                      <p:cNvPr id="6284" name="Freeform 480"/>
                      <p:cNvSpPr>
                        <a:spLocks/>
                      </p:cNvSpPr>
                      <p:nvPr/>
                    </p:nvSpPr>
                    <p:spPr bwMode="auto">
                      <a:xfrm>
                        <a:off x="5817" y="2127"/>
                        <a:ext cx="19" cy="17"/>
                      </a:xfrm>
                      <a:custGeom>
                        <a:avLst/>
                        <a:gdLst>
                          <a:gd name="T0" fmla="*/ 0 w 19"/>
                          <a:gd name="T1" fmla="*/ 0 h 17"/>
                          <a:gd name="T2" fmla="*/ 1 w 19"/>
                          <a:gd name="T3" fmla="*/ 16 h 17"/>
                          <a:gd name="T4" fmla="*/ 18 w 19"/>
                          <a:gd name="T5" fmla="*/ 16 h 17"/>
                          <a:gd name="T6" fmla="*/ 18 w 19"/>
                          <a:gd name="T7" fmla="*/ 0 h 17"/>
                          <a:gd name="T8" fmla="*/ 0 w 19"/>
                          <a:gd name="T9" fmla="*/ 0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0" y="0"/>
                            </a:moveTo>
                            <a:lnTo>
                              <a:pt x="1" y="16"/>
                            </a:lnTo>
                            <a:lnTo>
                              <a:pt x="18" y="16"/>
                            </a:lnTo>
                            <a:lnTo>
                              <a:pt x="18" y="0"/>
                            </a:lnTo>
                            <a:lnTo>
                              <a:pt x="0" y="0"/>
                            </a:lnTo>
                          </a:path>
                        </a:pathLst>
                      </a:custGeom>
                      <a:solidFill>
                        <a:srgbClr val="00008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85" name="Freeform 481"/>
                      <p:cNvSpPr>
                        <a:spLocks/>
                      </p:cNvSpPr>
                      <p:nvPr/>
                    </p:nvSpPr>
                    <p:spPr bwMode="auto">
                      <a:xfrm>
                        <a:off x="5816" y="2120"/>
                        <a:ext cx="19" cy="17"/>
                      </a:xfrm>
                      <a:custGeom>
                        <a:avLst/>
                        <a:gdLst>
                          <a:gd name="T0" fmla="*/ 0 w 19"/>
                          <a:gd name="T1" fmla="*/ 0 h 17"/>
                          <a:gd name="T2" fmla="*/ 16 w 19"/>
                          <a:gd name="T3" fmla="*/ 0 h 17"/>
                          <a:gd name="T4" fmla="*/ 18 w 19"/>
                          <a:gd name="T5" fmla="*/ 0 h 17"/>
                          <a:gd name="T6" fmla="*/ 18 w 19"/>
                          <a:gd name="T7" fmla="*/ 16 h 17"/>
                          <a:gd name="T8" fmla="*/ 1 w 19"/>
                          <a:gd name="T9" fmla="*/ 16 h 17"/>
                          <a:gd name="T10" fmla="*/ 0 w 19"/>
                          <a:gd name="T11" fmla="*/ 0 h 17"/>
                          <a:gd name="T12" fmla="*/ 0 60000 65536"/>
                          <a:gd name="T13" fmla="*/ 0 60000 65536"/>
                          <a:gd name="T14" fmla="*/ 0 60000 65536"/>
                          <a:gd name="T15" fmla="*/ 0 60000 65536"/>
                          <a:gd name="T16" fmla="*/ 0 60000 65536"/>
                          <a:gd name="T17" fmla="*/ 0 60000 65536"/>
                          <a:gd name="T18" fmla="*/ 0 w 19"/>
                          <a:gd name="T19" fmla="*/ 0 h 17"/>
                          <a:gd name="T20" fmla="*/ 19 w 1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9" h="17">
                            <a:moveTo>
                              <a:pt x="0" y="0"/>
                            </a:moveTo>
                            <a:lnTo>
                              <a:pt x="16" y="0"/>
                            </a:lnTo>
                            <a:lnTo>
                              <a:pt x="18" y="0"/>
                            </a:lnTo>
                            <a:lnTo>
                              <a:pt x="18" y="16"/>
                            </a:lnTo>
                            <a:lnTo>
                              <a:pt x="1" y="16"/>
                            </a:lnTo>
                            <a:lnTo>
                              <a:pt x="0" y="0"/>
                            </a:lnTo>
                          </a:path>
                        </a:pathLst>
                      </a:custGeom>
                      <a:solidFill>
                        <a:srgbClr val="C0C0C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nvGrpSpPr>
                    <p:cNvPr id="6281" name="Group 485"/>
                    <p:cNvGrpSpPr>
                      <a:grpSpLocks/>
                    </p:cNvGrpSpPr>
                    <p:nvPr/>
                  </p:nvGrpSpPr>
                  <p:grpSpPr bwMode="auto">
                    <a:xfrm>
                      <a:off x="5906" y="2105"/>
                      <a:ext cx="21" cy="17"/>
                      <a:chOff x="5906" y="2105"/>
                      <a:chExt cx="21" cy="17"/>
                    </a:xfrm>
                  </p:grpSpPr>
                  <p:sp>
                    <p:nvSpPr>
                      <p:cNvPr id="6282" name="Freeform 483"/>
                      <p:cNvSpPr>
                        <a:spLocks/>
                      </p:cNvSpPr>
                      <p:nvPr/>
                    </p:nvSpPr>
                    <p:spPr bwMode="auto">
                      <a:xfrm>
                        <a:off x="5908" y="2112"/>
                        <a:ext cx="19" cy="1"/>
                      </a:xfrm>
                      <a:custGeom>
                        <a:avLst/>
                        <a:gdLst>
                          <a:gd name="T0" fmla="*/ 0 w 19"/>
                          <a:gd name="T1" fmla="*/ 0 h 1"/>
                          <a:gd name="T2" fmla="*/ 1 w 19"/>
                          <a:gd name="T3" fmla="*/ 0 h 1"/>
                          <a:gd name="T4" fmla="*/ 18 w 19"/>
                          <a:gd name="T5" fmla="*/ 0 h 1"/>
                          <a:gd name="T6" fmla="*/ 0 w 19"/>
                          <a:gd name="T7" fmla="*/ 0 h 1"/>
                          <a:gd name="T8" fmla="*/ 0 60000 65536"/>
                          <a:gd name="T9" fmla="*/ 0 60000 65536"/>
                          <a:gd name="T10" fmla="*/ 0 60000 65536"/>
                          <a:gd name="T11" fmla="*/ 0 60000 65536"/>
                          <a:gd name="T12" fmla="*/ 0 w 19"/>
                          <a:gd name="T13" fmla="*/ 0 h 1"/>
                          <a:gd name="T14" fmla="*/ 19 w 19"/>
                          <a:gd name="T15" fmla="*/ 1 h 1"/>
                        </a:gdLst>
                        <a:ahLst/>
                        <a:cxnLst>
                          <a:cxn ang="T8">
                            <a:pos x="T0" y="T1"/>
                          </a:cxn>
                          <a:cxn ang="T9">
                            <a:pos x="T2" y="T3"/>
                          </a:cxn>
                          <a:cxn ang="T10">
                            <a:pos x="T4" y="T5"/>
                          </a:cxn>
                          <a:cxn ang="T11">
                            <a:pos x="T6" y="T7"/>
                          </a:cxn>
                        </a:cxnLst>
                        <a:rect l="T12" t="T13" r="T14" b="T15"/>
                        <a:pathLst>
                          <a:path w="19" h="1">
                            <a:moveTo>
                              <a:pt x="0" y="0"/>
                            </a:moveTo>
                            <a:lnTo>
                              <a:pt x="1" y="0"/>
                            </a:lnTo>
                            <a:lnTo>
                              <a:pt x="18" y="0"/>
                            </a:lnTo>
                            <a:lnTo>
                              <a:pt x="0" y="0"/>
                            </a:lnTo>
                          </a:path>
                        </a:pathLst>
                      </a:custGeom>
                      <a:solidFill>
                        <a:srgbClr val="00008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83" name="Freeform 484"/>
                      <p:cNvSpPr>
                        <a:spLocks/>
                      </p:cNvSpPr>
                      <p:nvPr/>
                    </p:nvSpPr>
                    <p:spPr bwMode="auto">
                      <a:xfrm>
                        <a:off x="5906" y="2105"/>
                        <a:ext cx="19" cy="17"/>
                      </a:xfrm>
                      <a:custGeom>
                        <a:avLst/>
                        <a:gdLst>
                          <a:gd name="T0" fmla="*/ 0 w 19"/>
                          <a:gd name="T1" fmla="*/ 0 h 17"/>
                          <a:gd name="T2" fmla="*/ 15 w 19"/>
                          <a:gd name="T3" fmla="*/ 0 h 17"/>
                          <a:gd name="T4" fmla="*/ 16 w 19"/>
                          <a:gd name="T5" fmla="*/ 0 h 17"/>
                          <a:gd name="T6" fmla="*/ 18 w 19"/>
                          <a:gd name="T7" fmla="*/ 16 h 17"/>
                          <a:gd name="T8" fmla="*/ 2 w 19"/>
                          <a:gd name="T9" fmla="*/ 16 h 17"/>
                          <a:gd name="T10" fmla="*/ 1 w 19"/>
                          <a:gd name="T11" fmla="*/ 16 h 17"/>
                          <a:gd name="T12" fmla="*/ 0 w 19"/>
                          <a:gd name="T13" fmla="*/ 0 h 17"/>
                          <a:gd name="T14" fmla="*/ 0 60000 65536"/>
                          <a:gd name="T15" fmla="*/ 0 60000 65536"/>
                          <a:gd name="T16" fmla="*/ 0 60000 65536"/>
                          <a:gd name="T17" fmla="*/ 0 60000 65536"/>
                          <a:gd name="T18" fmla="*/ 0 60000 65536"/>
                          <a:gd name="T19" fmla="*/ 0 60000 65536"/>
                          <a:gd name="T20" fmla="*/ 0 60000 65536"/>
                          <a:gd name="T21" fmla="*/ 0 w 19"/>
                          <a:gd name="T22" fmla="*/ 0 h 17"/>
                          <a:gd name="T23" fmla="*/ 19 w 1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
                            <a:moveTo>
                              <a:pt x="0" y="0"/>
                            </a:moveTo>
                            <a:lnTo>
                              <a:pt x="15" y="0"/>
                            </a:lnTo>
                            <a:lnTo>
                              <a:pt x="16" y="0"/>
                            </a:lnTo>
                            <a:lnTo>
                              <a:pt x="18" y="16"/>
                            </a:lnTo>
                            <a:lnTo>
                              <a:pt x="2" y="16"/>
                            </a:lnTo>
                            <a:lnTo>
                              <a:pt x="1" y="16"/>
                            </a:lnTo>
                            <a:lnTo>
                              <a:pt x="0" y="0"/>
                            </a:lnTo>
                          </a:path>
                        </a:pathLst>
                      </a:custGeom>
                      <a:solidFill>
                        <a:srgbClr val="C0C0C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grpSp>
                <p:nvGrpSpPr>
                  <p:cNvPr id="6277" name="Group 489"/>
                  <p:cNvGrpSpPr>
                    <a:grpSpLocks/>
                  </p:cNvGrpSpPr>
                  <p:nvPr/>
                </p:nvGrpSpPr>
                <p:grpSpPr bwMode="auto">
                  <a:xfrm>
                    <a:off x="5720" y="2091"/>
                    <a:ext cx="220" cy="207"/>
                    <a:chOff x="5720" y="2091"/>
                    <a:chExt cx="220" cy="207"/>
                  </a:xfrm>
                </p:grpSpPr>
                <p:sp>
                  <p:nvSpPr>
                    <p:cNvPr id="6278" name="Freeform 487"/>
                    <p:cNvSpPr>
                      <a:spLocks/>
                    </p:cNvSpPr>
                    <p:nvPr/>
                  </p:nvSpPr>
                  <p:spPr bwMode="auto">
                    <a:xfrm>
                      <a:off x="5832" y="2105"/>
                      <a:ext cx="18" cy="162"/>
                    </a:xfrm>
                    <a:custGeom>
                      <a:avLst/>
                      <a:gdLst>
                        <a:gd name="T0" fmla="*/ 0 w 18"/>
                        <a:gd name="T1" fmla="*/ 0 h 162"/>
                        <a:gd name="T2" fmla="*/ 4 w 18"/>
                        <a:gd name="T3" fmla="*/ 7 h 162"/>
                        <a:gd name="T4" fmla="*/ 7 w 18"/>
                        <a:gd name="T5" fmla="*/ 13 h 162"/>
                        <a:gd name="T6" fmla="*/ 8 w 18"/>
                        <a:gd name="T7" fmla="*/ 19 h 162"/>
                        <a:gd name="T8" fmla="*/ 8 w 18"/>
                        <a:gd name="T9" fmla="*/ 24 h 162"/>
                        <a:gd name="T10" fmla="*/ 8 w 18"/>
                        <a:gd name="T11" fmla="*/ 30 h 162"/>
                        <a:gd name="T12" fmla="*/ 11 w 18"/>
                        <a:gd name="T13" fmla="*/ 36 h 162"/>
                        <a:gd name="T14" fmla="*/ 12 w 18"/>
                        <a:gd name="T15" fmla="*/ 42 h 162"/>
                        <a:gd name="T16" fmla="*/ 12 w 18"/>
                        <a:gd name="T17" fmla="*/ 47 h 162"/>
                        <a:gd name="T18" fmla="*/ 15 w 18"/>
                        <a:gd name="T19" fmla="*/ 51 h 162"/>
                        <a:gd name="T20" fmla="*/ 15 w 18"/>
                        <a:gd name="T21" fmla="*/ 56 h 162"/>
                        <a:gd name="T22" fmla="*/ 14 w 18"/>
                        <a:gd name="T23" fmla="*/ 63 h 162"/>
                        <a:gd name="T24" fmla="*/ 14 w 18"/>
                        <a:gd name="T25" fmla="*/ 71 h 162"/>
                        <a:gd name="T26" fmla="*/ 15 w 18"/>
                        <a:gd name="T27" fmla="*/ 81 h 162"/>
                        <a:gd name="T28" fmla="*/ 17 w 18"/>
                        <a:gd name="T29" fmla="*/ 98 h 162"/>
                        <a:gd name="T30" fmla="*/ 17 w 18"/>
                        <a:gd name="T31" fmla="*/ 114 h 162"/>
                        <a:gd name="T32" fmla="*/ 17 w 18"/>
                        <a:gd name="T33" fmla="*/ 126 h 162"/>
                        <a:gd name="T34" fmla="*/ 17 w 18"/>
                        <a:gd name="T35" fmla="*/ 138 h 162"/>
                        <a:gd name="T36" fmla="*/ 15 w 18"/>
                        <a:gd name="T37" fmla="*/ 149 h 162"/>
                        <a:gd name="T38" fmla="*/ 12 w 18"/>
                        <a:gd name="T39" fmla="*/ 161 h 1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62"/>
                        <a:gd name="T62" fmla="*/ 18 w 18"/>
                        <a:gd name="T63" fmla="*/ 162 h 1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62">
                          <a:moveTo>
                            <a:pt x="0" y="0"/>
                          </a:moveTo>
                          <a:lnTo>
                            <a:pt x="4" y="7"/>
                          </a:lnTo>
                          <a:lnTo>
                            <a:pt x="7" y="13"/>
                          </a:lnTo>
                          <a:lnTo>
                            <a:pt x="8" y="19"/>
                          </a:lnTo>
                          <a:lnTo>
                            <a:pt x="8" y="24"/>
                          </a:lnTo>
                          <a:lnTo>
                            <a:pt x="8" y="30"/>
                          </a:lnTo>
                          <a:lnTo>
                            <a:pt x="11" y="36"/>
                          </a:lnTo>
                          <a:lnTo>
                            <a:pt x="12" y="42"/>
                          </a:lnTo>
                          <a:lnTo>
                            <a:pt x="12" y="47"/>
                          </a:lnTo>
                          <a:lnTo>
                            <a:pt x="15" y="51"/>
                          </a:lnTo>
                          <a:lnTo>
                            <a:pt x="15" y="56"/>
                          </a:lnTo>
                          <a:lnTo>
                            <a:pt x="14" y="63"/>
                          </a:lnTo>
                          <a:lnTo>
                            <a:pt x="14" y="71"/>
                          </a:lnTo>
                          <a:lnTo>
                            <a:pt x="15" y="81"/>
                          </a:lnTo>
                          <a:lnTo>
                            <a:pt x="17" y="98"/>
                          </a:lnTo>
                          <a:lnTo>
                            <a:pt x="17" y="114"/>
                          </a:lnTo>
                          <a:lnTo>
                            <a:pt x="17" y="126"/>
                          </a:lnTo>
                          <a:lnTo>
                            <a:pt x="17" y="138"/>
                          </a:lnTo>
                          <a:lnTo>
                            <a:pt x="15" y="149"/>
                          </a:lnTo>
                          <a:lnTo>
                            <a:pt x="12" y="161"/>
                          </a:lnTo>
                        </a:path>
                      </a:pathLst>
                    </a:custGeom>
                    <a:noFill/>
                    <a:ln w="12700" cap="rnd" cmpd="sng">
                      <a:solidFill>
                        <a:srgbClr val="00004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279" name="Freeform 488"/>
                    <p:cNvSpPr>
                      <a:spLocks/>
                    </p:cNvSpPr>
                    <p:nvPr/>
                  </p:nvSpPr>
                  <p:spPr bwMode="auto">
                    <a:xfrm>
                      <a:off x="5720" y="2091"/>
                      <a:ext cx="220" cy="207"/>
                    </a:xfrm>
                    <a:custGeom>
                      <a:avLst/>
                      <a:gdLst>
                        <a:gd name="T0" fmla="*/ 21 w 220"/>
                        <a:gd name="T1" fmla="*/ 24 h 207"/>
                        <a:gd name="T2" fmla="*/ 12 w 220"/>
                        <a:gd name="T3" fmla="*/ 27 h 207"/>
                        <a:gd name="T4" fmla="*/ 7 w 220"/>
                        <a:gd name="T5" fmla="*/ 28 h 207"/>
                        <a:gd name="T6" fmla="*/ 0 w 220"/>
                        <a:gd name="T7" fmla="*/ 28 h 207"/>
                        <a:gd name="T8" fmla="*/ 3 w 220"/>
                        <a:gd name="T9" fmla="*/ 39 h 207"/>
                        <a:gd name="T10" fmla="*/ 3 w 220"/>
                        <a:gd name="T11" fmla="*/ 48 h 207"/>
                        <a:gd name="T12" fmla="*/ 5 w 220"/>
                        <a:gd name="T13" fmla="*/ 58 h 207"/>
                        <a:gd name="T14" fmla="*/ 7 w 220"/>
                        <a:gd name="T15" fmla="*/ 68 h 207"/>
                        <a:gd name="T16" fmla="*/ 8 w 220"/>
                        <a:gd name="T17" fmla="*/ 80 h 207"/>
                        <a:gd name="T18" fmla="*/ 11 w 220"/>
                        <a:gd name="T19" fmla="*/ 86 h 207"/>
                        <a:gd name="T20" fmla="*/ 8 w 220"/>
                        <a:gd name="T21" fmla="*/ 89 h 207"/>
                        <a:gd name="T22" fmla="*/ 8 w 220"/>
                        <a:gd name="T23" fmla="*/ 100 h 207"/>
                        <a:gd name="T24" fmla="*/ 9 w 220"/>
                        <a:gd name="T25" fmla="*/ 111 h 207"/>
                        <a:gd name="T26" fmla="*/ 9 w 220"/>
                        <a:gd name="T27" fmla="*/ 125 h 207"/>
                        <a:gd name="T28" fmla="*/ 10 w 220"/>
                        <a:gd name="T29" fmla="*/ 151 h 207"/>
                        <a:gd name="T30" fmla="*/ 10 w 220"/>
                        <a:gd name="T31" fmla="*/ 174 h 207"/>
                        <a:gd name="T32" fmla="*/ 10 w 220"/>
                        <a:gd name="T33" fmla="*/ 188 h 207"/>
                        <a:gd name="T34" fmla="*/ 9 w 220"/>
                        <a:gd name="T35" fmla="*/ 198 h 207"/>
                        <a:gd name="T36" fmla="*/ 9 w 220"/>
                        <a:gd name="T37" fmla="*/ 206 h 207"/>
                        <a:gd name="T38" fmla="*/ 183 w 220"/>
                        <a:gd name="T39" fmla="*/ 157 h 207"/>
                        <a:gd name="T40" fmla="*/ 192 w 220"/>
                        <a:gd name="T41" fmla="*/ 153 h 207"/>
                        <a:gd name="T42" fmla="*/ 191 w 220"/>
                        <a:gd name="T43" fmla="*/ 145 h 207"/>
                        <a:gd name="T44" fmla="*/ 192 w 220"/>
                        <a:gd name="T45" fmla="*/ 136 h 207"/>
                        <a:gd name="T46" fmla="*/ 193 w 220"/>
                        <a:gd name="T47" fmla="*/ 128 h 207"/>
                        <a:gd name="T48" fmla="*/ 194 w 220"/>
                        <a:gd name="T49" fmla="*/ 117 h 207"/>
                        <a:gd name="T50" fmla="*/ 197 w 220"/>
                        <a:gd name="T51" fmla="*/ 109 h 207"/>
                        <a:gd name="T52" fmla="*/ 200 w 220"/>
                        <a:gd name="T53" fmla="*/ 98 h 207"/>
                        <a:gd name="T54" fmla="*/ 204 w 220"/>
                        <a:gd name="T55" fmla="*/ 89 h 207"/>
                        <a:gd name="T56" fmla="*/ 207 w 220"/>
                        <a:gd name="T57" fmla="*/ 80 h 207"/>
                        <a:gd name="T58" fmla="*/ 210 w 220"/>
                        <a:gd name="T59" fmla="*/ 71 h 207"/>
                        <a:gd name="T60" fmla="*/ 215 w 220"/>
                        <a:gd name="T61" fmla="*/ 64 h 207"/>
                        <a:gd name="T62" fmla="*/ 218 w 220"/>
                        <a:gd name="T63" fmla="*/ 56 h 207"/>
                        <a:gd name="T64" fmla="*/ 219 w 220"/>
                        <a:gd name="T65" fmla="*/ 50 h 207"/>
                        <a:gd name="T66" fmla="*/ 218 w 220"/>
                        <a:gd name="T67" fmla="*/ 47 h 207"/>
                        <a:gd name="T68" fmla="*/ 217 w 220"/>
                        <a:gd name="T69" fmla="*/ 40 h 207"/>
                        <a:gd name="T70" fmla="*/ 216 w 220"/>
                        <a:gd name="T71" fmla="*/ 29 h 207"/>
                        <a:gd name="T72" fmla="*/ 215 w 220"/>
                        <a:gd name="T73" fmla="*/ 20 h 207"/>
                        <a:gd name="T74" fmla="*/ 211 w 220"/>
                        <a:gd name="T75" fmla="*/ 11 h 207"/>
                        <a:gd name="T76" fmla="*/ 208 w 220"/>
                        <a:gd name="T77" fmla="*/ 4 h 207"/>
                        <a:gd name="T78" fmla="*/ 207 w 220"/>
                        <a:gd name="T79" fmla="*/ 0 h 207"/>
                        <a:gd name="T80" fmla="*/ 194 w 220"/>
                        <a:gd name="T81" fmla="*/ 0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0"/>
                        <a:gd name="T124" fmla="*/ 0 h 207"/>
                        <a:gd name="T125" fmla="*/ 220 w 220"/>
                        <a:gd name="T126" fmla="*/ 207 h 20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0" h="207">
                          <a:moveTo>
                            <a:pt x="21" y="24"/>
                          </a:moveTo>
                          <a:lnTo>
                            <a:pt x="12" y="27"/>
                          </a:lnTo>
                          <a:lnTo>
                            <a:pt x="7" y="28"/>
                          </a:lnTo>
                          <a:lnTo>
                            <a:pt x="0" y="28"/>
                          </a:lnTo>
                          <a:lnTo>
                            <a:pt x="3" y="39"/>
                          </a:lnTo>
                          <a:lnTo>
                            <a:pt x="3" y="48"/>
                          </a:lnTo>
                          <a:lnTo>
                            <a:pt x="5" y="58"/>
                          </a:lnTo>
                          <a:lnTo>
                            <a:pt x="7" y="68"/>
                          </a:lnTo>
                          <a:lnTo>
                            <a:pt x="8" y="80"/>
                          </a:lnTo>
                          <a:lnTo>
                            <a:pt x="11" y="86"/>
                          </a:lnTo>
                          <a:lnTo>
                            <a:pt x="8" y="89"/>
                          </a:lnTo>
                          <a:lnTo>
                            <a:pt x="8" y="100"/>
                          </a:lnTo>
                          <a:lnTo>
                            <a:pt x="9" y="111"/>
                          </a:lnTo>
                          <a:lnTo>
                            <a:pt x="9" y="125"/>
                          </a:lnTo>
                          <a:lnTo>
                            <a:pt x="10" y="151"/>
                          </a:lnTo>
                          <a:lnTo>
                            <a:pt x="10" y="174"/>
                          </a:lnTo>
                          <a:lnTo>
                            <a:pt x="10" y="188"/>
                          </a:lnTo>
                          <a:lnTo>
                            <a:pt x="9" y="198"/>
                          </a:lnTo>
                          <a:lnTo>
                            <a:pt x="9" y="206"/>
                          </a:lnTo>
                          <a:lnTo>
                            <a:pt x="183" y="157"/>
                          </a:lnTo>
                          <a:lnTo>
                            <a:pt x="192" y="153"/>
                          </a:lnTo>
                          <a:lnTo>
                            <a:pt x="191" y="145"/>
                          </a:lnTo>
                          <a:lnTo>
                            <a:pt x="192" y="136"/>
                          </a:lnTo>
                          <a:lnTo>
                            <a:pt x="193" y="128"/>
                          </a:lnTo>
                          <a:lnTo>
                            <a:pt x="194" y="117"/>
                          </a:lnTo>
                          <a:lnTo>
                            <a:pt x="197" y="109"/>
                          </a:lnTo>
                          <a:lnTo>
                            <a:pt x="200" y="98"/>
                          </a:lnTo>
                          <a:lnTo>
                            <a:pt x="204" y="89"/>
                          </a:lnTo>
                          <a:lnTo>
                            <a:pt x="207" y="80"/>
                          </a:lnTo>
                          <a:lnTo>
                            <a:pt x="210" y="71"/>
                          </a:lnTo>
                          <a:lnTo>
                            <a:pt x="215" y="64"/>
                          </a:lnTo>
                          <a:lnTo>
                            <a:pt x="218" y="56"/>
                          </a:lnTo>
                          <a:lnTo>
                            <a:pt x="219" y="50"/>
                          </a:lnTo>
                          <a:lnTo>
                            <a:pt x="218" y="47"/>
                          </a:lnTo>
                          <a:lnTo>
                            <a:pt x="217" y="40"/>
                          </a:lnTo>
                          <a:lnTo>
                            <a:pt x="216" y="29"/>
                          </a:lnTo>
                          <a:lnTo>
                            <a:pt x="215" y="20"/>
                          </a:lnTo>
                          <a:lnTo>
                            <a:pt x="211" y="11"/>
                          </a:lnTo>
                          <a:lnTo>
                            <a:pt x="208" y="4"/>
                          </a:lnTo>
                          <a:lnTo>
                            <a:pt x="207" y="0"/>
                          </a:lnTo>
                          <a:lnTo>
                            <a:pt x="194" y="0"/>
                          </a:lnTo>
                        </a:path>
                      </a:pathLst>
                    </a:custGeom>
                    <a:noFill/>
                    <a:ln w="12700" cap="rnd" cmpd="sng">
                      <a:solidFill>
                        <a:srgbClr val="00004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grpSp>
            </p:grpSp>
          </p:grpSp>
        </p:grpSp>
        <p:grpSp>
          <p:nvGrpSpPr>
            <p:cNvPr id="6250" name="Group 513"/>
            <p:cNvGrpSpPr>
              <a:grpSpLocks/>
            </p:cNvGrpSpPr>
            <p:nvPr/>
          </p:nvGrpSpPr>
          <p:grpSpPr bwMode="auto">
            <a:xfrm>
              <a:off x="5354" y="2176"/>
              <a:ext cx="163" cy="126"/>
              <a:chOff x="5354" y="2176"/>
              <a:chExt cx="163" cy="126"/>
            </a:xfrm>
          </p:grpSpPr>
          <p:grpSp>
            <p:nvGrpSpPr>
              <p:cNvPr id="6251" name="Group 511"/>
              <p:cNvGrpSpPr>
                <a:grpSpLocks/>
              </p:cNvGrpSpPr>
              <p:nvPr/>
            </p:nvGrpSpPr>
            <p:grpSpPr bwMode="auto">
              <a:xfrm>
                <a:off x="5354" y="2193"/>
                <a:ext cx="163" cy="109"/>
                <a:chOff x="5354" y="2193"/>
                <a:chExt cx="163" cy="109"/>
              </a:xfrm>
            </p:grpSpPr>
            <p:grpSp>
              <p:nvGrpSpPr>
                <p:cNvPr id="6253" name="Group 501"/>
                <p:cNvGrpSpPr>
                  <a:grpSpLocks/>
                </p:cNvGrpSpPr>
                <p:nvPr/>
              </p:nvGrpSpPr>
              <p:grpSpPr bwMode="auto">
                <a:xfrm>
                  <a:off x="5374" y="2200"/>
                  <a:ext cx="95" cy="102"/>
                  <a:chOff x="5374" y="2200"/>
                  <a:chExt cx="95" cy="102"/>
                </a:xfrm>
              </p:grpSpPr>
              <p:sp>
                <p:nvSpPr>
                  <p:cNvPr id="6263" name="Freeform 493"/>
                  <p:cNvSpPr>
                    <a:spLocks/>
                  </p:cNvSpPr>
                  <p:nvPr/>
                </p:nvSpPr>
                <p:spPr bwMode="auto">
                  <a:xfrm>
                    <a:off x="5374" y="2200"/>
                    <a:ext cx="95" cy="102"/>
                  </a:xfrm>
                  <a:custGeom>
                    <a:avLst/>
                    <a:gdLst>
                      <a:gd name="T0" fmla="*/ 0 w 95"/>
                      <a:gd name="T1" fmla="*/ 0 h 102"/>
                      <a:gd name="T2" fmla="*/ 0 w 95"/>
                      <a:gd name="T3" fmla="*/ 62 h 102"/>
                      <a:gd name="T4" fmla="*/ 94 w 95"/>
                      <a:gd name="T5" fmla="*/ 101 h 102"/>
                      <a:gd name="T6" fmla="*/ 94 w 95"/>
                      <a:gd name="T7" fmla="*/ 32 h 102"/>
                      <a:gd name="T8" fmla="*/ 0 w 95"/>
                      <a:gd name="T9" fmla="*/ 0 h 102"/>
                      <a:gd name="T10" fmla="*/ 0 60000 65536"/>
                      <a:gd name="T11" fmla="*/ 0 60000 65536"/>
                      <a:gd name="T12" fmla="*/ 0 60000 65536"/>
                      <a:gd name="T13" fmla="*/ 0 60000 65536"/>
                      <a:gd name="T14" fmla="*/ 0 60000 65536"/>
                      <a:gd name="T15" fmla="*/ 0 w 95"/>
                      <a:gd name="T16" fmla="*/ 0 h 102"/>
                      <a:gd name="T17" fmla="*/ 95 w 95"/>
                      <a:gd name="T18" fmla="*/ 102 h 102"/>
                    </a:gdLst>
                    <a:ahLst/>
                    <a:cxnLst>
                      <a:cxn ang="T10">
                        <a:pos x="T0" y="T1"/>
                      </a:cxn>
                      <a:cxn ang="T11">
                        <a:pos x="T2" y="T3"/>
                      </a:cxn>
                      <a:cxn ang="T12">
                        <a:pos x="T4" y="T5"/>
                      </a:cxn>
                      <a:cxn ang="T13">
                        <a:pos x="T6" y="T7"/>
                      </a:cxn>
                      <a:cxn ang="T14">
                        <a:pos x="T8" y="T9"/>
                      </a:cxn>
                    </a:cxnLst>
                    <a:rect l="T15" t="T16" r="T17" b="T18"/>
                    <a:pathLst>
                      <a:path w="95" h="102">
                        <a:moveTo>
                          <a:pt x="0" y="0"/>
                        </a:moveTo>
                        <a:lnTo>
                          <a:pt x="0" y="62"/>
                        </a:lnTo>
                        <a:lnTo>
                          <a:pt x="94" y="101"/>
                        </a:lnTo>
                        <a:lnTo>
                          <a:pt x="94" y="32"/>
                        </a:lnTo>
                        <a:lnTo>
                          <a:pt x="0"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nvGrpSpPr>
                  <p:cNvPr id="6264" name="Group 500"/>
                  <p:cNvGrpSpPr>
                    <a:grpSpLocks/>
                  </p:cNvGrpSpPr>
                  <p:nvPr/>
                </p:nvGrpSpPr>
                <p:grpSpPr bwMode="auto">
                  <a:xfrm>
                    <a:off x="5381" y="2202"/>
                    <a:ext cx="82" cy="70"/>
                    <a:chOff x="5381" y="2202"/>
                    <a:chExt cx="82" cy="70"/>
                  </a:xfrm>
                </p:grpSpPr>
                <p:sp>
                  <p:nvSpPr>
                    <p:cNvPr id="6265" name="Arc 494"/>
                    <p:cNvSpPr>
                      <a:spLocks/>
                    </p:cNvSpPr>
                    <p:nvPr/>
                  </p:nvSpPr>
                  <p:spPr bwMode="auto">
                    <a:xfrm>
                      <a:off x="5381" y="2209"/>
                      <a:ext cx="79" cy="32"/>
                    </a:xfrm>
                    <a:custGeom>
                      <a:avLst/>
                      <a:gdLst>
                        <a:gd name="T0" fmla="*/ 0 w 27206"/>
                        <a:gd name="T1" fmla="*/ 0 h 21600"/>
                        <a:gd name="T2" fmla="*/ 0 w 27206"/>
                        <a:gd name="T3" fmla="*/ 0 h 21600"/>
                        <a:gd name="T4" fmla="*/ 0 w 27206"/>
                        <a:gd name="T5" fmla="*/ 0 h 21600"/>
                        <a:gd name="T6" fmla="*/ 0 60000 65536"/>
                        <a:gd name="T7" fmla="*/ 0 60000 65536"/>
                        <a:gd name="T8" fmla="*/ 0 60000 65536"/>
                        <a:gd name="T9" fmla="*/ 0 w 27206"/>
                        <a:gd name="T10" fmla="*/ 0 h 21600"/>
                        <a:gd name="T11" fmla="*/ 27206 w 27206"/>
                        <a:gd name="T12" fmla="*/ 21600 h 21600"/>
                      </a:gdLst>
                      <a:ahLst/>
                      <a:cxnLst>
                        <a:cxn ang="T6">
                          <a:pos x="T0" y="T1"/>
                        </a:cxn>
                        <a:cxn ang="T7">
                          <a:pos x="T2" y="T3"/>
                        </a:cxn>
                        <a:cxn ang="T8">
                          <a:pos x="T4" y="T5"/>
                        </a:cxn>
                      </a:cxnLst>
                      <a:rect l="T9" t="T10" r="T11" b="T12"/>
                      <a:pathLst>
                        <a:path w="27206" h="21600" fill="none" extrusionOk="0">
                          <a:moveTo>
                            <a:pt x="27205" y="20848"/>
                          </a:moveTo>
                          <a:cubicBezTo>
                            <a:pt x="25364" y="21347"/>
                            <a:pt x="23465" y="21599"/>
                            <a:pt x="21558" y="21600"/>
                          </a:cubicBezTo>
                          <a:cubicBezTo>
                            <a:pt x="10151" y="21600"/>
                            <a:pt x="711" y="12731"/>
                            <a:pt x="0" y="1346"/>
                          </a:cubicBezTo>
                        </a:path>
                        <a:path w="27206" h="21600" stroke="0" extrusionOk="0">
                          <a:moveTo>
                            <a:pt x="27205" y="20848"/>
                          </a:moveTo>
                          <a:cubicBezTo>
                            <a:pt x="25364" y="21347"/>
                            <a:pt x="23465" y="21599"/>
                            <a:pt x="21558" y="21600"/>
                          </a:cubicBezTo>
                          <a:cubicBezTo>
                            <a:pt x="10151" y="21600"/>
                            <a:pt x="711" y="12731"/>
                            <a:pt x="0" y="1346"/>
                          </a:cubicBezTo>
                          <a:lnTo>
                            <a:pt x="21558" y="0"/>
                          </a:lnTo>
                          <a:lnTo>
                            <a:pt x="27205" y="20848"/>
                          </a:lnTo>
                          <a:close/>
                        </a:path>
                      </a:pathLst>
                    </a:custGeom>
                    <a:noFill/>
                    <a:ln w="12700" cap="rnd">
                      <a:solidFill>
                        <a:srgbClr val="A0A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266" name="Arc 495"/>
                    <p:cNvSpPr>
                      <a:spLocks/>
                    </p:cNvSpPr>
                    <p:nvPr/>
                  </p:nvSpPr>
                  <p:spPr bwMode="auto">
                    <a:xfrm>
                      <a:off x="5384" y="2217"/>
                      <a:ext cx="79" cy="31"/>
                    </a:xfrm>
                    <a:custGeom>
                      <a:avLst/>
                      <a:gdLst>
                        <a:gd name="T0" fmla="*/ 0 w 27248"/>
                        <a:gd name="T1" fmla="*/ 0 h 21600"/>
                        <a:gd name="T2" fmla="*/ 0 w 27248"/>
                        <a:gd name="T3" fmla="*/ 0 h 21600"/>
                        <a:gd name="T4" fmla="*/ 0 w 27248"/>
                        <a:gd name="T5" fmla="*/ 0 h 21600"/>
                        <a:gd name="T6" fmla="*/ 0 60000 65536"/>
                        <a:gd name="T7" fmla="*/ 0 60000 65536"/>
                        <a:gd name="T8" fmla="*/ 0 60000 65536"/>
                        <a:gd name="T9" fmla="*/ 0 w 27248"/>
                        <a:gd name="T10" fmla="*/ 0 h 21600"/>
                        <a:gd name="T11" fmla="*/ 27248 w 27248"/>
                        <a:gd name="T12" fmla="*/ 21600 h 21600"/>
                      </a:gdLst>
                      <a:ahLst/>
                      <a:cxnLst>
                        <a:cxn ang="T6">
                          <a:pos x="T0" y="T1"/>
                        </a:cxn>
                        <a:cxn ang="T7">
                          <a:pos x="T2" y="T3"/>
                        </a:cxn>
                        <a:cxn ang="T8">
                          <a:pos x="T4" y="T5"/>
                        </a:cxn>
                      </a:cxnLst>
                      <a:rect l="T9" t="T10" r="T11" b="T12"/>
                      <a:pathLst>
                        <a:path w="27248" h="21600" fill="none" extrusionOk="0">
                          <a:moveTo>
                            <a:pt x="27248" y="20845"/>
                          </a:moveTo>
                          <a:cubicBezTo>
                            <a:pt x="25403" y="21346"/>
                            <a:pt x="23500" y="21599"/>
                            <a:pt x="21589" y="21600"/>
                          </a:cubicBezTo>
                          <a:cubicBezTo>
                            <a:pt x="9930" y="21600"/>
                            <a:pt x="375" y="12348"/>
                            <a:pt x="0" y="695"/>
                          </a:cubicBezTo>
                        </a:path>
                        <a:path w="27248" h="21600" stroke="0" extrusionOk="0">
                          <a:moveTo>
                            <a:pt x="27248" y="20845"/>
                          </a:moveTo>
                          <a:cubicBezTo>
                            <a:pt x="25403" y="21346"/>
                            <a:pt x="23500" y="21599"/>
                            <a:pt x="21589" y="21600"/>
                          </a:cubicBezTo>
                          <a:cubicBezTo>
                            <a:pt x="9930" y="21600"/>
                            <a:pt x="375" y="12348"/>
                            <a:pt x="0" y="695"/>
                          </a:cubicBezTo>
                          <a:lnTo>
                            <a:pt x="21589" y="0"/>
                          </a:lnTo>
                          <a:lnTo>
                            <a:pt x="27248" y="20845"/>
                          </a:lnTo>
                          <a:close/>
                        </a:path>
                      </a:pathLst>
                    </a:custGeom>
                    <a:noFill/>
                    <a:ln w="12700" cap="rnd">
                      <a:solidFill>
                        <a:srgbClr val="A0A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267" name="Arc 496"/>
                    <p:cNvSpPr>
                      <a:spLocks/>
                    </p:cNvSpPr>
                    <p:nvPr/>
                  </p:nvSpPr>
                  <p:spPr bwMode="auto">
                    <a:xfrm>
                      <a:off x="5383" y="2226"/>
                      <a:ext cx="79" cy="32"/>
                    </a:xfrm>
                    <a:custGeom>
                      <a:avLst/>
                      <a:gdLst>
                        <a:gd name="T0" fmla="*/ 0 w 27237"/>
                        <a:gd name="T1" fmla="*/ 0 h 21600"/>
                        <a:gd name="T2" fmla="*/ 0 w 27237"/>
                        <a:gd name="T3" fmla="*/ 0 h 21600"/>
                        <a:gd name="T4" fmla="*/ 0 w 27237"/>
                        <a:gd name="T5" fmla="*/ 0 h 21600"/>
                        <a:gd name="T6" fmla="*/ 0 60000 65536"/>
                        <a:gd name="T7" fmla="*/ 0 60000 65536"/>
                        <a:gd name="T8" fmla="*/ 0 60000 65536"/>
                        <a:gd name="T9" fmla="*/ 0 w 27237"/>
                        <a:gd name="T10" fmla="*/ 0 h 21600"/>
                        <a:gd name="T11" fmla="*/ 27237 w 27237"/>
                        <a:gd name="T12" fmla="*/ 21600 h 21600"/>
                      </a:gdLst>
                      <a:ahLst/>
                      <a:cxnLst>
                        <a:cxn ang="T6">
                          <a:pos x="T0" y="T1"/>
                        </a:cxn>
                        <a:cxn ang="T7">
                          <a:pos x="T2" y="T3"/>
                        </a:cxn>
                        <a:cxn ang="T8">
                          <a:pos x="T4" y="T5"/>
                        </a:cxn>
                      </a:cxnLst>
                      <a:rect l="T9" t="T10" r="T11" b="T12"/>
                      <a:pathLst>
                        <a:path w="27237" h="21600" fill="none" extrusionOk="0">
                          <a:moveTo>
                            <a:pt x="27236" y="20848"/>
                          </a:moveTo>
                          <a:cubicBezTo>
                            <a:pt x="25395" y="21347"/>
                            <a:pt x="23496" y="21599"/>
                            <a:pt x="21589" y="21600"/>
                          </a:cubicBezTo>
                          <a:cubicBezTo>
                            <a:pt x="9922" y="21600"/>
                            <a:pt x="364" y="12335"/>
                            <a:pt x="-1" y="675"/>
                          </a:cubicBezTo>
                        </a:path>
                        <a:path w="27237" h="21600" stroke="0" extrusionOk="0">
                          <a:moveTo>
                            <a:pt x="27236" y="20848"/>
                          </a:moveTo>
                          <a:cubicBezTo>
                            <a:pt x="25395" y="21347"/>
                            <a:pt x="23496" y="21599"/>
                            <a:pt x="21589" y="21600"/>
                          </a:cubicBezTo>
                          <a:cubicBezTo>
                            <a:pt x="9922" y="21600"/>
                            <a:pt x="364" y="12335"/>
                            <a:pt x="-1" y="675"/>
                          </a:cubicBezTo>
                          <a:lnTo>
                            <a:pt x="21589" y="0"/>
                          </a:lnTo>
                          <a:lnTo>
                            <a:pt x="27236" y="20848"/>
                          </a:lnTo>
                          <a:close/>
                        </a:path>
                      </a:pathLst>
                    </a:custGeom>
                    <a:noFill/>
                    <a:ln w="12700" cap="rnd">
                      <a:solidFill>
                        <a:srgbClr val="A0A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268" name="Arc 497"/>
                    <p:cNvSpPr>
                      <a:spLocks/>
                    </p:cNvSpPr>
                    <p:nvPr/>
                  </p:nvSpPr>
                  <p:spPr bwMode="auto">
                    <a:xfrm>
                      <a:off x="5383" y="2234"/>
                      <a:ext cx="79" cy="31"/>
                    </a:xfrm>
                    <a:custGeom>
                      <a:avLst/>
                      <a:gdLst>
                        <a:gd name="T0" fmla="*/ 0 w 26928"/>
                        <a:gd name="T1" fmla="*/ 0 h 21600"/>
                        <a:gd name="T2" fmla="*/ 0 w 26928"/>
                        <a:gd name="T3" fmla="*/ 0 h 21600"/>
                        <a:gd name="T4" fmla="*/ 0 w 26928"/>
                        <a:gd name="T5" fmla="*/ 0 h 21600"/>
                        <a:gd name="T6" fmla="*/ 0 60000 65536"/>
                        <a:gd name="T7" fmla="*/ 0 60000 65536"/>
                        <a:gd name="T8" fmla="*/ 0 60000 65536"/>
                        <a:gd name="T9" fmla="*/ 0 w 26928"/>
                        <a:gd name="T10" fmla="*/ 0 h 21600"/>
                        <a:gd name="T11" fmla="*/ 26928 w 26928"/>
                        <a:gd name="T12" fmla="*/ 21600 h 21600"/>
                      </a:gdLst>
                      <a:ahLst/>
                      <a:cxnLst>
                        <a:cxn ang="T6">
                          <a:pos x="T0" y="T1"/>
                        </a:cxn>
                        <a:cxn ang="T7">
                          <a:pos x="T2" y="T3"/>
                        </a:cxn>
                        <a:cxn ang="T8">
                          <a:pos x="T4" y="T5"/>
                        </a:cxn>
                      </a:cxnLst>
                      <a:rect l="T9" t="T10" r="T11" b="T12"/>
                      <a:pathLst>
                        <a:path w="26928" h="21600" fill="none" extrusionOk="0">
                          <a:moveTo>
                            <a:pt x="26927" y="20932"/>
                          </a:moveTo>
                          <a:cubicBezTo>
                            <a:pt x="25186" y="21375"/>
                            <a:pt x="23396" y="21599"/>
                            <a:pt x="21600" y="21600"/>
                          </a:cubicBezTo>
                          <a:cubicBezTo>
                            <a:pt x="9670" y="21600"/>
                            <a:pt x="0" y="11929"/>
                            <a:pt x="0" y="0"/>
                          </a:cubicBezTo>
                        </a:path>
                        <a:path w="26928" h="21600" stroke="0" extrusionOk="0">
                          <a:moveTo>
                            <a:pt x="26927" y="20932"/>
                          </a:moveTo>
                          <a:cubicBezTo>
                            <a:pt x="25186" y="21375"/>
                            <a:pt x="23396" y="21599"/>
                            <a:pt x="21600" y="21600"/>
                          </a:cubicBezTo>
                          <a:cubicBezTo>
                            <a:pt x="9670" y="21600"/>
                            <a:pt x="0" y="11929"/>
                            <a:pt x="0" y="0"/>
                          </a:cubicBezTo>
                          <a:lnTo>
                            <a:pt x="21600" y="0"/>
                          </a:lnTo>
                          <a:lnTo>
                            <a:pt x="26927" y="20932"/>
                          </a:lnTo>
                          <a:close/>
                        </a:path>
                      </a:pathLst>
                    </a:custGeom>
                    <a:noFill/>
                    <a:ln w="12700" cap="rnd">
                      <a:solidFill>
                        <a:srgbClr val="A0A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269" name="Arc 498"/>
                    <p:cNvSpPr>
                      <a:spLocks/>
                    </p:cNvSpPr>
                    <p:nvPr/>
                  </p:nvSpPr>
                  <p:spPr bwMode="auto">
                    <a:xfrm>
                      <a:off x="5383" y="2241"/>
                      <a:ext cx="79" cy="31"/>
                    </a:xfrm>
                    <a:custGeom>
                      <a:avLst/>
                      <a:gdLst>
                        <a:gd name="T0" fmla="*/ 0 w 26928"/>
                        <a:gd name="T1" fmla="*/ 0 h 21600"/>
                        <a:gd name="T2" fmla="*/ 0 w 26928"/>
                        <a:gd name="T3" fmla="*/ 0 h 21600"/>
                        <a:gd name="T4" fmla="*/ 0 w 26928"/>
                        <a:gd name="T5" fmla="*/ 0 h 21600"/>
                        <a:gd name="T6" fmla="*/ 0 60000 65536"/>
                        <a:gd name="T7" fmla="*/ 0 60000 65536"/>
                        <a:gd name="T8" fmla="*/ 0 60000 65536"/>
                        <a:gd name="T9" fmla="*/ 0 w 26928"/>
                        <a:gd name="T10" fmla="*/ 0 h 21600"/>
                        <a:gd name="T11" fmla="*/ 26928 w 26928"/>
                        <a:gd name="T12" fmla="*/ 21600 h 21600"/>
                      </a:gdLst>
                      <a:ahLst/>
                      <a:cxnLst>
                        <a:cxn ang="T6">
                          <a:pos x="T0" y="T1"/>
                        </a:cxn>
                        <a:cxn ang="T7">
                          <a:pos x="T2" y="T3"/>
                        </a:cxn>
                        <a:cxn ang="T8">
                          <a:pos x="T4" y="T5"/>
                        </a:cxn>
                      </a:cxnLst>
                      <a:rect l="T9" t="T10" r="T11" b="T12"/>
                      <a:pathLst>
                        <a:path w="26928" h="21600" fill="none" extrusionOk="0">
                          <a:moveTo>
                            <a:pt x="26927" y="20932"/>
                          </a:moveTo>
                          <a:cubicBezTo>
                            <a:pt x="25186" y="21375"/>
                            <a:pt x="23396" y="21599"/>
                            <a:pt x="21600" y="21600"/>
                          </a:cubicBezTo>
                          <a:cubicBezTo>
                            <a:pt x="9670" y="21600"/>
                            <a:pt x="0" y="11929"/>
                            <a:pt x="0" y="0"/>
                          </a:cubicBezTo>
                        </a:path>
                        <a:path w="26928" h="21600" stroke="0" extrusionOk="0">
                          <a:moveTo>
                            <a:pt x="26927" y="20932"/>
                          </a:moveTo>
                          <a:cubicBezTo>
                            <a:pt x="25186" y="21375"/>
                            <a:pt x="23396" y="21599"/>
                            <a:pt x="21600" y="21600"/>
                          </a:cubicBezTo>
                          <a:cubicBezTo>
                            <a:pt x="9670" y="21600"/>
                            <a:pt x="0" y="11929"/>
                            <a:pt x="0" y="0"/>
                          </a:cubicBezTo>
                          <a:lnTo>
                            <a:pt x="21600" y="0"/>
                          </a:lnTo>
                          <a:lnTo>
                            <a:pt x="26927" y="20932"/>
                          </a:lnTo>
                          <a:close/>
                        </a:path>
                      </a:pathLst>
                    </a:custGeom>
                    <a:noFill/>
                    <a:ln w="12700" cap="rnd">
                      <a:solidFill>
                        <a:srgbClr val="A0A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270" name="Arc 499"/>
                    <p:cNvSpPr>
                      <a:spLocks/>
                    </p:cNvSpPr>
                    <p:nvPr/>
                  </p:nvSpPr>
                  <p:spPr bwMode="auto">
                    <a:xfrm>
                      <a:off x="5381" y="2202"/>
                      <a:ext cx="79" cy="32"/>
                    </a:xfrm>
                    <a:custGeom>
                      <a:avLst/>
                      <a:gdLst>
                        <a:gd name="T0" fmla="*/ 0 w 27206"/>
                        <a:gd name="T1" fmla="*/ 0 h 21600"/>
                        <a:gd name="T2" fmla="*/ 0 w 27206"/>
                        <a:gd name="T3" fmla="*/ 0 h 21600"/>
                        <a:gd name="T4" fmla="*/ 0 w 27206"/>
                        <a:gd name="T5" fmla="*/ 0 h 21600"/>
                        <a:gd name="T6" fmla="*/ 0 60000 65536"/>
                        <a:gd name="T7" fmla="*/ 0 60000 65536"/>
                        <a:gd name="T8" fmla="*/ 0 60000 65536"/>
                        <a:gd name="T9" fmla="*/ 0 w 27206"/>
                        <a:gd name="T10" fmla="*/ 0 h 21600"/>
                        <a:gd name="T11" fmla="*/ 27206 w 27206"/>
                        <a:gd name="T12" fmla="*/ 21600 h 21600"/>
                      </a:gdLst>
                      <a:ahLst/>
                      <a:cxnLst>
                        <a:cxn ang="T6">
                          <a:pos x="T0" y="T1"/>
                        </a:cxn>
                        <a:cxn ang="T7">
                          <a:pos x="T2" y="T3"/>
                        </a:cxn>
                        <a:cxn ang="T8">
                          <a:pos x="T4" y="T5"/>
                        </a:cxn>
                      </a:cxnLst>
                      <a:rect l="T9" t="T10" r="T11" b="T12"/>
                      <a:pathLst>
                        <a:path w="27206" h="21600" fill="none" extrusionOk="0">
                          <a:moveTo>
                            <a:pt x="27205" y="20848"/>
                          </a:moveTo>
                          <a:cubicBezTo>
                            <a:pt x="25364" y="21347"/>
                            <a:pt x="23465" y="21599"/>
                            <a:pt x="21558" y="21600"/>
                          </a:cubicBezTo>
                          <a:cubicBezTo>
                            <a:pt x="10151" y="21600"/>
                            <a:pt x="711" y="12731"/>
                            <a:pt x="0" y="1346"/>
                          </a:cubicBezTo>
                        </a:path>
                        <a:path w="27206" h="21600" stroke="0" extrusionOk="0">
                          <a:moveTo>
                            <a:pt x="27205" y="20848"/>
                          </a:moveTo>
                          <a:cubicBezTo>
                            <a:pt x="25364" y="21347"/>
                            <a:pt x="23465" y="21599"/>
                            <a:pt x="21558" y="21600"/>
                          </a:cubicBezTo>
                          <a:cubicBezTo>
                            <a:pt x="10151" y="21600"/>
                            <a:pt x="711" y="12731"/>
                            <a:pt x="0" y="1346"/>
                          </a:cubicBezTo>
                          <a:lnTo>
                            <a:pt x="21558" y="0"/>
                          </a:lnTo>
                          <a:lnTo>
                            <a:pt x="27205" y="20848"/>
                          </a:lnTo>
                          <a:close/>
                        </a:path>
                      </a:pathLst>
                    </a:custGeom>
                    <a:noFill/>
                    <a:ln w="12700" cap="rnd">
                      <a:solidFill>
                        <a:srgbClr val="A0A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grpSp>
            </p:grpSp>
            <p:grpSp>
              <p:nvGrpSpPr>
                <p:cNvPr id="6254" name="Group 510"/>
                <p:cNvGrpSpPr>
                  <a:grpSpLocks/>
                </p:cNvGrpSpPr>
                <p:nvPr/>
              </p:nvGrpSpPr>
              <p:grpSpPr bwMode="auto">
                <a:xfrm>
                  <a:off x="5354" y="2193"/>
                  <a:ext cx="163" cy="97"/>
                  <a:chOff x="5354" y="2193"/>
                  <a:chExt cx="163" cy="97"/>
                </a:xfrm>
              </p:grpSpPr>
              <p:grpSp>
                <p:nvGrpSpPr>
                  <p:cNvPr id="6255" name="Group 505"/>
                  <p:cNvGrpSpPr>
                    <a:grpSpLocks/>
                  </p:cNvGrpSpPr>
                  <p:nvPr/>
                </p:nvGrpSpPr>
                <p:grpSpPr bwMode="auto">
                  <a:xfrm>
                    <a:off x="5354" y="2193"/>
                    <a:ext cx="39" cy="70"/>
                    <a:chOff x="5354" y="2193"/>
                    <a:chExt cx="39" cy="70"/>
                  </a:xfrm>
                </p:grpSpPr>
                <p:sp>
                  <p:nvSpPr>
                    <p:cNvPr id="6260" name="Freeform 502"/>
                    <p:cNvSpPr>
                      <a:spLocks/>
                    </p:cNvSpPr>
                    <p:nvPr/>
                  </p:nvSpPr>
                  <p:spPr bwMode="auto">
                    <a:xfrm>
                      <a:off x="5358" y="2195"/>
                      <a:ext cx="19" cy="63"/>
                    </a:xfrm>
                    <a:custGeom>
                      <a:avLst/>
                      <a:gdLst>
                        <a:gd name="T0" fmla="*/ 0 w 19"/>
                        <a:gd name="T1" fmla="*/ 0 h 63"/>
                        <a:gd name="T2" fmla="*/ 2 w 19"/>
                        <a:gd name="T3" fmla="*/ 46 h 63"/>
                        <a:gd name="T4" fmla="*/ 18 w 19"/>
                        <a:gd name="T5" fmla="*/ 62 h 63"/>
                        <a:gd name="T6" fmla="*/ 16 w 19"/>
                        <a:gd name="T7" fmla="*/ 7 h 63"/>
                        <a:gd name="T8" fmla="*/ 0 w 19"/>
                        <a:gd name="T9" fmla="*/ 0 h 63"/>
                        <a:gd name="T10" fmla="*/ 0 60000 65536"/>
                        <a:gd name="T11" fmla="*/ 0 60000 65536"/>
                        <a:gd name="T12" fmla="*/ 0 60000 65536"/>
                        <a:gd name="T13" fmla="*/ 0 60000 65536"/>
                        <a:gd name="T14" fmla="*/ 0 60000 65536"/>
                        <a:gd name="T15" fmla="*/ 0 w 19"/>
                        <a:gd name="T16" fmla="*/ 0 h 63"/>
                        <a:gd name="T17" fmla="*/ 19 w 19"/>
                        <a:gd name="T18" fmla="*/ 63 h 63"/>
                      </a:gdLst>
                      <a:ahLst/>
                      <a:cxnLst>
                        <a:cxn ang="T10">
                          <a:pos x="T0" y="T1"/>
                        </a:cxn>
                        <a:cxn ang="T11">
                          <a:pos x="T2" y="T3"/>
                        </a:cxn>
                        <a:cxn ang="T12">
                          <a:pos x="T4" y="T5"/>
                        </a:cxn>
                        <a:cxn ang="T13">
                          <a:pos x="T6" y="T7"/>
                        </a:cxn>
                        <a:cxn ang="T14">
                          <a:pos x="T8" y="T9"/>
                        </a:cxn>
                      </a:cxnLst>
                      <a:rect l="T15" t="T16" r="T17" b="T18"/>
                      <a:pathLst>
                        <a:path w="19" h="63">
                          <a:moveTo>
                            <a:pt x="0" y="0"/>
                          </a:moveTo>
                          <a:lnTo>
                            <a:pt x="2" y="46"/>
                          </a:lnTo>
                          <a:lnTo>
                            <a:pt x="18" y="62"/>
                          </a:lnTo>
                          <a:lnTo>
                            <a:pt x="16" y="7"/>
                          </a:lnTo>
                          <a:lnTo>
                            <a:pt x="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61" name="Freeform 503"/>
                    <p:cNvSpPr>
                      <a:spLocks/>
                    </p:cNvSpPr>
                    <p:nvPr/>
                  </p:nvSpPr>
                  <p:spPr bwMode="auto">
                    <a:xfrm>
                      <a:off x="5354" y="2193"/>
                      <a:ext cx="18" cy="51"/>
                    </a:xfrm>
                    <a:custGeom>
                      <a:avLst/>
                      <a:gdLst>
                        <a:gd name="T0" fmla="*/ 0 w 18"/>
                        <a:gd name="T1" fmla="*/ 0 h 51"/>
                        <a:gd name="T2" fmla="*/ 17 w 18"/>
                        <a:gd name="T3" fmla="*/ 50 h 51"/>
                        <a:gd name="T4" fmla="*/ 8 w 18"/>
                        <a:gd name="T5" fmla="*/ 3 h 51"/>
                        <a:gd name="T6" fmla="*/ 0 w 18"/>
                        <a:gd name="T7" fmla="*/ 0 h 51"/>
                        <a:gd name="T8" fmla="*/ 0 60000 65536"/>
                        <a:gd name="T9" fmla="*/ 0 60000 65536"/>
                        <a:gd name="T10" fmla="*/ 0 60000 65536"/>
                        <a:gd name="T11" fmla="*/ 0 60000 65536"/>
                        <a:gd name="T12" fmla="*/ 0 w 18"/>
                        <a:gd name="T13" fmla="*/ 0 h 51"/>
                        <a:gd name="T14" fmla="*/ 18 w 18"/>
                        <a:gd name="T15" fmla="*/ 51 h 51"/>
                      </a:gdLst>
                      <a:ahLst/>
                      <a:cxnLst>
                        <a:cxn ang="T8">
                          <a:pos x="T0" y="T1"/>
                        </a:cxn>
                        <a:cxn ang="T9">
                          <a:pos x="T2" y="T3"/>
                        </a:cxn>
                        <a:cxn ang="T10">
                          <a:pos x="T4" y="T5"/>
                        </a:cxn>
                        <a:cxn ang="T11">
                          <a:pos x="T6" y="T7"/>
                        </a:cxn>
                      </a:cxnLst>
                      <a:rect l="T12" t="T13" r="T14" b="T15"/>
                      <a:pathLst>
                        <a:path w="18" h="51">
                          <a:moveTo>
                            <a:pt x="0" y="0"/>
                          </a:moveTo>
                          <a:lnTo>
                            <a:pt x="17" y="50"/>
                          </a:lnTo>
                          <a:lnTo>
                            <a:pt x="8" y="3"/>
                          </a:lnTo>
                          <a:lnTo>
                            <a:pt x="0" y="0"/>
                          </a:lnTo>
                        </a:path>
                      </a:pathLst>
                    </a:custGeom>
                    <a:solidFill>
                      <a:srgbClr val="E07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62" name="Freeform 504"/>
                    <p:cNvSpPr>
                      <a:spLocks/>
                    </p:cNvSpPr>
                    <p:nvPr/>
                  </p:nvSpPr>
                  <p:spPr bwMode="auto">
                    <a:xfrm>
                      <a:off x="5375" y="2201"/>
                      <a:ext cx="18" cy="62"/>
                    </a:xfrm>
                    <a:custGeom>
                      <a:avLst/>
                      <a:gdLst>
                        <a:gd name="T0" fmla="*/ 0 w 18"/>
                        <a:gd name="T1" fmla="*/ 0 h 62"/>
                        <a:gd name="T2" fmla="*/ 0 w 18"/>
                        <a:gd name="T3" fmla="*/ 57 h 62"/>
                        <a:gd name="T4" fmla="*/ 17 w 18"/>
                        <a:gd name="T5" fmla="*/ 61 h 62"/>
                        <a:gd name="T6" fmla="*/ 17 w 18"/>
                        <a:gd name="T7" fmla="*/ 1 h 62"/>
                        <a:gd name="T8" fmla="*/ 0 w 18"/>
                        <a:gd name="T9" fmla="*/ 0 h 62"/>
                        <a:gd name="T10" fmla="*/ 0 60000 65536"/>
                        <a:gd name="T11" fmla="*/ 0 60000 65536"/>
                        <a:gd name="T12" fmla="*/ 0 60000 65536"/>
                        <a:gd name="T13" fmla="*/ 0 60000 65536"/>
                        <a:gd name="T14" fmla="*/ 0 60000 65536"/>
                        <a:gd name="T15" fmla="*/ 0 w 18"/>
                        <a:gd name="T16" fmla="*/ 0 h 62"/>
                        <a:gd name="T17" fmla="*/ 18 w 18"/>
                        <a:gd name="T18" fmla="*/ 62 h 62"/>
                      </a:gdLst>
                      <a:ahLst/>
                      <a:cxnLst>
                        <a:cxn ang="T10">
                          <a:pos x="T0" y="T1"/>
                        </a:cxn>
                        <a:cxn ang="T11">
                          <a:pos x="T2" y="T3"/>
                        </a:cxn>
                        <a:cxn ang="T12">
                          <a:pos x="T4" y="T5"/>
                        </a:cxn>
                        <a:cxn ang="T13">
                          <a:pos x="T6" y="T7"/>
                        </a:cxn>
                        <a:cxn ang="T14">
                          <a:pos x="T8" y="T9"/>
                        </a:cxn>
                      </a:cxnLst>
                      <a:rect l="T15" t="T16" r="T17" b="T18"/>
                      <a:pathLst>
                        <a:path w="18" h="62">
                          <a:moveTo>
                            <a:pt x="0" y="0"/>
                          </a:moveTo>
                          <a:lnTo>
                            <a:pt x="0" y="57"/>
                          </a:lnTo>
                          <a:lnTo>
                            <a:pt x="17" y="61"/>
                          </a:lnTo>
                          <a:lnTo>
                            <a:pt x="17" y="1"/>
                          </a:lnTo>
                          <a:lnTo>
                            <a:pt x="0" y="0"/>
                          </a:lnTo>
                        </a:path>
                      </a:pathLst>
                    </a:custGeom>
                    <a:solidFill>
                      <a:srgbClr val="E0E0E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nvGrpSpPr>
                  <p:cNvPr id="6256" name="Group 509"/>
                  <p:cNvGrpSpPr>
                    <a:grpSpLocks/>
                  </p:cNvGrpSpPr>
                  <p:nvPr/>
                </p:nvGrpSpPr>
                <p:grpSpPr bwMode="auto">
                  <a:xfrm>
                    <a:off x="5463" y="2235"/>
                    <a:ext cx="54" cy="55"/>
                    <a:chOff x="5463" y="2235"/>
                    <a:chExt cx="54" cy="55"/>
                  </a:xfrm>
                </p:grpSpPr>
                <p:sp>
                  <p:nvSpPr>
                    <p:cNvPr id="6257" name="Freeform 506"/>
                    <p:cNvSpPr>
                      <a:spLocks/>
                    </p:cNvSpPr>
                    <p:nvPr/>
                  </p:nvSpPr>
                  <p:spPr bwMode="auto">
                    <a:xfrm>
                      <a:off x="5463" y="2235"/>
                      <a:ext cx="18" cy="55"/>
                    </a:xfrm>
                    <a:custGeom>
                      <a:avLst/>
                      <a:gdLst>
                        <a:gd name="T0" fmla="*/ 0 w 18"/>
                        <a:gd name="T1" fmla="*/ 0 h 55"/>
                        <a:gd name="T2" fmla="*/ 4 w 18"/>
                        <a:gd name="T3" fmla="*/ 52 h 55"/>
                        <a:gd name="T4" fmla="*/ 17 w 18"/>
                        <a:gd name="T5" fmla="*/ 54 h 55"/>
                        <a:gd name="T6" fmla="*/ 13 w 18"/>
                        <a:gd name="T7" fmla="*/ 0 h 55"/>
                        <a:gd name="T8" fmla="*/ 0 w 18"/>
                        <a:gd name="T9" fmla="*/ 0 h 55"/>
                        <a:gd name="T10" fmla="*/ 0 60000 65536"/>
                        <a:gd name="T11" fmla="*/ 0 60000 65536"/>
                        <a:gd name="T12" fmla="*/ 0 60000 65536"/>
                        <a:gd name="T13" fmla="*/ 0 60000 65536"/>
                        <a:gd name="T14" fmla="*/ 0 60000 65536"/>
                        <a:gd name="T15" fmla="*/ 0 w 18"/>
                        <a:gd name="T16" fmla="*/ 0 h 55"/>
                        <a:gd name="T17" fmla="*/ 18 w 18"/>
                        <a:gd name="T18" fmla="*/ 55 h 55"/>
                      </a:gdLst>
                      <a:ahLst/>
                      <a:cxnLst>
                        <a:cxn ang="T10">
                          <a:pos x="T0" y="T1"/>
                        </a:cxn>
                        <a:cxn ang="T11">
                          <a:pos x="T2" y="T3"/>
                        </a:cxn>
                        <a:cxn ang="T12">
                          <a:pos x="T4" y="T5"/>
                        </a:cxn>
                        <a:cxn ang="T13">
                          <a:pos x="T6" y="T7"/>
                        </a:cxn>
                        <a:cxn ang="T14">
                          <a:pos x="T8" y="T9"/>
                        </a:cxn>
                      </a:cxnLst>
                      <a:rect l="T15" t="T16" r="T17" b="T18"/>
                      <a:pathLst>
                        <a:path w="18" h="55">
                          <a:moveTo>
                            <a:pt x="0" y="0"/>
                          </a:moveTo>
                          <a:lnTo>
                            <a:pt x="4" y="52"/>
                          </a:lnTo>
                          <a:lnTo>
                            <a:pt x="17" y="54"/>
                          </a:lnTo>
                          <a:lnTo>
                            <a:pt x="13" y="0"/>
                          </a:lnTo>
                          <a:lnTo>
                            <a:pt x="0" y="0"/>
                          </a:lnTo>
                        </a:path>
                      </a:pathLst>
                    </a:custGeom>
                    <a:solidFill>
                      <a:srgbClr val="E0E0E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58" name="Freeform 507"/>
                    <p:cNvSpPr>
                      <a:spLocks/>
                    </p:cNvSpPr>
                    <p:nvPr/>
                  </p:nvSpPr>
                  <p:spPr bwMode="auto">
                    <a:xfrm>
                      <a:off x="5469" y="2235"/>
                      <a:ext cx="27" cy="55"/>
                    </a:xfrm>
                    <a:custGeom>
                      <a:avLst/>
                      <a:gdLst>
                        <a:gd name="T0" fmla="*/ 0 w 27"/>
                        <a:gd name="T1" fmla="*/ 0 h 55"/>
                        <a:gd name="T2" fmla="*/ 3 w 27"/>
                        <a:gd name="T3" fmla="*/ 53 h 55"/>
                        <a:gd name="T4" fmla="*/ 26 w 27"/>
                        <a:gd name="T5" fmla="*/ 54 h 55"/>
                        <a:gd name="T6" fmla="*/ 23 w 27"/>
                        <a:gd name="T7" fmla="*/ 0 h 55"/>
                        <a:gd name="T8" fmla="*/ 0 w 27"/>
                        <a:gd name="T9" fmla="*/ 0 h 55"/>
                        <a:gd name="T10" fmla="*/ 0 60000 65536"/>
                        <a:gd name="T11" fmla="*/ 0 60000 65536"/>
                        <a:gd name="T12" fmla="*/ 0 60000 65536"/>
                        <a:gd name="T13" fmla="*/ 0 60000 65536"/>
                        <a:gd name="T14" fmla="*/ 0 60000 65536"/>
                        <a:gd name="T15" fmla="*/ 0 w 27"/>
                        <a:gd name="T16" fmla="*/ 0 h 55"/>
                        <a:gd name="T17" fmla="*/ 27 w 27"/>
                        <a:gd name="T18" fmla="*/ 55 h 55"/>
                      </a:gdLst>
                      <a:ahLst/>
                      <a:cxnLst>
                        <a:cxn ang="T10">
                          <a:pos x="T0" y="T1"/>
                        </a:cxn>
                        <a:cxn ang="T11">
                          <a:pos x="T2" y="T3"/>
                        </a:cxn>
                        <a:cxn ang="T12">
                          <a:pos x="T4" y="T5"/>
                        </a:cxn>
                        <a:cxn ang="T13">
                          <a:pos x="T6" y="T7"/>
                        </a:cxn>
                        <a:cxn ang="T14">
                          <a:pos x="T8" y="T9"/>
                        </a:cxn>
                      </a:cxnLst>
                      <a:rect l="T15" t="T16" r="T17" b="T18"/>
                      <a:pathLst>
                        <a:path w="27" h="55">
                          <a:moveTo>
                            <a:pt x="0" y="0"/>
                          </a:moveTo>
                          <a:lnTo>
                            <a:pt x="3" y="53"/>
                          </a:lnTo>
                          <a:lnTo>
                            <a:pt x="26" y="54"/>
                          </a:lnTo>
                          <a:lnTo>
                            <a:pt x="23" y="0"/>
                          </a:lnTo>
                          <a:lnTo>
                            <a:pt x="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59" name="Freeform 508"/>
                    <p:cNvSpPr>
                      <a:spLocks/>
                    </p:cNvSpPr>
                    <p:nvPr/>
                  </p:nvSpPr>
                  <p:spPr bwMode="auto">
                    <a:xfrm>
                      <a:off x="5499" y="2241"/>
                      <a:ext cx="18" cy="45"/>
                    </a:xfrm>
                    <a:custGeom>
                      <a:avLst/>
                      <a:gdLst>
                        <a:gd name="T0" fmla="*/ 0 w 18"/>
                        <a:gd name="T1" fmla="*/ 0 h 45"/>
                        <a:gd name="T2" fmla="*/ 2 w 18"/>
                        <a:gd name="T3" fmla="*/ 44 h 45"/>
                        <a:gd name="T4" fmla="*/ 12 w 18"/>
                        <a:gd name="T5" fmla="*/ 44 h 45"/>
                        <a:gd name="T6" fmla="*/ 17 w 18"/>
                        <a:gd name="T7" fmla="*/ 1 h 45"/>
                        <a:gd name="T8" fmla="*/ 0 w 18"/>
                        <a:gd name="T9" fmla="*/ 0 h 45"/>
                        <a:gd name="T10" fmla="*/ 0 60000 65536"/>
                        <a:gd name="T11" fmla="*/ 0 60000 65536"/>
                        <a:gd name="T12" fmla="*/ 0 60000 65536"/>
                        <a:gd name="T13" fmla="*/ 0 60000 65536"/>
                        <a:gd name="T14" fmla="*/ 0 60000 65536"/>
                        <a:gd name="T15" fmla="*/ 0 w 18"/>
                        <a:gd name="T16" fmla="*/ 0 h 45"/>
                        <a:gd name="T17" fmla="*/ 18 w 18"/>
                        <a:gd name="T18" fmla="*/ 45 h 45"/>
                      </a:gdLst>
                      <a:ahLst/>
                      <a:cxnLst>
                        <a:cxn ang="T10">
                          <a:pos x="T0" y="T1"/>
                        </a:cxn>
                        <a:cxn ang="T11">
                          <a:pos x="T2" y="T3"/>
                        </a:cxn>
                        <a:cxn ang="T12">
                          <a:pos x="T4" y="T5"/>
                        </a:cxn>
                        <a:cxn ang="T13">
                          <a:pos x="T6" y="T7"/>
                        </a:cxn>
                        <a:cxn ang="T14">
                          <a:pos x="T8" y="T9"/>
                        </a:cxn>
                      </a:cxnLst>
                      <a:rect l="T15" t="T16" r="T17" b="T18"/>
                      <a:pathLst>
                        <a:path w="18" h="45">
                          <a:moveTo>
                            <a:pt x="0" y="0"/>
                          </a:moveTo>
                          <a:lnTo>
                            <a:pt x="2" y="44"/>
                          </a:lnTo>
                          <a:lnTo>
                            <a:pt x="12" y="44"/>
                          </a:lnTo>
                          <a:lnTo>
                            <a:pt x="17" y="1"/>
                          </a:lnTo>
                          <a:lnTo>
                            <a:pt x="0" y="0"/>
                          </a:lnTo>
                        </a:path>
                      </a:pathLst>
                    </a:custGeom>
                    <a:solidFill>
                      <a:srgbClr val="E07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grpSp>
          <p:sp>
            <p:nvSpPr>
              <p:cNvPr id="6252" name="Freeform 512"/>
              <p:cNvSpPr>
                <a:spLocks/>
              </p:cNvSpPr>
              <p:nvPr/>
            </p:nvSpPr>
            <p:spPr bwMode="auto">
              <a:xfrm>
                <a:off x="5355" y="2176"/>
                <a:ext cx="161" cy="61"/>
              </a:xfrm>
              <a:custGeom>
                <a:avLst/>
                <a:gdLst>
                  <a:gd name="T0" fmla="*/ 9 w 161"/>
                  <a:gd name="T1" fmla="*/ 0 h 61"/>
                  <a:gd name="T2" fmla="*/ 8 w 161"/>
                  <a:gd name="T3" fmla="*/ 1 h 61"/>
                  <a:gd name="T4" fmla="*/ 5 w 161"/>
                  <a:gd name="T5" fmla="*/ 3 h 61"/>
                  <a:gd name="T6" fmla="*/ 3 w 161"/>
                  <a:gd name="T7" fmla="*/ 4 h 61"/>
                  <a:gd name="T8" fmla="*/ 2 w 161"/>
                  <a:gd name="T9" fmla="*/ 5 h 61"/>
                  <a:gd name="T10" fmla="*/ 1 w 161"/>
                  <a:gd name="T11" fmla="*/ 7 h 61"/>
                  <a:gd name="T12" fmla="*/ 0 w 161"/>
                  <a:gd name="T13" fmla="*/ 10 h 61"/>
                  <a:gd name="T14" fmla="*/ 0 w 161"/>
                  <a:gd name="T15" fmla="*/ 12 h 61"/>
                  <a:gd name="T16" fmla="*/ 0 w 161"/>
                  <a:gd name="T17" fmla="*/ 15 h 61"/>
                  <a:gd name="T18" fmla="*/ 1 w 161"/>
                  <a:gd name="T19" fmla="*/ 17 h 61"/>
                  <a:gd name="T20" fmla="*/ 2 w 161"/>
                  <a:gd name="T21" fmla="*/ 19 h 61"/>
                  <a:gd name="T22" fmla="*/ 4 w 161"/>
                  <a:gd name="T23" fmla="*/ 21 h 61"/>
                  <a:gd name="T24" fmla="*/ 8 w 161"/>
                  <a:gd name="T25" fmla="*/ 24 h 61"/>
                  <a:gd name="T26" fmla="*/ 11 w 161"/>
                  <a:gd name="T27" fmla="*/ 26 h 61"/>
                  <a:gd name="T28" fmla="*/ 14 w 161"/>
                  <a:gd name="T29" fmla="*/ 28 h 61"/>
                  <a:gd name="T30" fmla="*/ 20 w 161"/>
                  <a:gd name="T31" fmla="*/ 31 h 61"/>
                  <a:gd name="T32" fmla="*/ 24 w 161"/>
                  <a:gd name="T33" fmla="*/ 33 h 61"/>
                  <a:gd name="T34" fmla="*/ 29 w 161"/>
                  <a:gd name="T35" fmla="*/ 36 h 61"/>
                  <a:gd name="T36" fmla="*/ 35 w 161"/>
                  <a:gd name="T37" fmla="*/ 39 h 61"/>
                  <a:gd name="T38" fmla="*/ 40 w 161"/>
                  <a:gd name="T39" fmla="*/ 41 h 61"/>
                  <a:gd name="T40" fmla="*/ 46 w 161"/>
                  <a:gd name="T41" fmla="*/ 42 h 61"/>
                  <a:gd name="T42" fmla="*/ 50 w 161"/>
                  <a:gd name="T43" fmla="*/ 45 h 61"/>
                  <a:gd name="T44" fmla="*/ 55 w 161"/>
                  <a:gd name="T45" fmla="*/ 46 h 61"/>
                  <a:gd name="T46" fmla="*/ 61 w 161"/>
                  <a:gd name="T47" fmla="*/ 49 h 61"/>
                  <a:gd name="T48" fmla="*/ 66 w 161"/>
                  <a:gd name="T49" fmla="*/ 49 h 61"/>
                  <a:gd name="T50" fmla="*/ 73 w 161"/>
                  <a:gd name="T51" fmla="*/ 52 h 61"/>
                  <a:gd name="T52" fmla="*/ 79 w 161"/>
                  <a:gd name="T53" fmla="*/ 53 h 61"/>
                  <a:gd name="T54" fmla="*/ 88 w 161"/>
                  <a:gd name="T55" fmla="*/ 56 h 61"/>
                  <a:gd name="T56" fmla="*/ 94 w 161"/>
                  <a:gd name="T57" fmla="*/ 56 h 61"/>
                  <a:gd name="T58" fmla="*/ 100 w 161"/>
                  <a:gd name="T59" fmla="*/ 57 h 61"/>
                  <a:gd name="T60" fmla="*/ 107 w 161"/>
                  <a:gd name="T61" fmla="*/ 58 h 61"/>
                  <a:gd name="T62" fmla="*/ 119 w 161"/>
                  <a:gd name="T63" fmla="*/ 59 h 61"/>
                  <a:gd name="T64" fmla="*/ 152 w 161"/>
                  <a:gd name="T65" fmla="*/ 60 h 61"/>
                  <a:gd name="T66" fmla="*/ 160 w 161"/>
                  <a:gd name="T67" fmla="*/ 59 h 61"/>
                  <a:gd name="T68" fmla="*/ 131 w 161"/>
                  <a:gd name="T69" fmla="*/ 40 h 61"/>
                  <a:gd name="T70" fmla="*/ 128 w 161"/>
                  <a:gd name="T71" fmla="*/ 38 h 61"/>
                  <a:gd name="T72" fmla="*/ 124 w 161"/>
                  <a:gd name="T73" fmla="*/ 38 h 61"/>
                  <a:gd name="T74" fmla="*/ 121 w 161"/>
                  <a:gd name="T75" fmla="*/ 38 h 61"/>
                  <a:gd name="T76" fmla="*/ 117 w 161"/>
                  <a:gd name="T77" fmla="*/ 38 h 61"/>
                  <a:gd name="T78" fmla="*/ 113 w 161"/>
                  <a:gd name="T79" fmla="*/ 39 h 61"/>
                  <a:gd name="T80" fmla="*/ 109 w 161"/>
                  <a:gd name="T81" fmla="*/ 38 h 61"/>
                  <a:gd name="T82" fmla="*/ 104 w 161"/>
                  <a:gd name="T83" fmla="*/ 37 h 61"/>
                  <a:gd name="T84" fmla="*/ 92 w 161"/>
                  <a:gd name="T85" fmla="*/ 35 h 61"/>
                  <a:gd name="T86" fmla="*/ 84 w 161"/>
                  <a:gd name="T87" fmla="*/ 34 h 61"/>
                  <a:gd name="T88" fmla="*/ 77 w 161"/>
                  <a:gd name="T89" fmla="*/ 32 h 61"/>
                  <a:gd name="T90" fmla="*/ 69 w 161"/>
                  <a:gd name="T91" fmla="*/ 30 h 61"/>
                  <a:gd name="T92" fmla="*/ 60 w 161"/>
                  <a:gd name="T93" fmla="*/ 27 h 61"/>
                  <a:gd name="T94" fmla="*/ 50 w 161"/>
                  <a:gd name="T95" fmla="*/ 25 h 61"/>
                  <a:gd name="T96" fmla="*/ 41 w 161"/>
                  <a:gd name="T97" fmla="*/ 21 h 61"/>
                  <a:gd name="T98" fmla="*/ 35 w 161"/>
                  <a:gd name="T99" fmla="*/ 18 h 61"/>
                  <a:gd name="T100" fmla="*/ 29 w 161"/>
                  <a:gd name="T101" fmla="*/ 15 h 61"/>
                  <a:gd name="T102" fmla="*/ 24 w 161"/>
                  <a:gd name="T103" fmla="*/ 12 h 61"/>
                  <a:gd name="T104" fmla="*/ 18 w 161"/>
                  <a:gd name="T105" fmla="*/ 10 h 61"/>
                  <a:gd name="T106" fmla="*/ 14 w 161"/>
                  <a:gd name="T107" fmla="*/ 6 h 61"/>
                  <a:gd name="T108" fmla="*/ 13 w 161"/>
                  <a:gd name="T109" fmla="*/ 4 h 61"/>
                  <a:gd name="T110" fmla="*/ 11 w 161"/>
                  <a:gd name="T111" fmla="*/ 3 h 61"/>
                  <a:gd name="T112" fmla="*/ 9 w 161"/>
                  <a:gd name="T113" fmla="*/ 0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61"/>
                  <a:gd name="T173" fmla="*/ 161 w 161"/>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61">
                    <a:moveTo>
                      <a:pt x="9" y="0"/>
                    </a:moveTo>
                    <a:lnTo>
                      <a:pt x="8" y="1"/>
                    </a:lnTo>
                    <a:lnTo>
                      <a:pt x="5" y="3"/>
                    </a:lnTo>
                    <a:lnTo>
                      <a:pt x="3" y="4"/>
                    </a:lnTo>
                    <a:lnTo>
                      <a:pt x="2" y="5"/>
                    </a:lnTo>
                    <a:lnTo>
                      <a:pt x="1" y="7"/>
                    </a:lnTo>
                    <a:lnTo>
                      <a:pt x="0" y="10"/>
                    </a:lnTo>
                    <a:lnTo>
                      <a:pt x="0" y="12"/>
                    </a:lnTo>
                    <a:lnTo>
                      <a:pt x="0" y="15"/>
                    </a:lnTo>
                    <a:lnTo>
                      <a:pt x="1" y="17"/>
                    </a:lnTo>
                    <a:lnTo>
                      <a:pt x="2" y="19"/>
                    </a:lnTo>
                    <a:lnTo>
                      <a:pt x="4" y="21"/>
                    </a:lnTo>
                    <a:lnTo>
                      <a:pt x="8" y="24"/>
                    </a:lnTo>
                    <a:lnTo>
                      <a:pt x="11" y="26"/>
                    </a:lnTo>
                    <a:lnTo>
                      <a:pt x="14" y="28"/>
                    </a:lnTo>
                    <a:lnTo>
                      <a:pt x="20" y="31"/>
                    </a:lnTo>
                    <a:lnTo>
                      <a:pt x="24" y="33"/>
                    </a:lnTo>
                    <a:lnTo>
                      <a:pt x="29" y="36"/>
                    </a:lnTo>
                    <a:lnTo>
                      <a:pt x="35" y="39"/>
                    </a:lnTo>
                    <a:lnTo>
                      <a:pt x="40" y="41"/>
                    </a:lnTo>
                    <a:lnTo>
                      <a:pt x="46" y="42"/>
                    </a:lnTo>
                    <a:lnTo>
                      <a:pt x="50" y="45"/>
                    </a:lnTo>
                    <a:lnTo>
                      <a:pt x="55" y="46"/>
                    </a:lnTo>
                    <a:lnTo>
                      <a:pt x="61" y="49"/>
                    </a:lnTo>
                    <a:lnTo>
                      <a:pt x="66" y="49"/>
                    </a:lnTo>
                    <a:lnTo>
                      <a:pt x="73" y="52"/>
                    </a:lnTo>
                    <a:lnTo>
                      <a:pt x="79" y="53"/>
                    </a:lnTo>
                    <a:lnTo>
                      <a:pt x="88" y="56"/>
                    </a:lnTo>
                    <a:lnTo>
                      <a:pt x="94" y="56"/>
                    </a:lnTo>
                    <a:lnTo>
                      <a:pt x="100" y="57"/>
                    </a:lnTo>
                    <a:lnTo>
                      <a:pt x="107" y="58"/>
                    </a:lnTo>
                    <a:lnTo>
                      <a:pt x="119" y="59"/>
                    </a:lnTo>
                    <a:lnTo>
                      <a:pt x="152" y="60"/>
                    </a:lnTo>
                    <a:lnTo>
                      <a:pt x="160" y="59"/>
                    </a:lnTo>
                    <a:lnTo>
                      <a:pt x="131" y="40"/>
                    </a:lnTo>
                    <a:lnTo>
                      <a:pt x="128" y="38"/>
                    </a:lnTo>
                    <a:lnTo>
                      <a:pt x="124" y="38"/>
                    </a:lnTo>
                    <a:lnTo>
                      <a:pt x="121" y="38"/>
                    </a:lnTo>
                    <a:lnTo>
                      <a:pt x="117" y="38"/>
                    </a:lnTo>
                    <a:lnTo>
                      <a:pt x="113" y="39"/>
                    </a:lnTo>
                    <a:lnTo>
                      <a:pt x="109" y="38"/>
                    </a:lnTo>
                    <a:lnTo>
                      <a:pt x="104" y="37"/>
                    </a:lnTo>
                    <a:lnTo>
                      <a:pt x="92" y="35"/>
                    </a:lnTo>
                    <a:lnTo>
                      <a:pt x="84" y="34"/>
                    </a:lnTo>
                    <a:lnTo>
                      <a:pt x="77" y="32"/>
                    </a:lnTo>
                    <a:lnTo>
                      <a:pt x="69" y="30"/>
                    </a:lnTo>
                    <a:lnTo>
                      <a:pt x="60" y="27"/>
                    </a:lnTo>
                    <a:lnTo>
                      <a:pt x="50" y="25"/>
                    </a:lnTo>
                    <a:lnTo>
                      <a:pt x="41" y="21"/>
                    </a:lnTo>
                    <a:lnTo>
                      <a:pt x="35" y="18"/>
                    </a:lnTo>
                    <a:lnTo>
                      <a:pt x="29" y="15"/>
                    </a:lnTo>
                    <a:lnTo>
                      <a:pt x="24" y="12"/>
                    </a:lnTo>
                    <a:lnTo>
                      <a:pt x="18" y="10"/>
                    </a:lnTo>
                    <a:lnTo>
                      <a:pt x="14" y="6"/>
                    </a:lnTo>
                    <a:lnTo>
                      <a:pt x="13" y="4"/>
                    </a:lnTo>
                    <a:lnTo>
                      <a:pt x="11" y="3"/>
                    </a:lnTo>
                    <a:lnTo>
                      <a:pt x="9" y="0"/>
                    </a:lnTo>
                  </a:path>
                </a:pathLst>
              </a:custGeom>
              <a:solidFill>
                <a:srgbClr val="4040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grpSp>
        <p:nvGrpSpPr>
          <p:cNvPr id="6179" name="Group 532"/>
          <p:cNvGrpSpPr>
            <a:grpSpLocks/>
          </p:cNvGrpSpPr>
          <p:nvPr/>
        </p:nvGrpSpPr>
        <p:grpSpPr bwMode="auto">
          <a:xfrm>
            <a:off x="9215438" y="3394076"/>
            <a:ext cx="1143000" cy="295275"/>
            <a:chOff x="5247" y="2138"/>
            <a:chExt cx="780" cy="186"/>
          </a:xfrm>
        </p:grpSpPr>
        <p:grpSp>
          <p:nvGrpSpPr>
            <p:cNvPr id="6232" name="Group 519"/>
            <p:cNvGrpSpPr>
              <a:grpSpLocks/>
            </p:cNvGrpSpPr>
            <p:nvPr/>
          </p:nvGrpSpPr>
          <p:grpSpPr bwMode="auto">
            <a:xfrm>
              <a:off x="5976" y="2138"/>
              <a:ext cx="51" cy="49"/>
              <a:chOff x="5976" y="2138"/>
              <a:chExt cx="51" cy="49"/>
            </a:xfrm>
          </p:grpSpPr>
          <p:grpSp>
            <p:nvGrpSpPr>
              <p:cNvPr id="6245" name="Group 517"/>
              <p:cNvGrpSpPr>
                <a:grpSpLocks/>
              </p:cNvGrpSpPr>
              <p:nvPr/>
            </p:nvGrpSpPr>
            <p:grpSpPr bwMode="auto">
              <a:xfrm>
                <a:off x="5976" y="2138"/>
                <a:ext cx="49" cy="49"/>
                <a:chOff x="5976" y="2138"/>
                <a:chExt cx="49" cy="49"/>
              </a:xfrm>
            </p:grpSpPr>
            <p:sp>
              <p:nvSpPr>
                <p:cNvPr id="6247" name="Freeform 515"/>
                <p:cNvSpPr>
                  <a:spLocks/>
                </p:cNvSpPr>
                <p:nvPr/>
              </p:nvSpPr>
              <p:spPr bwMode="auto">
                <a:xfrm>
                  <a:off x="5976" y="2138"/>
                  <a:ext cx="49" cy="49"/>
                </a:xfrm>
                <a:custGeom>
                  <a:avLst/>
                  <a:gdLst>
                    <a:gd name="T0" fmla="*/ 29 w 49"/>
                    <a:gd name="T1" fmla="*/ 0 h 49"/>
                    <a:gd name="T2" fmla="*/ 30 w 49"/>
                    <a:gd name="T3" fmla="*/ 3 h 49"/>
                    <a:gd name="T4" fmla="*/ 33 w 49"/>
                    <a:gd name="T5" fmla="*/ 5 h 49"/>
                    <a:gd name="T6" fmla="*/ 35 w 49"/>
                    <a:gd name="T7" fmla="*/ 7 h 49"/>
                    <a:gd name="T8" fmla="*/ 39 w 49"/>
                    <a:gd name="T9" fmla="*/ 9 h 49"/>
                    <a:gd name="T10" fmla="*/ 46 w 49"/>
                    <a:gd name="T11" fmla="*/ 13 h 49"/>
                    <a:gd name="T12" fmla="*/ 47 w 49"/>
                    <a:gd name="T13" fmla="*/ 14 h 49"/>
                    <a:gd name="T14" fmla="*/ 48 w 49"/>
                    <a:gd name="T15" fmla="*/ 15 h 49"/>
                    <a:gd name="T16" fmla="*/ 48 w 49"/>
                    <a:gd name="T17" fmla="*/ 27 h 49"/>
                    <a:gd name="T18" fmla="*/ 48 w 49"/>
                    <a:gd name="T19" fmla="*/ 29 h 49"/>
                    <a:gd name="T20" fmla="*/ 47 w 49"/>
                    <a:gd name="T21" fmla="*/ 32 h 49"/>
                    <a:gd name="T22" fmla="*/ 46 w 49"/>
                    <a:gd name="T23" fmla="*/ 33 h 49"/>
                    <a:gd name="T24" fmla="*/ 45 w 49"/>
                    <a:gd name="T25" fmla="*/ 34 h 49"/>
                    <a:gd name="T26" fmla="*/ 42 w 49"/>
                    <a:gd name="T27" fmla="*/ 37 h 49"/>
                    <a:gd name="T28" fmla="*/ 39 w 49"/>
                    <a:gd name="T29" fmla="*/ 39 h 49"/>
                    <a:gd name="T30" fmla="*/ 34 w 49"/>
                    <a:gd name="T31" fmla="*/ 41 h 49"/>
                    <a:gd name="T32" fmla="*/ 27 w 49"/>
                    <a:gd name="T33" fmla="*/ 45 h 49"/>
                    <a:gd name="T34" fmla="*/ 22 w 49"/>
                    <a:gd name="T35" fmla="*/ 46 h 49"/>
                    <a:gd name="T36" fmla="*/ 17 w 49"/>
                    <a:gd name="T37" fmla="*/ 47 h 49"/>
                    <a:gd name="T38" fmla="*/ 15 w 49"/>
                    <a:gd name="T39" fmla="*/ 48 h 49"/>
                    <a:gd name="T40" fmla="*/ 10 w 49"/>
                    <a:gd name="T41" fmla="*/ 48 h 49"/>
                    <a:gd name="T42" fmla="*/ 8 w 49"/>
                    <a:gd name="T43" fmla="*/ 48 h 49"/>
                    <a:gd name="T44" fmla="*/ 7 w 49"/>
                    <a:gd name="T45" fmla="*/ 47 h 49"/>
                    <a:gd name="T46" fmla="*/ 4 w 49"/>
                    <a:gd name="T47" fmla="*/ 45 h 49"/>
                    <a:gd name="T48" fmla="*/ 3 w 49"/>
                    <a:gd name="T49" fmla="*/ 44 h 49"/>
                    <a:gd name="T50" fmla="*/ 0 w 49"/>
                    <a:gd name="T51" fmla="*/ 19 h 49"/>
                    <a:gd name="T52" fmla="*/ 3 w 49"/>
                    <a:gd name="T53" fmla="*/ 17 h 49"/>
                    <a:gd name="T54" fmla="*/ 5 w 49"/>
                    <a:gd name="T55" fmla="*/ 16 h 49"/>
                    <a:gd name="T56" fmla="*/ 11 w 49"/>
                    <a:gd name="T57" fmla="*/ 15 h 49"/>
                    <a:gd name="T58" fmla="*/ 15 w 49"/>
                    <a:gd name="T59" fmla="*/ 14 h 49"/>
                    <a:gd name="T60" fmla="*/ 17 w 49"/>
                    <a:gd name="T61" fmla="*/ 12 h 49"/>
                    <a:gd name="T62" fmla="*/ 21 w 49"/>
                    <a:gd name="T63" fmla="*/ 11 h 49"/>
                    <a:gd name="T64" fmla="*/ 23 w 49"/>
                    <a:gd name="T65" fmla="*/ 9 h 49"/>
                    <a:gd name="T66" fmla="*/ 25 w 49"/>
                    <a:gd name="T67" fmla="*/ 9 h 49"/>
                    <a:gd name="T68" fmla="*/ 27 w 49"/>
                    <a:gd name="T69" fmla="*/ 7 h 49"/>
                    <a:gd name="T70" fmla="*/ 28 w 49"/>
                    <a:gd name="T71" fmla="*/ 5 h 49"/>
                    <a:gd name="T72" fmla="*/ 29 w 49"/>
                    <a:gd name="T73" fmla="*/ 3 h 49"/>
                    <a:gd name="T74" fmla="*/ 29 w 49"/>
                    <a:gd name="T75" fmla="*/ 0 h 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
                    <a:gd name="T115" fmla="*/ 0 h 49"/>
                    <a:gd name="T116" fmla="*/ 49 w 49"/>
                    <a:gd name="T117" fmla="*/ 49 h 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 h="49">
                      <a:moveTo>
                        <a:pt x="29" y="0"/>
                      </a:moveTo>
                      <a:lnTo>
                        <a:pt x="30" y="3"/>
                      </a:lnTo>
                      <a:lnTo>
                        <a:pt x="33" y="5"/>
                      </a:lnTo>
                      <a:lnTo>
                        <a:pt x="35" y="7"/>
                      </a:lnTo>
                      <a:lnTo>
                        <a:pt x="39" y="9"/>
                      </a:lnTo>
                      <a:lnTo>
                        <a:pt x="46" y="13"/>
                      </a:lnTo>
                      <a:lnTo>
                        <a:pt x="47" y="14"/>
                      </a:lnTo>
                      <a:lnTo>
                        <a:pt x="48" y="15"/>
                      </a:lnTo>
                      <a:lnTo>
                        <a:pt x="48" y="27"/>
                      </a:lnTo>
                      <a:lnTo>
                        <a:pt x="48" y="29"/>
                      </a:lnTo>
                      <a:lnTo>
                        <a:pt x="47" y="32"/>
                      </a:lnTo>
                      <a:lnTo>
                        <a:pt x="46" y="33"/>
                      </a:lnTo>
                      <a:lnTo>
                        <a:pt x="45" y="34"/>
                      </a:lnTo>
                      <a:lnTo>
                        <a:pt x="42" y="37"/>
                      </a:lnTo>
                      <a:lnTo>
                        <a:pt x="39" y="39"/>
                      </a:lnTo>
                      <a:lnTo>
                        <a:pt x="34" y="41"/>
                      </a:lnTo>
                      <a:lnTo>
                        <a:pt x="27" y="45"/>
                      </a:lnTo>
                      <a:lnTo>
                        <a:pt x="22" y="46"/>
                      </a:lnTo>
                      <a:lnTo>
                        <a:pt x="17" y="47"/>
                      </a:lnTo>
                      <a:lnTo>
                        <a:pt x="15" y="48"/>
                      </a:lnTo>
                      <a:lnTo>
                        <a:pt x="10" y="48"/>
                      </a:lnTo>
                      <a:lnTo>
                        <a:pt x="8" y="48"/>
                      </a:lnTo>
                      <a:lnTo>
                        <a:pt x="7" y="47"/>
                      </a:lnTo>
                      <a:lnTo>
                        <a:pt x="4" y="45"/>
                      </a:lnTo>
                      <a:lnTo>
                        <a:pt x="3" y="44"/>
                      </a:lnTo>
                      <a:lnTo>
                        <a:pt x="0" y="19"/>
                      </a:lnTo>
                      <a:lnTo>
                        <a:pt x="3" y="17"/>
                      </a:lnTo>
                      <a:lnTo>
                        <a:pt x="5" y="16"/>
                      </a:lnTo>
                      <a:lnTo>
                        <a:pt x="11" y="15"/>
                      </a:lnTo>
                      <a:lnTo>
                        <a:pt x="15" y="14"/>
                      </a:lnTo>
                      <a:lnTo>
                        <a:pt x="17" y="12"/>
                      </a:lnTo>
                      <a:lnTo>
                        <a:pt x="21" y="11"/>
                      </a:lnTo>
                      <a:lnTo>
                        <a:pt x="23" y="9"/>
                      </a:lnTo>
                      <a:lnTo>
                        <a:pt x="25" y="9"/>
                      </a:lnTo>
                      <a:lnTo>
                        <a:pt x="27" y="7"/>
                      </a:lnTo>
                      <a:lnTo>
                        <a:pt x="28" y="5"/>
                      </a:lnTo>
                      <a:lnTo>
                        <a:pt x="29" y="3"/>
                      </a:lnTo>
                      <a:lnTo>
                        <a:pt x="29" y="0"/>
                      </a:lnTo>
                    </a:path>
                  </a:pathLst>
                </a:custGeom>
                <a:solidFill>
                  <a:srgbClr val="40404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48" name="Freeform 516"/>
                <p:cNvSpPr>
                  <a:spLocks/>
                </p:cNvSpPr>
                <p:nvPr/>
              </p:nvSpPr>
              <p:spPr bwMode="auto">
                <a:xfrm>
                  <a:off x="5979" y="2146"/>
                  <a:ext cx="44" cy="19"/>
                </a:xfrm>
                <a:custGeom>
                  <a:avLst/>
                  <a:gdLst>
                    <a:gd name="T0" fmla="*/ 29 w 44"/>
                    <a:gd name="T1" fmla="*/ 4 h 19"/>
                    <a:gd name="T2" fmla="*/ 30 w 44"/>
                    <a:gd name="T3" fmla="*/ 3 h 19"/>
                    <a:gd name="T4" fmla="*/ 32 w 44"/>
                    <a:gd name="T5" fmla="*/ 0 h 19"/>
                    <a:gd name="T6" fmla="*/ 35 w 44"/>
                    <a:gd name="T7" fmla="*/ 2 h 19"/>
                    <a:gd name="T8" fmla="*/ 43 w 44"/>
                    <a:gd name="T9" fmla="*/ 5 h 19"/>
                    <a:gd name="T10" fmla="*/ 42 w 44"/>
                    <a:gd name="T11" fmla="*/ 6 h 19"/>
                    <a:gd name="T12" fmla="*/ 41 w 44"/>
                    <a:gd name="T13" fmla="*/ 8 h 19"/>
                    <a:gd name="T14" fmla="*/ 38 w 44"/>
                    <a:gd name="T15" fmla="*/ 9 h 19"/>
                    <a:gd name="T16" fmla="*/ 35 w 44"/>
                    <a:gd name="T17" fmla="*/ 11 h 19"/>
                    <a:gd name="T18" fmla="*/ 31 w 44"/>
                    <a:gd name="T19" fmla="*/ 13 h 19"/>
                    <a:gd name="T20" fmla="*/ 26 w 44"/>
                    <a:gd name="T21" fmla="*/ 15 h 19"/>
                    <a:gd name="T22" fmla="*/ 23 w 44"/>
                    <a:gd name="T23" fmla="*/ 15 h 19"/>
                    <a:gd name="T24" fmla="*/ 19 w 44"/>
                    <a:gd name="T25" fmla="*/ 17 h 19"/>
                    <a:gd name="T26" fmla="*/ 14 w 44"/>
                    <a:gd name="T27" fmla="*/ 17 h 19"/>
                    <a:gd name="T28" fmla="*/ 10 w 44"/>
                    <a:gd name="T29" fmla="*/ 18 h 19"/>
                    <a:gd name="T30" fmla="*/ 7 w 44"/>
                    <a:gd name="T31" fmla="*/ 18 h 19"/>
                    <a:gd name="T32" fmla="*/ 2 w 44"/>
                    <a:gd name="T33" fmla="*/ 17 h 19"/>
                    <a:gd name="T34" fmla="*/ 1 w 44"/>
                    <a:gd name="T35" fmla="*/ 16 h 19"/>
                    <a:gd name="T36" fmla="*/ 0 w 44"/>
                    <a:gd name="T37" fmla="*/ 15 h 19"/>
                    <a:gd name="T38" fmla="*/ 0 w 44"/>
                    <a:gd name="T39" fmla="*/ 12 h 19"/>
                    <a:gd name="T40" fmla="*/ 1 w 44"/>
                    <a:gd name="T41" fmla="*/ 11 h 19"/>
                    <a:gd name="T42" fmla="*/ 3 w 44"/>
                    <a:gd name="T43" fmla="*/ 11 h 19"/>
                    <a:gd name="T44" fmla="*/ 7 w 44"/>
                    <a:gd name="T45" fmla="*/ 11 h 19"/>
                    <a:gd name="T46" fmla="*/ 8 w 44"/>
                    <a:gd name="T47" fmla="*/ 11 h 19"/>
                    <a:gd name="T48" fmla="*/ 13 w 44"/>
                    <a:gd name="T49" fmla="*/ 10 h 19"/>
                    <a:gd name="T50" fmla="*/ 15 w 44"/>
                    <a:gd name="T51" fmla="*/ 10 h 19"/>
                    <a:gd name="T52" fmla="*/ 19 w 44"/>
                    <a:gd name="T53" fmla="*/ 9 h 19"/>
                    <a:gd name="T54" fmla="*/ 21 w 44"/>
                    <a:gd name="T55" fmla="*/ 8 h 19"/>
                    <a:gd name="T56" fmla="*/ 24 w 44"/>
                    <a:gd name="T57" fmla="*/ 7 h 19"/>
                    <a:gd name="T58" fmla="*/ 26 w 44"/>
                    <a:gd name="T59" fmla="*/ 6 h 19"/>
                    <a:gd name="T60" fmla="*/ 29 w 44"/>
                    <a:gd name="T61" fmla="*/ 4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
                    <a:gd name="T94" fmla="*/ 0 h 19"/>
                    <a:gd name="T95" fmla="*/ 44 w 44"/>
                    <a:gd name="T96" fmla="*/ 19 h 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 h="19">
                      <a:moveTo>
                        <a:pt x="29" y="4"/>
                      </a:moveTo>
                      <a:lnTo>
                        <a:pt x="30" y="3"/>
                      </a:lnTo>
                      <a:lnTo>
                        <a:pt x="32" y="0"/>
                      </a:lnTo>
                      <a:lnTo>
                        <a:pt x="35" y="2"/>
                      </a:lnTo>
                      <a:lnTo>
                        <a:pt x="43" y="5"/>
                      </a:lnTo>
                      <a:lnTo>
                        <a:pt x="42" y="6"/>
                      </a:lnTo>
                      <a:lnTo>
                        <a:pt x="41" y="8"/>
                      </a:lnTo>
                      <a:lnTo>
                        <a:pt x="38" y="9"/>
                      </a:lnTo>
                      <a:lnTo>
                        <a:pt x="35" y="11"/>
                      </a:lnTo>
                      <a:lnTo>
                        <a:pt x="31" y="13"/>
                      </a:lnTo>
                      <a:lnTo>
                        <a:pt x="26" y="15"/>
                      </a:lnTo>
                      <a:lnTo>
                        <a:pt x="23" y="15"/>
                      </a:lnTo>
                      <a:lnTo>
                        <a:pt x="19" y="17"/>
                      </a:lnTo>
                      <a:lnTo>
                        <a:pt x="14" y="17"/>
                      </a:lnTo>
                      <a:lnTo>
                        <a:pt x="10" y="18"/>
                      </a:lnTo>
                      <a:lnTo>
                        <a:pt x="7" y="18"/>
                      </a:lnTo>
                      <a:lnTo>
                        <a:pt x="2" y="17"/>
                      </a:lnTo>
                      <a:lnTo>
                        <a:pt x="1" y="16"/>
                      </a:lnTo>
                      <a:lnTo>
                        <a:pt x="0" y="15"/>
                      </a:lnTo>
                      <a:lnTo>
                        <a:pt x="0" y="12"/>
                      </a:lnTo>
                      <a:lnTo>
                        <a:pt x="1" y="11"/>
                      </a:lnTo>
                      <a:lnTo>
                        <a:pt x="3" y="11"/>
                      </a:lnTo>
                      <a:lnTo>
                        <a:pt x="7" y="11"/>
                      </a:lnTo>
                      <a:lnTo>
                        <a:pt x="8" y="11"/>
                      </a:lnTo>
                      <a:lnTo>
                        <a:pt x="13" y="10"/>
                      </a:lnTo>
                      <a:lnTo>
                        <a:pt x="15" y="10"/>
                      </a:lnTo>
                      <a:lnTo>
                        <a:pt x="19" y="9"/>
                      </a:lnTo>
                      <a:lnTo>
                        <a:pt x="21" y="8"/>
                      </a:lnTo>
                      <a:lnTo>
                        <a:pt x="24" y="7"/>
                      </a:lnTo>
                      <a:lnTo>
                        <a:pt x="26" y="6"/>
                      </a:lnTo>
                      <a:lnTo>
                        <a:pt x="29" y="4"/>
                      </a:lnTo>
                    </a:path>
                  </a:pathLst>
                </a:custGeom>
                <a:solidFill>
                  <a:srgbClr val="A0A0A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sp>
            <p:nvSpPr>
              <p:cNvPr id="6246" name="Freeform 518"/>
              <p:cNvSpPr>
                <a:spLocks/>
              </p:cNvSpPr>
              <p:nvPr/>
            </p:nvSpPr>
            <p:spPr bwMode="auto">
              <a:xfrm>
                <a:off x="5986" y="2160"/>
                <a:ext cx="41" cy="17"/>
              </a:xfrm>
              <a:custGeom>
                <a:avLst/>
                <a:gdLst>
                  <a:gd name="T0" fmla="*/ 0 w 41"/>
                  <a:gd name="T1" fmla="*/ 16 h 17"/>
                  <a:gd name="T2" fmla="*/ 8 w 41"/>
                  <a:gd name="T3" fmla="*/ 16 h 17"/>
                  <a:gd name="T4" fmla="*/ 16 w 41"/>
                  <a:gd name="T5" fmla="*/ 13 h 17"/>
                  <a:gd name="T6" fmla="*/ 24 w 41"/>
                  <a:gd name="T7" fmla="*/ 10 h 17"/>
                  <a:gd name="T8" fmla="*/ 29 w 41"/>
                  <a:gd name="T9" fmla="*/ 9 h 17"/>
                  <a:gd name="T10" fmla="*/ 36 w 41"/>
                  <a:gd name="T11" fmla="*/ 4 h 17"/>
                  <a:gd name="T12" fmla="*/ 40 w 41"/>
                  <a:gd name="T13" fmla="*/ 0 h 17"/>
                  <a:gd name="T14" fmla="*/ 0 60000 65536"/>
                  <a:gd name="T15" fmla="*/ 0 60000 65536"/>
                  <a:gd name="T16" fmla="*/ 0 60000 65536"/>
                  <a:gd name="T17" fmla="*/ 0 60000 65536"/>
                  <a:gd name="T18" fmla="*/ 0 60000 65536"/>
                  <a:gd name="T19" fmla="*/ 0 60000 65536"/>
                  <a:gd name="T20" fmla="*/ 0 60000 65536"/>
                  <a:gd name="T21" fmla="*/ 0 w 41"/>
                  <a:gd name="T22" fmla="*/ 0 h 17"/>
                  <a:gd name="T23" fmla="*/ 41 w 4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7">
                    <a:moveTo>
                      <a:pt x="0" y="16"/>
                    </a:moveTo>
                    <a:lnTo>
                      <a:pt x="8" y="16"/>
                    </a:lnTo>
                    <a:lnTo>
                      <a:pt x="16" y="13"/>
                    </a:lnTo>
                    <a:lnTo>
                      <a:pt x="24" y="10"/>
                    </a:lnTo>
                    <a:lnTo>
                      <a:pt x="29" y="9"/>
                    </a:lnTo>
                    <a:lnTo>
                      <a:pt x="36" y="4"/>
                    </a:lnTo>
                    <a:lnTo>
                      <a:pt x="40" y="0"/>
                    </a:lnTo>
                  </a:path>
                </a:pathLst>
              </a:custGeom>
              <a:noFill/>
              <a:ln w="12700" cap="rnd" cmpd="sng">
                <a:solidFill>
                  <a:srgbClr val="E0E0E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grpSp>
        <p:grpSp>
          <p:nvGrpSpPr>
            <p:cNvPr id="6233" name="Group 531"/>
            <p:cNvGrpSpPr>
              <a:grpSpLocks/>
            </p:cNvGrpSpPr>
            <p:nvPr/>
          </p:nvGrpSpPr>
          <p:grpSpPr bwMode="auto">
            <a:xfrm>
              <a:off x="5247" y="2197"/>
              <a:ext cx="248" cy="127"/>
              <a:chOff x="5247" y="2197"/>
              <a:chExt cx="248" cy="127"/>
            </a:xfrm>
          </p:grpSpPr>
          <p:grpSp>
            <p:nvGrpSpPr>
              <p:cNvPr id="6234" name="Group 523"/>
              <p:cNvGrpSpPr>
                <a:grpSpLocks/>
              </p:cNvGrpSpPr>
              <p:nvPr/>
            </p:nvGrpSpPr>
            <p:grpSpPr bwMode="auto">
              <a:xfrm>
                <a:off x="5247" y="2197"/>
                <a:ext cx="248" cy="127"/>
                <a:chOff x="5247" y="2197"/>
                <a:chExt cx="248" cy="127"/>
              </a:xfrm>
            </p:grpSpPr>
            <p:sp>
              <p:nvSpPr>
                <p:cNvPr id="6242" name="Freeform 520"/>
                <p:cNvSpPr>
                  <a:spLocks/>
                </p:cNvSpPr>
                <p:nvPr/>
              </p:nvSpPr>
              <p:spPr bwMode="auto">
                <a:xfrm>
                  <a:off x="5247" y="2219"/>
                  <a:ext cx="248" cy="105"/>
                </a:xfrm>
                <a:custGeom>
                  <a:avLst/>
                  <a:gdLst>
                    <a:gd name="T0" fmla="*/ 11 w 248"/>
                    <a:gd name="T1" fmla="*/ 2 h 105"/>
                    <a:gd name="T2" fmla="*/ 4 w 248"/>
                    <a:gd name="T3" fmla="*/ 7 h 105"/>
                    <a:gd name="T4" fmla="*/ 1 w 248"/>
                    <a:gd name="T5" fmla="*/ 12 h 105"/>
                    <a:gd name="T6" fmla="*/ 0 w 248"/>
                    <a:gd name="T7" fmla="*/ 18 h 105"/>
                    <a:gd name="T8" fmla="*/ 0 w 248"/>
                    <a:gd name="T9" fmla="*/ 41 h 105"/>
                    <a:gd name="T10" fmla="*/ 4 w 248"/>
                    <a:gd name="T11" fmla="*/ 47 h 105"/>
                    <a:gd name="T12" fmla="*/ 11 w 248"/>
                    <a:gd name="T13" fmla="*/ 55 h 105"/>
                    <a:gd name="T14" fmla="*/ 32 w 248"/>
                    <a:gd name="T15" fmla="*/ 66 h 105"/>
                    <a:gd name="T16" fmla="*/ 60 w 248"/>
                    <a:gd name="T17" fmla="*/ 79 h 105"/>
                    <a:gd name="T18" fmla="*/ 84 w 248"/>
                    <a:gd name="T19" fmla="*/ 88 h 105"/>
                    <a:gd name="T20" fmla="*/ 108 w 248"/>
                    <a:gd name="T21" fmla="*/ 95 h 105"/>
                    <a:gd name="T22" fmla="*/ 122 w 248"/>
                    <a:gd name="T23" fmla="*/ 98 h 105"/>
                    <a:gd name="T24" fmla="*/ 134 w 248"/>
                    <a:gd name="T25" fmla="*/ 99 h 105"/>
                    <a:gd name="T26" fmla="*/ 151 w 248"/>
                    <a:gd name="T27" fmla="*/ 101 h 105"/>
                    <a:gd name="T28" fmla="*/ 172 w 248"/>
                    <a:gd name="T29" fmla="*/ 103 h 105"/>
                    <a:gd name="T30" fmla="*/ 197 w 248"/>
                    <a:gd name="T31" fmla="*/ 104 h 105"/>
                    <a:gd name="T32" fmla="*/ 216 w 248"/>
                    <a:gd name="T33" fmla="*/ 103 h 105"/>
                    <a:gd name="T34" fmla="*/ 230 w 248"/>
                    <a:gd name="T35" fmla="*/ 99 h 105"/>
                    <a:gd name="T36" fmla="*/ 236 w 248"/>
                    <a:gd name="T37" fmla="*/ 94 h 105"/>
                    <a:gd name="T38" fmla="*/ 242 w 248"/>
                    <a:gd name="T39" fmla="*/ 85 h 105"/>
                    <a:gd name="T40" fmla="*/ 246 w 248"/>
                    <a:gd name="T41" fmla="*/ 72 h 105"/>
                    <a:gd name="T42" fmla="*/ 247 w 248"/>
                    <a:gd name="T43" fmla="*/ 59 h 105"/>
                    <a:gd name="T44" fmla="*/ 246 w 248"/>
                    <a:gd name="T45" fmla="*/ 46 h 105"/>
                    <a:gd name="T46" fmla="*/ 226 w 248"/>
                    <a:gd name="T47" fmla="*/ 52 h 105"/>
                    <a:gd name="T48" fmla="*/ 211 w 248"/>
                    <a:gd name="T49" fmla="*/ 54 h 105"/>
                    <a:gd name="T50" fmla="*/ 199 w 248"/>
                    <a:gd name="T51" fmla="*/ 54 h 105"/>
                    <a:gd name="T52" fmla="*/ 191 w 248"/>
                    <a:gd name="T53" fmla="*/ 51 h 105"/>
                    <a:gd name="T54" fmla="*/ 184 w 248"/>
                    <a:gd name="T55" fmla="*/ 48 h 105"/>
                    <a:gd name="T56" fmla="*/ 157 w 248"/>
                    <a:gd name="T57" fmla="*/ 46 h 105"/>
                    <a:gd name="T58" fmla="*/ 140 w 248"/>
                    <a:gd name="T59" fmla="*/ 45 h 105"/>
                    <a:gd name="T60" fmla="*/ 123 w 248"/>
                    <a:gd name="T61" fmla="*/ 43 h 105"/>
                    <a:gd name="T62" fmla="*/ 105 w 248"/>
                    <a:gd name="T63" fmla="*/ 39 h 105"/>
                    <a:gd name="T64" fmla="*/ 89 w 248"/>
                    <a:gd name="T65" fmla="*/ 36 h 105"/>
                    <a:gd name="T66" fmla="*/ 65 w 248"/>
                    <a:gd name="T67" fmla="*/ 29 h 105"/>
                    <a:gd name="T68" fmla="*/ 45 w 248"/>
                    <a:gd name="T69" fmla="*/ 21 h 105"/>
                    <a:gd name="T70" fmla="*/ 26 w 248"/>
                    <a:gd name="T71" fmla="*/ 13 h 105"/>
                    <a:gd name="T72" fmla="*/ 17 w 248"/>
                    <a:gd name="T73" fmla="*/ 7 h 105"/>
                    <a:gd name="T74" fmla="*/ 15 w 248"/>
                    <a:gd name="T75" fmla="*/ 4 h 105"/>
                    <a:gd name="T76" fmla="*/ 13 w 248"/>
                    <a:gd name="T77" fmla="*/ 0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8"/>
                    <a:gd name="T118" fmla="*/ 0 h 105"/>
                    <a:gd name="T119" fmla="*/ 248 w 248"/>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8" h="105">
                      <a:moveTo>
                        <a:pt x="13" y="0"/>
                      </a:moveTo>
                      <a:lnTo>
                        <a:pt x="11" y="2"/>
                      </a:lnTo>
                      <a:lnTo>
                        <a:pt x="8" y="4"/>
                      </a:lnTo>
                      <a:lnTo>
                        <a:pt x="4" y="7"/>
                      </a:lnTo>
                      <a:lnTo>
                        <a:pt x="2" y="9"/>
                      </a:lnTo>
                      <a:lnTo>
                        <a:pt x="1" y="12"/>
                      </a:lnTo>
                      <a:lnTo>
                        <a:pt x="0" y="14"/>
                      </a:lnTo>
                      <a:lnTo>
                        <a:pt x="0" y="18"/>
                      </a:lnTo>
                      <a:lnTo>
                        <a:pt x="0" y="37"/>
                      </a:lnTo>
                      <a:lnTo>
                        <a:pt x="0" y="41"/>
                      </a:lnTo>
                      <a:lnTo>
                        <a:pt x="2" y="45"/>
                      </a:lnTo>
                      <a:lnTo>
                        <a:pt x="4" y="47"/>
                      </a:lnTo>
                      <a:lnTo>
                        <a:pt x="6" y="51"/>
                      </a:lnTo>
                      <a:lnTo>
                        <a:pt x="11" y="55"/>
                      </a:lnTo>
                      <a:lnTo>
                        <a:pt x="23" y="61"/>
                      </a:lnTo>
                      <a:lnTo>
                        <a:pt x="32" y="66"/>
                      </a:lnTo>
                      <a:lnTo>
                        <a:pt x="45" y="72"/>
                      </a:lnTo>
                      <a:lnTo>
                        <a:pt x="60" y="79"/>
                      </a:lnTo>
                      <a:lnTo>
                        <a:pt x="71" y="84"/>
                      </a:lnTo>
                      <a:lnTo>
                        <a:pt x="84" y="88"/>
                      </a:lnTo>
                      <a:lnTo>
                        <a:pt x="101" y="92"/>
                      </a:lnTo>
                      <a:lnTo>
                        <a:pt x="108" y="95"/>
                      </a:lnTo>
                      <a:lnTo>
                        <a:pt x="116" y="96"/>
                      </a:lnTo>
                      <a:lnTo>
                        <a:pt x="122" y="98"/>
                      </a:lnTo>
                      <a:lnTo>
                        <a:pt x="128" y="98"/>
                      </a:lnTo>
                      <a:lnTo>
                        <a:pt x="134" y="99"/>
                      </a:lnTo>
                      <a:lnTo>
                        <a:pt x="139" y="99"/>
                      </a:lnTo>
                      <a:lnTo>
                        <a:pt x="151" y="101"/>
                      </a:lnTo>
                      <a:lnTo>
                        <a:pt x="162" y="102"/>
                      </a:lnTo>
                      <a:lnTo>
                        <a:pt x="172" y="103"/>
                      </a:lnTo>
                      <a:lnTo>
                        <a:pt x="184" y="104"/>
                      </a:lnTo>
                      <a:lnTo>
                        <a:pt x="197" y="104"/>
                      </a:lnTo>
                      <a:lnTo>
                        <a:pt x="208" y="103"/>
                      </a:lnTo>
                      <a:lnTo>
                        <a:pt x="216" y="103"/>
                      </a:lnTo>
                      <a:lnTo>
                        <a:pt x="223" y="101"/>
                      </a:lnTo>
                      <a:lnTo>
                        <a:pt x="230" y="99"/>
                      </a:lnTo>
                      <a:lnTo>
                        <a:pt x="233" y="97"/>
                      </a:lnTo>
                      <a:lnTo>
                        <a:pt x="236" y="94"/>
                      </a:lnTo>
                      <a:lnTo>
                        <a:pt x="239" y="90"/>
                      </a:lnTo>
                      <a:lnTo>
                        <a:pt x="242" y="85"/>
                      </a:lnTo>
                      <a:lnTo>
                        <a:pt x="244" y="80"/>
                      </a:lnTo>
                      <a:lnTo>
                        <a:pt x="246" y="72"/>
                      </a:lnTo>
                      <a:lnTo>
                        <a:pt x="247" y="65"/>
                      </a:lnTo>
                      <a:lnTo>
                        <a:pt x="247" y="59"/>
                      </a:lnTo>
                      <a:lnTo>
                        <a:pt x="247" y="52"/>
                      </a:lnTo>
                      <a:lnTo>
                        <a:pt x="246" y="46"/>
                      </a:lnTo>
                      <a:lnTo>
                        <a:pt x="232" y="51"/>
                      </a:lnTo>
                      <a:lnTo>
                        <a:pt x="226" y="52"/>
                      </a:lnTo>
                      <a:lnTo>
                        <a:pt x="218" y="54"/>
                      </a:lnTo>
                      <a:lnTo>
                        <a:pt x="211" y="54"/>
                      </a:lnTo>
                      <a:lnTo>
                        <a:pt x="205" y="54"/>
                      </a:lnTo>
                      <a:lnTo>
                        <a:pt x="199" y="54"/>
                      </a:lnTo>
                      <a:lnTo>
                        <a:pt x="195" y="54"/>
                      </a:lnTo>
                      <a:lnTo>
                        <a:pt x="191" y="51"/>
                      </a:lnTo>
                      <a:lnTo>
                        <a:pt x="187" y="51"/>
                      </a:lnTo>
                      <a:lnTo>
                        <a:pt x="184" y="48"/>
                      </a:lnTo>
                      <a:lnTo>
                        <a:pt x="182" y="46"/>
                      </a:lnTo>
                      <a:lnTo>
                        <a:pt x="157" y="46"/>
                      </a:lnTo>
                      <a:lnTo>
                        <a:pt x="146" y="45"/>
                      </a:lnTo>
                      <a:lnTo>
                        <a:pt x="140" y="45"/>
                      </a:lnTo>
                      <a:lnTo>
                        <a:pt x="134" y="44"/>
                      </a:lnTo>
                      <a:lnTo>
                        <a:pt x="123" y="43"/>
                      </a:lnTo>
                      <a:lnTo>
                        <a:pt x="113" y="41"/>
                      </a:lnTo>
                      <a:lnTo>
                        <a:pt x="105" y="39"/>
                      </a:lnTo>
                      <a:lnTo>
                        <a:pt x="96" y="37"/>
                      </a:lnTo>
                      <a:lnTo>
                        <a:pt x="89" y="36"/>
                      </a:lnTo>
                      <a:lnTo>
                        <a:pt x="77" y="33"/>
                      </a:lnTo>
                      <a:lnTo>
                        <a:pt x="65" y="29"/>
                      </a:lnTo>
                      <a:lnTo>
                        <a:pt x="53" y="25"/>
                      </a:lnTo>
                      <a:lnTo>
                        <a:pt x="45" y="21"/>
                      </a:lnTo>
                      <a:lnTo>
                        <a:pt x="36" y="18"/>
                      </a:lnTo>
                      <a:lnTo>
                        <a:pt x="26" y="13"/>
                      </a:lnTo>
                      <a:lnTo>
                        <a:pt x="21" y="10"/>
                      </a:lnTo>
                      <a:lnTo>
                        <a:pt x="17" y="7"/>
                      </a:lnTo>
                      <a:lnTo>
                        <a:pt x="15" y="6"/>
                      </a:lnTo>
                      <a:lnTo>
                        <a:pt x="15" y="4"/>
                      </a:lnTo>
                      <a:lnTo>
                        <a:pt x="15" y="0"/>
                      </a:lnTo>
                      <a:lnTo>
                        <a:pt x="13" y="0"/>
                      </a:lnTo>
                    </a:path>
                  </a:pathLst>
                </a:custGeom>
                <a:solidFill>
                  <a:srgbClr val="40404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43" name="Freeform 521"/>
                <p:cNvSpPr>
                  <a:spLocks/>
                </p:cNvSpPr>
                <p:nvPr/>
              </p:nvSpPr>
              <p:spPr bwMode="auto">
                <a:xfrm>
                  <a:off x="5247" y="2234"/>
                  <a:ext cx="248" cy="90"/>
                </a:xfrm>
                <a:custGeom>
                  <a:avLst/>
                  <a:gdLst>
                    <a:gd name="T0" fmla="*/ 16 w 248"/>
                    <a:gd name="T1" fmla="*/ 13 h 90"/>
                    <a:gd name="T2" fmla="*/ 9 w 248"/>
                    <a:gd name="T3" fmla="*/ 8 h 90"/>
                    <a:gd name="T4" fmla="*/ 2 w 248"/>
                    <a:gd name="T5" fmla="*/ 3 h 90"/>
                    <a:gd name="T6" fmla="*/ 0 w 248"/>
                    <a:gd name="T7" fmla="*/ 4 h 90"/>
                    <a:gd name="T8" fmla="*/ 0 w 248"/>
                    <a:gd name="T9" fmla="*/ 27 h 90"/>
                    <a:gd name="T10" fmla="*/ 4 w 248"/>
                    <a:gd name="T11" fmla="*/ 33 h 90"/>
                    <a:gd name="T12" fmla="*/ 11 w 248"/>
                    <a:gd name="T13" fmla="*/ 40 h 90"/>
                    <a:gd name="T14" fmla="*/ 32 w 248"/>
                    <a:gd name="T15" fmla="*/ 51 h 90"/>
                    <a:gd name="T16" fmla="*/ 60 w 248"/>
                    <a:gd name="T17" fmla="*/ 64 h 90"/>
                    <a:gd name="T18" fmla="*/ 84 w 248"/>
                    <a:gd name="T19" fmla="*/ 73 h 90"/>
                    <a:gd name="T20" fmla="*/ 108 w 248"/>
                    <a:gd name="T21" fmla="*/ 80 h 90"/>
                    <a:gd name="T22" fmla="*/ 122 w 248"/>
                    <a:gd name="T23" fmla="*/ 83 h 90"/>
                    <a:gd name="T24" fmla="*/ 134 w 248"/>
                    <a:gd name="T25" fmla="*/ 84 h 90"/>
                    <a:gd name="T26" fmla="*/ 151 w 248"/>
                    <a:gd name="T27" fmla="*/ 86 h 90"/>
                    <a:gd name="T28" fmla="*/ 172 w 248"/>
                    <a:gd name="T29" fmla="*/ 88 h 90"/>
                    <a:gd name="T30" fmla="*/ 197 w 248"/>
                    <a:gd name="T31" fmla="*/ 89 h 90"/>
                    <a:gd name="T32" fmla="*/ 216 w 248"/>
                    <a:gd name="T33" fmla="*/ 88 h 90"/>
                    <a:gd name="T34" fmla="*/ 224 w 248"/>
                    <a:gd name="T35" fmla="*/ 86 h 90"/>
                    <a:gd name="T36" fmla="*/ 233 w 248"/>
                    <a:gd name="T37" fmla="*/ 82 h 90"/>
                    <a:gd name="T38" fmla="*/ 239 w 248"/>
                    <a:gd name="T39" fmla="*/ 75 h 90"/>
                    <a:gd name="T40" fmla="*/ 244 w 248"/>
                    <a:gd name="T41" fmla="*/ 66 h 90"/>
                    <a:gd name="T42" fmla="*/ 247 w 248"/>
                    <a:gd name="T43" fmla="*/ 50 h 90"/>
                    <a:gd name="T44" fmla="*/ 247 w 248"/>
                    <a:gd name="T45" fmla="*/ 38 h 90"/>
                    <a:gd name="T46" fmla="*/ 245 w 248"/>
                    <a:gd name="T47" fmla="*/ 37 h 90"/>
                    <a:gd name="T48" fmla="*/ 240 w 248"/>
                    <a:gd name="T49" fmla="*/ 44 h 90"/>
                    <a:gd name="T50" fmla="*/ 232 w 248"/>
                    <a:gd name="T51" fmla="*/ 47 h 90"/>
                    <a:gd name="T52" fmla="*/ 220 w 248"/>
                    <a:gd name="T53" fmla="*/ 50 h 90"/>
                    <a:gd name="T54" fmla="*/ 204 w 248"/>
                    <a:gd name="T55" fmla="*/ 51 h 90"/>
                    <a:gd name="T56" fmla="*/ 191 w 248"/>
                    <a:gd name="T57" fmla="*/ 51 h 90"/>
                    <a:gd name="T58" fmla="*/ 172 w 248"/>
                    <a:gd name="T59" fmla="*/ 50 h 90"/>
                    <a:gd name="T60" fmla="*/ 158 w 248"/>
                    <a:gd name="T61" fmla="*/ 50 h 90"/>
                    <a:gd name="T62" fmla="*/ 143 w 248"/>
                    <a:gd name="T63" fmla="*/ 50 h 90"/>
                    <a:gd name="T64" fmla="*/ 126 w 248"/>
                    <a:gd name="T65" fmla="*/ 49 h 90"/>
                    <a:gd name="T66" fmla="*/ 107 w 248"/>
                    <a:gd name="T67" fmla="*/ 45 h 90"/>
                    <a:gd name="T68" fmla="*/ 91 w 248"/>
                    <a:gd name="T69" fmla="*/ 41 h 90"/>
                    <a:gd name="T70" fmla="*/ 75 w 248"/>
                    <a:gd name="T71" fmla="*/ 37 h 90"/>
                    <a:gd name="T72" fmla="*/ 61 w 248"/>
                    <a:gd name="T73" fmla="*/ 32 h 90"/>
                    <a:gd name="T74" fmla="*/ 45 w 248"/>
                    <a:gd name="T75" fmla="*/ 26 h 90"/>
                    <a:gd name="T76" fmla="*/ 35 w 248"/>
                    <a:gd name="T77" fmla="*/ 22 h 90"/>
                    <a:gd name="T78" fmla="*/ 25 w 248"/>
                    <a:gd name="T79" fmla="*/ 17 h 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8"/>
                    <a:gd name="T121" fmla="*/ 0 h 90"/>
                    <a:gd name="T122" fmla="*/ 248 w 248"/>
                    <a:gd name="T123" fmla="*/ 90 h 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8" h="90">
                      <a:moveTo>
                        <a:pt x="21" y="15"/>
                      </a:moveTo>
                      <a:lnTo>
                        <a:pt x="16" y="13"/>
                      </a:lnTo>
                      <a:lnTo>
                        <a:pt x="13" y="11"/>
                      </a:lnTo>
                      <a:lnTo>
                        <a:pt x="9" y="8"/>
                      </a:lnTo>
                      <a:lnTo>
                        <a:pt x="5" y="6"/>
                      </a:lnTo>
                      <a:lnTo>
                        <a:pt x="2" y="3"/>
                      </a:lnTo>
                      <a:lnTo>
                        <a:pt x="0" y="0"/>
                      </a:lnTo>
                      <a:lnTo>
                        <a:pt x="0" y="4"/>
                      </a:lnTo>
                      <a:lnTo>
                        <a:pt x="0" y="23"/>
                      </a:lnTo>
                      <a:lnTo>
                        <a:pt x="0" y="27"/>
                      </a:lnTo>
                      <a:lnTo>
                        <a:pt x="2" y="30"/>
                      </a:lnTo>
                      <a:lnTo>
                        <a:pt x="4" y="33"/>
                      </a:lnTo>
                      <a:lnTo>
                        <a:pt x="6" y="37"/>
                      </a:lnTo>
                      <a:lnTo>
                        <a:pt x="11" y="40"/>
                      </a:lnTo>
                      <a:lnTo>
                        <a:pt x="23" y="47"/>
                      </a:lnTo>
                      <a:lnTo>
                        <a:pt x="32" y="51"/>
                      </a:lnTo>
                      <a:lnTo>
                        <a:pt x="45" y="58"/>
                      </a:lnTo>
                      <a:lnTo>
                        <a:pt x="60" y="64"/>
                      </a:lnTo>
                      <a:lnTo>
                        <a:pt x="71" y="69"/>
                      </a:lnTo>
                      <a:lnTo>
                        <a:pt x="84" y="73"/>
                      </a:lnTo>
                      <a:lnTo>
                        <a:pt x="99" y="77"/>
                      </a:lnTo>
                      <a:lnTo>
                        <a:pt x="108" y="80"/>
                      </a:lnTo>
                      <a:lnTo>
                        <a:pt x="116" y="82"/>
                      </a:lnTo>
                      <a:lnTo>
                        <a:pt x="122" y="83"/>
                      </a:lnTo>
                      <a:lnTo>
                        <a:pt x="128" y="83"/>
                      </a:lnTo>
                      <a:lnTo>
                        <a:pt x="134" y="84"/>
                      </a:lnTo>
                      <a:lnTo>
                        <a:pt x="139" y="84"/>
                      </a:lnTo>
                      <a:lnTo>
                        <a:pt x="151" y="86"/>
                      </a:lnTo>
                      <a:lnTo>
                        <a:pt x="162" y="87"/>
                      </a:lnTo>
                      <a:lnTo>
                        <a:pt x="172" y="88"/>
                      </a:lnTo>
                      <a:lnTo>
                        <a:pt x="184" y="89"/>
                      </a:lnTo>
                      <a:lnTo>
                        <a:pt x="197" y="89"/>
                      </a:lnTo>
                      <a:lnTo>
                        <a:pt x="208" y="88"/>
                      </a:lnTo>
                      <a:lnTo>
                        <a:pt x="216" y="88"/>
                      </a:lnTo>
                      <a:lnTo>
                        <a:pt x="220" y="87"/>
                      </a:lnTo>
                      <a:lnTo>
                        <a:pt x="224" y="86"/>
                      </a:lnTo>
                      <a:lnTo>
                        <a:pt x="230" y="84"/>
                      </a:lnTo>
                      <a:lnTo>
                        <a:pt x="233" y="82"/>
                      </a:lnTo>
                      <a:lnTo>
                        <a:pt x="236" y="79"/>
                      </a:lnTo>
                      <a:lnTo>
                        <a:pt x="239" y="75"/>
                      </a:lnTo>
                      <a:lnTo>
                        <a:pt x="242" y="70"/>
                      </a:lnTo>
                      <a:lnTo>
                        <a:pt x="244" y="66"/>
                      </a:lnTo>
                      <a:lnTo>
                        <a:pt x="246" y="58"/>
                      </a:lnTo>
                      <a:lnTo>
                        <a:pt x="247" y="50"/>
                      </a:lnTo>
                      <a:lnTo>
                        <a:pt x="247" y="44"/>
                      </a:lnTo>
                      <a:lnTo>
                        <a:pt x="247" y="38"/>
                      </a:lnTo>
                      <a:lnTo>
                        <a:pt x="246" y="32"/>
                      </a:lnTo>
                      <a:lnTo>
                        <a:pt x="245" y="37"/>
                      </a:lnTo>
                      <a:lnTo>
                        <a:pt x="244" y="41"/>
                      </a:lnTo>
                      <a:lnTo>
                        <a:pt x="240" y="44"/>
                      </a:lnTo>
                      <a:lnTo>
                        <a:pt x="236" y="46"/>
                      </a:lnTo>
                      <a:lnTo>
                        <a:pt x="232" y="47"/>
                      </a:lnTo>
                      <a:lnTo>
                        <a:pt x="227" y="49"/>
                      </a:lnTo>
                      <a:lnTo>
                        <a:pt x="220" y="50"/>
                      </a:lnTo>
                      <a:lnTo>
                        <a:pt x="212" y="50"/>
                      </a:lnTo>
                      <a:lnTo>
                        <a:pt x="204" y="51"/>
                      </a:lnTo>
                      <a:lnTo>
                        <a:pt x="197" y="51"/>
                      </a:lnTo>
                      <a:lnTo>
                        <a:pt x="191" y="51"/>
                      </a:lnTo>
                      <a:lnTo>
                        <a:pt x="182" y="50"/>
                      </a:lnTo>
                      <a:lnTo>
                        <a:pt x="172" y="50"/>
                      </a:lnTo>
                      <a:lnTo>
                        <a:pt x="166" y="50"/>
                      </a:lnTo>
                      <a:lnTo>
                        <a:pt x="158" y="50"/>
                      </a:lnTo>
                      <a:lnTo>
                        <a:pt x="152" y="50"/>
                      </a:lnTo>
                      <a:lnTo>
                        <a:pt x="143" y="50"/>
                      </a:lnTo>
                      <a:lnTo>
                        <a:pt x="135" y="50"/>
                      </a:lnTo>
                      <a:lnTo>
                        <a:pt x="126" y="49"/>
                      </a:lnTo>
                      <a:lnTo>
                        <a:pt x="116" y="47"/>
                      </a:lnTo>
                      <a:lnTo>
                        <a:pt x="107" y="45"/>
                      </a:lnTo>
                      <a:lnTo>
                        <a:pt x="100" y="43"/>
                      </a:lnTo>
                      <a:lnTo>
                        <a:pt x="91" y="41"/>
                      </a:lnTo>
                      <a:lnTo>
                        <a:pt x="81" y="39"/>
                      </a:lnTo>
                      <a:lnTo>
                        <a:pt x="75" y="37"/>
                      </a:lnTo>
                      <a:lnTo>
                        <a:pt x="67" y="35"/>
                      </a:lnTo>
                      <a:lnTo>
                        <a:pt x="61" y="32"/>
                      </a:lnTo>
                      <a:lnTo>
                        <a:pt x="52" y="29"/>
                      </a:lnTo>
                      <a:lnTo>
                        <a:pt x="45" y="26"/>
                      </a:lnTo>
                      <a:lnTo>
                        <a:pt x="40" y="24"/>
                      </a:lnTo>
                      <a:lnTo>
                        <a:pt x="35" y="22"/>
                      </a:lnTo>
                      <a:lnTo>
                        <a:pt x="30" y="19"/>
                      </a:lnTo>
                      <a:lnTo>
                        <a:pt x="25" y="17"/>
                      </a:lnTo>
                      <a:lnTo>
                        <a:pt x="21" y="15"/>
                      </a:lnTo>
                    </a:path>
                  </a:pathLst>
                </a:custGeom>
                <a:solidFill>
                  <a:srgbClr val="6060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44" name="Arc 522"/>
                <p:cNvSpPr>
                  <a:spLocks/>
                </p:cNvSpPr>
                <p:nvPr/>
              </p:nvSpPr>
              <p:spPr bwMode="auto">
                <a:xfrm>
                  <a:off x="5267" y="2197"/>
                  <a:ext cx="172" cy="87"/>
                </a:xfrm>
                <a:custGeom>
                  <a:avLst/>
                  <a:gdLst>
                    <a:gd name="T0" fmla="*/ 0 w 22236"/>
                    <a:gd name="T1" fmla="*/ 0 h 21600"/>
                    <a:gd name="T2" fmla="*/ 0 w 22236"/>
                    <a:gd name="T3" fmla="*/ 0 h 21600"/>
                    <a:gd name="T4" fmla="*/ 0 w 22236"/>
                    <a:gd name="T5" fmla="*/ 0 h 21600"/>
                    <a:gd name="T6" fmla="*/ 0 60000 65536"/>
                    <a:gd name="T7" fmla="*/ 0 60000 65536"/>
                    <a:gd name="T8" fmla="*/ 0 60000 65536"/>
                    <a:gd name="T9" fmla="*/ 0 w 22236"/>
                    <a:gd name="T10" fmla="*/ 0 h 21600"/>
                    <a:gd name="T11" fmla="*/ 22236 w 22236"/>
                    <a:gd name="T12" fmla="*/ 21600 h 21600"/>
                  </a:gdLst>
                  <a:ahLst/>
                  <a:cxnLst>
                    <a:cxn ang="T6">
                      <a:pos x="T0" y="T1"/>
                    </a:cxn>
                    <a:cxn ang="T7">
                      <a:pos x="T2" y="T3"/>
                    </a:cxn>
                    <a:cxn ang="T8">
                      <a:pos x="T4" y="T5"/>
                    </a:cxn>
                  </a:cxnLst>
                  <a:rect l="T9" t="T10" r="T11" b="T12"/>
                  <a:pathLst>
                    <a:path w="22236" h="21600" fill="none" extrusionOk="0">
                      <a:moveTo>
                        <a:pt x="22235" y="21222"/>
                      </a:moveTo>
                      <a:cubicBezTo>
                        <a:pt x="20910" y="21473"/>
                        <a:pt x="19564" y="21599"/>
                        <a:pt x="18216" y="21600"/>
                      </a:cubicBezTo>
                      <a:cubicBezTo>
                        <a:pt x="10835" y="21600"/>
                        <a:pt x="3966" y="17831"/>
                        <a:pt x="0" y="11607"/>
                      </a:cubicBezTo>
                    </a:path>
                    <a:path w="22236" h="21600" stroke="0" extrusionOk="0">
                      <a:moveTo>
                        <a:pt x="22235" y="21222"/>
                      </a:moveTo>
                      <a:cubicBezTo>
                        <a:pt x="20910" y="21473"/>
                        <a:pt x="19564" y="21599"/>
                        <a:pt x="18216" y="21600"/>
                      </a:cubicBezTo>
                      <a:cubicBezTo>
                        <a:pt x="10835" y="21600"/>
                        <a:pt x="3966" y="17831"/>
                        <a:pt x="0" y="11607"/>
                      </a:cubicBezTo>
                      <a:lnTo>
                        <a:pt x="18216" y="0"/>
                      </a:lnTo>
                      <a:lnTo>
                        <a:pt x="22235" y="21222"/>
                      </a:lnTo>
                      <a:close/>
                    </a:path>
                  </a:pathLst>
                </a:custGeom>
                <a:noFill/>
                <a:ln w="12700" cap="rnd">
                  <a:solidFill>
                    <a:srgbClr val="A0A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grpSp>
          <p:grpSp>
            <p:nvGrpSpPr>
              <p:cNvPr id="6235" name="Group 530"/>
              <p:cNvGrpSpPr>
                <a:grpSpLocks/>
              </p:cNvGrpSpPr>
              <p:nvPr/>
            </p:nvGrpSpPr>
            <p:grpSpPr bwMode="auto">
              <a:xfrm>
                <a:off x="5257" y="2252"/>
                <a:ext cx="157" cy="65"/>
                <a:chOff x="5257" y="2252"/>
                <a:chExt cx="157" cy="65"/>
              </a:xfrm>
            </p:grpSpPr>
            <p:grpSp>
              <p:nvGrpSpPr>
                <p:cNvPr id="6236" name="Group 526"/>
                <p:cNvGrpSpPr>
                  <a:grpSpLocks/>
                </p:cNvGrpSpPr>
                <p:nvPr/>
              </p:nvGrpSpPr>
              <p:grpSpPr bwMode="auto">
                <a:xfrm>
                  <a:off x="5390" y="2300"/>
                  <a:ext cx="24" cy="17"/>
                  <a:chOff x="5390" y="2300"/>
                  <a:chExt cx="24" cy="17"/>
                </a:xfrm>
              </p:grpSpPr>
              <p:sp>
                <p:nvSpPr>
                  <p:cNvPr id="6240" name="Freeform 524"/>
                  <p:cNvSpPr>
                    <a:spLocks/>
                  </p:cNvSpPr>
                  <p:nvPr/>
                </p:nvSpPr>
                <p:spPr bwMode="auto">
                  <a:xfrm>
                    <a:off x="5390" y="2300"/>
                    <a:ext cx="24" cy="17"/>
                  </a:xfrm>
                  <a:custGeom>
                    <a:avLst/>
                    <a:gdLst>
                      <a:gd name="T0" fmla="*/ 0 w 24"/>
                      <a:gd name="T1" fmla="*/ 0 h 17"/>
                      <a:gd name="T2" fmla="*/ 0 w 24"/>
                      <a:gd name="T3" fmla="*/ 14 h 17"/>
                      <a:gd name="T4" fmla="*/ 23 w 24"/>
                      <a:gd name="T5" fmla="*/ 16 h 17"/>
                      <a:gd name="T6" fmla="*/ 23 w 24"/>
                      <a:gd name="T7" fmla="*/ 12 h 17"/>
                      <a:gd name="T8" fmla="*/ 2 w 24"/>
                      <a:gd name="T9" fmla="*/ 11 h 17"/>
                      <a:gd name="T10" fmla="*/ 3 w 24"/>
                      <a:gd name="T11" fmla="*/ 0 h 17"/>
                      <a:gd name="T12" fmla="*/ 0 w 24"/>
                      <a:gd name="T13" fmla="*/ 0 h 17"/>
                      <a:gd name="T14" fmla="*/ 0 60000 65536"/>
                      <a:gd name="T15" fmla="*/ 0 60000 65536"/>
                      <a:gd name="T16" fmla="*/ 0 60000 65536"/>
                      <a:gd name="T17" fmla="*/ 0 60000 65536"/>
                      <a:gd name="T18" fmla="*/ 0 60000 65536"/>
                      <a:gd name="T19" fmla="*/ 0 60000 65536"/>
                      <a:gd name="T20" fmla="*/ 0 60000 65536"/>
                      <a:gd name="T21" fmla="*/ 0 w 24"/>
                      <a:gd name="T22" fmla="*/ 0 h 17"/>
                      <a:gd name="T23" fmla="*/ 24 w 2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7">
                        <a:moveTo>
                          <a:pt x="0" y="0"/>
                        </a:moveTo>
                        <a:lnTo>
                          <a:pt x="0" y="14"/>
                        </a:lnTo>
                        <a:lnTo>
                          <a:pt x="23" y="16"/>
                        </a:lnTo>
                        <a:lnTo>
                          <a:pt x="23" y="12"/>
                        </a:lnTo>
                        <a:lnTo>
                          <a:pt x="2" y="11"/>
                        </a:lnTo>
                        <a:lnTo>
                          <a:pt x="3" y="0"/>
                        </a:lnTo>
                        <a:lnTo>
                          <a:pt x="0" y="0"/>
                        </a:lnTo>
                      </a:path>
                    </a:pathLst>
                  </a:custGeom>
                  <a:solidFill>
                    <a:srgbClr val="40404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41" name="Freeform 525"/>
                  <p:cNvSpPr>
                    <a:spLocks/>
                  </p:cNvSpPr>
                  <p:nvPr/>
                </p:nvSpPr>
                <p:spPr bwMode="auto">
                  <a:xfrm>
                    <a:off x="5393" y="2300"/>
                    <a:ext cx="21" cy="17"/>
                  </a:xfrm>
                  <a:custGeom>
                    <a:avLst/>
                    <a:gdLst>
                      <a:gd name="T0" fmla="*/ 0 w 21"/>
                      <a:gd name="T1" fmla="*/ 0 h 17"/>
                      <a:gd name="T2" fmla="*/ 19 w 21"/>
                      <a:gd name="T3" fmla="*/ 0 h 17"/>
                      <a:gd name="T4" fmla="*/ 20 w 21"/>
                      <a:gd name="T5" fmla="*/ 16 h 17"/>
                      <a:gd name="T6" fmla="*/ 0 w 21"/>
                      <a:gd name="T7" fmla="*/ 14 h 17"/>
                      <a:gd name="T8" fmla="*/ 0 w 21"/>
                      <a:gd name="T9" fmla="*/ 0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0" y="0"/>
                        </a:moveTo>
                        <a:lnTo>
                          <a:pt x="19" y="0"/>
                        </a:lnTo>
                        <a:lnTo>
                          <a:pt x="20" y="16"/>
                        </a:lnTo>
                        <a:lnTo>
                          <a:pt x="0" y="14"/>
                        </a:lnTo>
                        <a:lnTo>
                          <a:pt x="0" y="0"/>
                        </a:lnTo>
                      </a:path>
                    </a:pathLst>
                  </a:custGeom>
                  <a:solidFill>
                    <a:srgbClr val="20202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nvGrpSpPr>
                <p:cNvPr id="6237" name="Group 529"/>
                <p:cNvGrpSpPr>
                  <a:grpSpLocks/>
                </p:cNvGrpSpPr>
                <p:nvPr/>
              </p:nvGrpSpPr>
              <p:grpSpPr bwMode="auto">
                <a:xfrm>
                  <a:off x="5257" y="2252"/>
                  <a:ext cx="19" cy="18"/>
                  <a:chOff x="5257" y="2252"/>
                  <a:chExt cx="19" cy="18"/>
                </a:xfrm>
              </p:grpSpPr>
              <p:sp>
                <p:nvSpPr>
                  <p:cNvPr id="6238" name="Freeform 527"/>
                  <p:cNvSpPr>
                    <a:spLocks/>
                  </p:cNvSpPr>
                  <p:nvPr/>
                </p:nvSpPr>
                <p:spPr bwMode="auto">
                  <a:xfrm>
                    <a:off x="5257" y="2252"/>
                    <a:ext cx="18" cy="17"/>
                  </a:xfrm>
                  <a:custGeom>
                    <a:avLst/>
                    <a:gdLst>
                      <a:gd name="T0" fmla="*/ 0 w 18"/>
                      <a:gd name="T1" fmla="*/ 0 h 17"/>
                      <a:gd name="T2" fmla="*/ 0 w 18"/>
                      <a:gd name="T3" fmla="*/ 10 h 17"/>
                      <a:gd name="T4" fmla="*/ 17 w 18"/>
                      <a:gd name="T5" fmla="*/ 16 h 17"/>
                      <a:gd name="T6" fmla="*/ 17 w 18"/>
                      <a:gd name="T7" fmla="*/ 13 h 17"/>
                      <a:gd name="T8" fmla="*/ 0 w 18"/>
                      <a:gd name="T9" fmla="*/ 9 h 17"/>
                      <a:gd name="T10" fmla="*/ 0 w 18"/>
                      <a:gd name="T11" fmla="*/ 1 h 17"/>
                      <a:gd name="T12" fmla="*/ 0 w 18"/>
                      <a:gd name="T13" fmla="*/ 0 h 17"/>
                      <a:gd name="T14" fmla="*/ 0 60000 65536"/>
                      <a:gd name="T15" fmla="*/ 0 60000 65536"/>
                      <a:gd name="T16" fmla="*/ 0 60000 65536"/>
                      <a:gd name="T17" fmla="*/ 0 60000 65536"/>
                      <a:gd name="T18" fmla="*/ 0 60000 65536"/>
                      <a:gd name="T19" fmla="*/ 0 60000 65536"/>
                      <a:gd name="T20" fmla="*/ 0 60000 65536"/>
                      <a:gd name="T21" fmla="*/ 0 w 18"/>
                      <a:gd name="T22" fmla="*/ 0 h 17"/>
                      <a:gd name="T23" fmla="*/ 18 w 1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7">
                        <a:moveTo>
                          <a:pt x="0" y="0"/>
                        </a:moveTo>
                        <a:lnTo>
                          <a:pt x="0" y="10"/>
                        </a:lnTo>
                        <a:lnTo>
                          <a:pt x="17" y="16"/>
                        </a:lnTo>
                        <a:lnTo>
                          <a:pt x="17" y="13"/>
                        </a:lnTo>
                        <a:lnTo>
                          <a:pt x="0" y="9"/>
                        </a:lnTo>
                        <a:lnTo>
                          <a:pt x="0" y="1"/>
                        </a:lnTo>
                        <a:lnTo>
                          <a:pt x="0" y="0"/>
                        </a:lnTo>
                      </a:path>
                    </a:pathLst>
                  </a:custGeom>
                  <a:solidFill>
                    <a:srgbClr val="40404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39" name="Freeform 528"/>
                  <p:cNvSpPr>
                    <a:spLocks/>
                  </p:cNvSpPr>
                  <p:nvPr/>
                </p:nvSpPr>
                <p:spPr bwMode="auto">
                  <a:xfrm>
                    <a:off x="5258" y="2253"/>
                    <a:ext cx="18" cy="17"/>
                  </a:xfrm>
                  <a:custGeom>
                    <a:avLst/>
                    <a:gdLst>
                      <a:gd name="T0" fmla="*/ 0 w 18"/>
                      <a:gd name="T1" fmla="*/ 0 h 17"/>
                      <a:gd name="T2" fmla="*/ 17 w 18"/>
                      <a:gd name="T3" fmla="*/ 5 h 17"/>
                      <a:gd name="T4" fmla="*/ 17 w 18"/>
                      <a:gd name="T5" fmla="*/ 16 h 17"/>
                      <a:gd name="T6" fmla="*/ 0 w 18"/>
                      <a:gd name="T7" fmla="*/ 1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0" y="0"/>
                        </a:moveTo>
                        <a:lnTo>
                          <a:pt x="17" y="5"/>
                        </a:lnTo>
                        <a:lnTo>
                          <a:pt x="17" y="16"/>
                        </a:lnTo>
                        <a:lnTo>
                          <a:pt x="0" y="10"/>
                        </a:lnTo>
                        <a:lnTo>
                          <a:pt x="0" y="0"/>
                        </a:lnTo>
                      </a:path>
                    </a:pathLst>
                  </a:custGeom>
                  <a:solidFill>
                    <a:srgbClr val="20202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grpSp>
          </p:grpSp>
        </p:grpSp>
      </p:grpSp>
      <p:sp>
        <p:nvSpPr>
          <p:cNvPr id="6180" name="Rectangle 533"/>
          <p:cNvSpPr>
            <a:spLocks noChangeArrowheads="1"/>
          </p:cNvSpPr>
          <p:nvPr/>
        </p:nvSpPr>
        <p:spPr bwMode="auto">
          <a:xfrm>
            <a:off x="1992314" y="5300663"/>
            <a:ext cx="9667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Comic Sans MS" panose="030F0702030302020204" pitchFamily="66" charset="0"/>
              </a:rPr>
              <a:t>Moving</a:t>
            </a:r>
          </a:p>
          <a:p>
            <a:pPr eaLnBrk="1" hangingPunct="1">
              <a:spcBef>
                <a:spcPct val="0"/>
              </a:spcBef>
              <a:buFontTx/>
              <a:buNone/>
            </a:pPr>
            <a:r>
              <a:rPr lang="en-US" altLang="en-US" sz="1800">
                <a:latin typeface="Comic Sans MS" panose="030F0702030302020204" pitchFamily="66" charset="0"/>
              </a:rPr>
              <a:t>Vehicle</a:t>
            </a:r>
          </a:p>
        </p:txBody>
      </p:sp>
      <p:sp>
        <p:nvSpPr>
          <p:cNvPr id="6181" name="Rectangle 534"/>
          <p:cNvSpPr>
            <a:spLocks noChangeArrowheads="1"/>
          </p:cNvSpPr>
          <p:nvPr/>
        </p:nvSpPr>
        <p:spPr bwMode="auto">
          <a:xfrm>
            <a:off x="3146426" y="5334000"/>
            <a:ext cx="1076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Comic Sans MS" panose="030F0702030302020204" pitchFamily="66" charset="0"/>
              </a:rPr>
              <a:t>Slippery</a:t>
            </a:r>
          </a:p>
          <a:p>
            <a:pPr algn="ctr" eaLnBrk="1" hangingPunct="1">
              <a:spcBef>
                <a:spcPct val="0"/>
              </a:spcBef>
              <a:buFontTx/>
              <a:buNone/>
            </a:pPr>
            <a:r>
              <a:rPr lang="en-US" altLang="en-US" sz="1800">
                <a:latin typeface="Comic Sans MS" panose="030F0702030302020204" pitchFamily="66" charset="0"/>
              </a:rPr>
              <a:t>Road</a:t>
            </a:r>
          </a:p>
        </p:txBody>
      </p:sp>
      <p:sp>
        <p:nvSpPr>
          <p:cNvPr id="6182" name="Rectangle 535"/>
          <p:cNvSpPr>
            <a:spLocks noChangeArrowheads="1"/>
          </p:cNvSpPr>
          <p:nvPr/>
        </p:nvSpPr>
        <p:spPr bwMode="auto">
          <a:xfrm>
            <a:off x="4268788" y="5562600"/>
            <a:ext cx="1325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Comic Sans MS" panose="030F0702030302020204" pitchFamily="66" charset="0"/>
              </a:rPr>
              <a:t>Slow Down</a:t>
            </a:r>
          </a:p>
        </p:txBody>
      </p:sp>
      <p:sp>
        <p:nvSpPr>
          <p:cNvPr id="6183" name="Rectangle 536"/>
          <p:cNvSpPr>
            <a:spLocks noChangeArrowheads="1"/>
          </p:cNvSpPr>
          <p:nvPr/>
        </p:nvSpPr>
        <p:spPr bwMode="auto">
          <a:xfrm>
            <a:off x="5829300" y="5334000"/>
            <a:ext cx="971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Comic Sans MS" panose="030F0702030302020204" pitchFamily="66" charset="0"/>
              </a:rPr>
              <a:t>Loss of</a:t>
            </a:r>
          </a:p>
          <a:p>
            <a:pPr algn="ctr" eaLnBrk="1" hangingPunct="1">
              <a:spcBef>
                <a:spcPct val="0"/>
              </a:spcBef>
              <a:buFontTx/>
              <a:buNone/>
            </a:pPr>
            <a:r>
              <a:rPr lang="en-US" altLang="en-US" sz="1800">
                <a:latin typeface="Comic Sans MS" panose="030F0702030302020204" pitchFamily="66" charset="0"/>
              </a:rPr>
              <a:t>Control</a:t>
            </a:r>
          </a:p>
        </p:txBody>
      </p:sp>
      <p:sp>
        <p:nvSpPr>
          <p:cNvPr id="6184" name="Rectangle 537"/>
          <p:cNvSpPr>
            <a:spLocks noChangeArrowheads="1"/>
          </p:cNvSpPr>
          <p:nvPr/>
        </p:nvSpPr>
        <p:spPr bwMode="auto">
          <a:xfrm>
            <a:off x="7364413" y="5562600"/>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Comic Sans MS" panose="030F0702030302020204" pitchFamily="66" charset="0"/>
              </a:rPr>
              <a:t>ABS</a:t>
            </a:r>
          </a:p>
        </p:txBody>
      </p:sp>
      <p:sp>
        <p:nvSpPr>
          <p:cNvPr id="6185" name="Rectangle 538"/>
          <p:cNvSpPr>
            <a:spLocks noChangeArrowheads="1"/>
          </p:cNvSpPr>
          <p:nvPr/>
        </p:nvSpPr>
        <p:spPr bwMode="auto">
          <a:xfrm>
            <a:off x="8840788" y="5029201"/>
            <a:ext cx="1281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Comic Sans MS" panose="030F0702030302020204" pitchFamily="66" charset="0"/>
              </a:rPr>
              <a:t>Accident, </a:t>
            </a:r>
          </a:p>
          <a:p>
            <a:pPr eaLnBrk="1" hangingPunct="1">
              <a:spcBef>
                <a:spcPct val="0"/>
              </a:spcBef>
              <a:buFontTx/>
              <a:buNone/>
            </a:pPr>
            <a:r>
              <a:rPr lang="en-US" altLang="en-US" sz="1800">
                <a:latin typeface="Comic Sans MS" panose="030F0702030302020204" pitchFamily="66" charset="0"/>
              </a:rPr>
              <a:t>Injuries,</a:t>
            </a:r>
          </a:p>
          <a:p>
            <a:pPr eaLnBrk="1" hangingPunct="1">
              <a:spcBef>
                <a:spcPct val="0"/>
              </a:spcBef>
              <a:buFontTx/>
              <a:buNone/>
            </a:pPr>
            <a:r>
              <a:rPr lang="en-US" altLang="en-US" sz="1800">
                <a:latin typeface="Comic Sans MS" panose="030F0702030302020204" pitchFamily="66" charset="0"/>
              </a:rPr>
              <a:t>Fatalities</a:t>
            </a:r>
          </a:p>
        </p:txBody>
      </p:sp>
      <p:sp>
        <p:nvSpPr>
          <p:cNvPr id="6186" name="Oval 539"/>
          <p:cNvSpPr>
            <a:spLocks noChangeArrowheads="1"/>
          </p:cNvSpPr>
          <p:nvPr/>
        </p:nvSpPr>
        <p:spPr bwMode="auto">
          <a:xfrm>
            <a:off x="2520950" y="3206750"/>
            <a:ext cx="63500" cy="63500"/>
          </a:xfrm>
          <a:prstGeom prst="ellipse">
            <a:avLst/>
          </a:prstGeom>
          <a:solidFill>
            <a:schemeClr val="tx2"/>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187" name="Line 540"/>
          <p:cNvSpPr>
            <a:spLocks noChangeShapeType="1"/>
          </p:cNvSpPr>
          <p:nvPr/>
        </p:nvSpPr>
        <p:spPr bwMode="auto">
          <a:xfrm flipH="1">
            <a:off x="2438400" y="3276600"/>
            <a:ext cx="762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188" name="Freeform 541"/>
          <p:cNvSpPr>
            <a:spLocks/>
          </p:cNvSpPr>
          <p:nvPr/>
        </p:nvSpPr>
        <p:spPr bwMode="auto">
          <a:xfrm>
            <a:off x="2514601" y="3271838"/>
            <a:ext cx="53975" cy="87312"/>
          </a:xfrm>
          <a:custGeom>
            <a:avLst/>
            <a:gdLst>
              <a:gd name="T0" fmla="*/ 0 w 37"/>
              <a:gd name="T1" fmla="*/ 2147483646 h 55"/>
              <a:gd name="T2" fmla="*/ 2147483646 w 37"/>
              <a:gd name="T3" fmla="*/ 2147483646 h 55"/>
              <a:gd name="T4" fmla="*/ 2147483646 w 37"/>
              <a:gd name="T5" fmla="*/ 2147483646 h 55"/>
              <a:gd name="T6" fmla="*/ 2147483646 w 37"/>
              <a:gd name="T7" fmla="*/ 0 h 55"/>
              <a:gd name="T8" fmla="*/ 0 60000 65536"/>
              <a:gd name="T9" fmla="*/ 0 60000 65536"/>
              <a:gd name="T10" fmla="*/ 0 60000 65536"/>
              <a:gd name="T11" fmla="*/ 0 60000 65536"/>
              <a:gd name="T12" fmla="*/ 0 w 37"/>
              <a:gd name="T13" fmla="*/ 0 h 55"/>
              <a:gd name="T14" fmla="*/ 37 w 37"/>
              <a:gd name="T15" fmla="*/ 55 h 55"/>
            </a:gdLst>
            <a:ahLst/>
            <a:cxnLst>
              <a:cxn ang="T8">
                <a:pos x="T0" y="T1"/>
              </a:cxn>
              <a:cxn ang="T9">
                <a:pos x="T2" y="T3"/>
              </a:cxn>
              <a:cxn ang="T10">
                <a:pos x="T4" y="T5"/>
              </a:cxn>
              <a:cxn ang="T11">
                <a:pos x="T6" y="T7"/>
              </a:cxn>
            </a:cxnLst>
            <a:rect l="T12" t="T13" r="T14" b="T15"/>
            <a:pathLst>
              <a:path w="37" h="55">
                <a:moveTo>
                  <a:pt x="0" y="51"/>
                </a:moveTo>
                <a:lnTo>
                  <a:pt x="36" y="54"/>
                </a:lnTo>
                <a:lnTo>
                  <a:pt x="36" y="27"/>
                </a:lnTo>
                <a:lnTo>
                  <a:pt x="26" y="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89" name="Freeform 542"/>
          <p:cNvSpPr>
            <a:spLocks/>
          </p:cNvSpPr>
          <p:nvPr/>
        </p:nvSpPr>
        <p:spPr bwMode="auto">
          <a:xfrm>
            <a:off x="2514600" y="3251200"/>
            <a:ext cx="26988" cy="26988"/>
          </a:xfrm>
          <a:custGeom>
            <a:avLst/>
            <a:gdLst>
              <a:gd name="T0" fmla="*/ 0 w 18"/>
              <a:gd name="T1" fmla="*/ 2147483646 h 17"/>
              <a:gd name="T2" fmla="*/ 0 w 18"/>
              <a:gd name="T3" fmla="*/ 0 h 17"/>
              <a:gd name="T4" fmla="*/ 2147483646 w 18"/>
              <a:gd name="T5" fmla="*/ 2147483646 h 17"/>
              <a:gd name="T6" fmla="*/ 0 60000 65536"/>
              <a:gd name="T7" fmla="*/ 0 60000 65536"/>
              <a:gd name="T8" fmla="*/ 0 60000 65536"/>
              <a:gd name="T9" fmla="*/ 0 w 18"/>
              <a:gd name="T10" fmla="*/ 0 h 17"/>
              <a:gd name="T11" fmla="*/ 18 w 18"/>
              <a:gd name="T12" fmla="*/ 17 h 17"/>
            </a:gdLst>
            <a:ahLst/>
            <a:cxnLst>
              <a:cxn ang="T6">
                <a:pos x="T0" y="T1"/>
              </a:cxn>
              <a:cxn ang="T7">
                <a:pos x="T2" y="T3"/>
              </a:cxn>
              <a:cxn ang="T8">
                <a:pos x="T4" y="T5"/>
              </a:cxn>
            </a:cxnLst>
            <a:rect l="T9" t="T10" r="T11" b="T12"/>
            <a:pathLst>
              <a:path w="18" h="17">
                <a:moveTo>
                  <a:pt x="0" y="16"/>
                </a:moveTo>
                <a:lnTo>
                  <a:pt x="0" y="0"/>
                </a:lnTo>
                <a:lnTo>
                  <a:pt x="17" y="4"/>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90" name="Oval 543"/>
          <p:cNvSpPr>
            <a:spLocks noChangeArrowheads="1"/>
          </p:cNvSpPr>
          <p:nvPr/>
        </p:nvSpPr>
        <p:spPr bwMode="auto">
          <a:xfrm>
            <a:off x="4959350" y="3206750"/>
            <a:ext cx="63500" cy="63500"/>
          </a:xfrm>
          <a:prstGeom prst="ellipse">
            <a:avLst/>
          </a:prstGeom>
          <a:solidFill>
            <a:schemeClr val="tx2"/>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191" name="Line 544"/>
          <p:cNvSpPr>
            <a:spLocks noChangeShapeType="1"/>
          </p:cNvSpPr>
          <p:nvPr/>
        </p:nvSpPr>
        <p:spPr bwMode="auto">
          <a:xfrm flipH="1">
            <a:off x="4876800" y="3276600"/>
            <a:ext cx="762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192" name="Freeform 545"/>
          <p:cNvSpPr>
            <a:spLocks/>
          </p:cNvSpPr>
          <p:nvPr/>
        </p:nvSpPr>
        <p:spPr bwMode="auto">
          <a:xfrm>
            <a:off x="4953001" y="3271838"/>
            <a:ext cx="53975" cy="87312"/>
          </a:xfrm>
          <a:custGeom>
            <a:avLst/>
            <a:gdLst>
              <a:gd name="T0" fmla="*/ 0 w 37"/>
              <a:gd name="T1" fmla="*/ 2147483646 h 55"/>
              <a:gd name="T2" fmla="*/ 2147483646 w 37"/>
              <a:gd name="T3" fmla="*/ 2147483646 h 55"/>
              <a:gd name="T4" fmla="*/ 2147483646 w 37"/>
              <a:gd name="T5" fmla="*/ 2147483646 h 55"/>
              <a:gd name="T6" fmla="*/ 2147483646 w 37"/>
              <a:gd name="T7" fmla="*/ 0 h 55"/>
              <a:gd name="T8" fmla="*/ 0 60000 65536"/>
              <a:gd name="T9" fmla="*/ 0 60000 65536"/>
              <a:gd name="T10" fmla="*/ 0 60000 65536"/>
              <a:gd name="T11" fmla="*/ 0 60000 65536"/>
              <a:gd name="T12" fmla="*/ 0 w 37"/>
              <a:gd name="T13" fmla="*/ 0 h 55"/>
              <a:gd name="T14" fmla="*/ 37 w 37"/>
              <a:gd name="T15" fmla="*/ 55 h 55"/>
            </a:gdLst>
            <a:ahLst/>
            <a:cxnLst>
              <a:cxn ang="T8">
                <a:pos x="T0" y="T1"/>
              </a:cxn>
              <a:cxn ang="T9">
                <a:pos x="T2" y="T3"/>
              </a:cxn>
              <a:cxn ang="T10">
                <a:pos x="T4" y="T5"/>
              </a:cxn>
              <a:cxn ang="T11">
                <a:pos x="T6" y="T7"/>
              </a:cxn>
            </a:cxnLst>
            <a:rect l="T12" t="T13" r="T14" b="T15"/>
            <a:pathLst>
              <a:path w="37" h="55">
                <a:moveTo>
                  <a:pt x="0" y="51"/>
                </a:moveTo>
                <a:lnTo>
                  <a:pt x="36" y="54"/>
                </a:lnTo>
                <a:lnTo>
                  <a:pt x="36" y="27"/>
                </a:lnTo>
                <a:lnTo>
                  <a:pt x="26" y="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93" name="Oval 546"/>
          <p:cNvSpPr>
            <a:spLocks noChangeArrowheads="1"/>
          </p:cNvSpPr>
          <p:nvPr/>
        </p:nvSpPr>
        <p:spPr bwMode="auto">
          <a:xfrm>
            <a:off x="6254750" y="3206750"/>
            <a:ext cx="63500" cy="63500"/>
          </a:xfrm>
          <a:prstGeom prst="ellipse">
            <a:avLst/>
          </a:prstGeom>
          <a:solidFill>
            <a:schemeClr val="tx2"/>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194" name="Line 547"/>
          <p:cNvSpPr>
            <a:spLocks noChangeShapeType="1"/>
          </p:cNvSpPr>
          <p:nvPr/>
        </p:nvSpPr>
        <p:spPr bwMode="auto">
          <a:xfrm flipH="1">
            <a:off x="6172200" y="3276600"/>
            <a:ext cx="762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195" name="Freeform 548"/>
          <p:cNvSpPr>
            <a:spLocks/>
          </p:cNvSpPr>
          <p:nvPr/>
        </p:nvSpPr>
        <p:spPr bwMode="auto">
          <a:xfrm>
            <a:off x="6248400" y="3271838"/>
            <a:ext cx="77788" cy="82550"/>
          </a:xfrm>
          <a:custGeom>
            <a:avLst/>
            <a:gdLst>
              <a:gd name="T0" fmla="*/ 0 w 53"/>
              <a:gd name="T1" fmla="*/ 2147483646 h 52"/>
              <a:gd name="T2" fmla="*/ 2147483646 w 53"/>
              <a:gd name="T3" fmla="*/ 2147483646 h 52"/>
              <a:gd name="T4" fmla="*/ 2147483646 w 53"/>
              <a:gd name="T5" fmla="*/ 2147483646 h 52"/>
              <a:gd name="T6" fmla="*/ 2147483646 w 53"/>
              <a:gd name="T7" fmla="*/ 0 h 52"/>
              <a:gd name="T8" fmla="*/ 0 60000 65536"/>
              <a:gd name="T9" fmla="*/ 0 60000 65536"/>
              <a:gd name="T10" fmla="*/ 0 60000 65536"/>
              <a:gd name="T11" fmla="*/ 0 60000 65536"/>
              <a:gd name="T12" fmla="*/ 0 w 53"/>
              <a:gd name="T13" fmla="*/ 0 h 52"/>
              <a:gd name="T14" fmla="*/ 53 w 53"/>
              <a:gd name="T15" fmla="*/ 52 h 52"/>
            </a:gdLst>
            <a:ahLst/>
            <a:cxnLst>
              <a:cxn ang="T8">
                <a:pos x="T0" y="T1"/>
              </a:cxn>
              <a:cxn ang="T9">
                <a:pos x="T2" y="T3"/>
              </a:cxn>
              <a:cxn ang="T10">
                <a:pos x="T4" y="T5"/>
              </a:cxn>
              <a:cxn ang="T11">
                <a:pos x="T6" y="T7"/>
              </a:cxn>
            </a:cxnLst>
            <a:rect l="T12" t="T13" r="T14" b="T15"/>
            <a:pathLst>
              <a:path w="53" h="52">
                <a:moveTo>
                  <a:pt x="0" y="48"/>
                </a:moveTo>
                <a:lnTo>
                  <a:pt x="52" y="51"/>
                </a:lnTo>
                <a:lnTo>
                  <a:pt x="52" y="26"/>
                </a:lnTo>
                <a:lnTo>
                  <a:pt x="38" y="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96" name="Freeform 549"/>
          <p:cNvSpPr>
            <a:spLocks/>
          </p:cNvSpPr>
          <p:nvPr/>
        </p:nvSpPr>
        <p:spPr bwMode="auto">
          <a:xfrm>
            <a:off x="4953000" y="3263900"/>
            <a:ext cx="26988" cy="26988"/>
          </a:xfrm>
          <a:custGeom>
            <a:avLst/>
            <a:gdLst>
              <a:gd name="T0" fmla="*/ 0 w 19"/>
              <a:gd name="T1" fmla="*/ 2147483646 h 17"/>
              <a:gd name="T2" fmla="*/ 2147483646 w 19"/>
              <a:gd name="T3" fmla="*/ 0 h 17"/>
              <a:gd name="T4" fmla="*/ 0 w 19"/>
              <a:gd name="T5" fmla="*/ 2147483646 h 17"/>
              <a:gd name="T6" fmla="*/ 0 60000 65536"/>
              <a:gd name="T7" fmla="*/ 0 60000 65536"/>
              <a:gd name="T8" fmla="*/ 0 60000 65536"/>
              <a:gd name="T9" fmla="*/ 0 w 19"/>
              <a:gd name="T10" fmla="*/ 0 h 17"/>
              <a:gd name="T11" fmla="*/ 19 w 19"/>
              <a:gd name="T12" fmla="*/ 17 h 17"/>
            </a:gdLst>
            <a:ahLst/>
            <a:cxnLst>
              <a:cxn ang="T6">
                <a:pos x="T0" y="T1"/>
              </a:cxn>
              <a:cxn ang="T7">
                <a:pos x="T2" y="T3"/>
              </a:cxn>
              <a:cxn ang="T8">
                <a:pos x="T4" y="T5"/>
              </a:cxn>
            </a:cxnLst>
            <a:rect l="T9" t="T10" r="T11" b="T12"/>
            <a:pathLst>
              <a:path w="19" h="17">
                <a:moveTo>
                  <a:pt x="0" y="16"/>
                </a:moveTo>
                <a:lnTo>
                  <a:pt x="18" y="0"/>
                </a:lnTo>
                <a:lnTo>
                  <a:pt x="0" y="16"/>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97" name="Freeform 550"/>
          <p:cNvSpPr>
            <a:spLocks/>
          </p:cNvSpPr>
          <p:nvPr/>
        </p:nvSpPr>
        <p:spPr bwMode="auto">
          <a:xfrm>
            <a:off x="6248400" y="3263900"/>
            <a:ext cx="26988" cy="26988"/>
          </a:xfrm>
          <a:custGeom>
            <a:avLst/>
            <a:gdLst>
              <a:gd name="T0" fmla="*/ 0 w 18"/>
              <a:gd name="T1" fmla="*/ 2147483646 h 17"/>
              <a:gd name="T2" fmla="*/ 2147483646 w 18"/>
              <a:gd name="T3" fmla="*/ 0 h 17"/>
              <a:gd name="T4" fmla="*/ 0 60000 65536"/>
              <a:gd name="T5" fmla="*/ 0 60000 65536"/>
              <a:gd name="T6" fmla="*/ 0 w 18"/>
              <a:gd name="T7" fmla="*/ 0 h 17"/>
              <a:gd name="T8" fmla="*/ 18 w 18"/>
              <a:gd name="T9" fmla="*/ 17 h 17"/>
            </a:gdLst>
            <a:ahLst/>
            <a:cxnLst>
              <a:cxn ang="T4">
                <a:pos x="T0" y="T1"/>
              </a:cxn>
              <a:cxn ang="T5">
                <a:pos x="T2" y="T3"/>
              </a:cxn>
            </a:cxnLst>
            <a:rect l="T6" t="T7" r="T8" b="T9"/>
            <a:pathLst>
              <a:path w="18" h="17">
                <a:moveTo>
                  <a:pt x="0" y="16"/>
                </a:moveTo>
                <a:lnTo>
                  <a:pt x="17" y="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198" name="Oval 551"/>
          <p:cNvSpPr>
            <a:spLocks noChangeArrowheads="1"/>
          </p:cNvSpPr>
          <p:nvPr/>
        </p:nvSpPr>
        <p:spPr bwMode="auto">
          <a:xfrm>
            <a:off x="7626350" y="3206750"/>
            <a:ext cx="63500" cy="63500"/>
          </a:xfrm>
          <a:prstGeom prst="ellipse">
            <a:avLst/>
          </a:prstGeom>
          <a:solidFill>
            <a:schemeClr val="tx2"/>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199" name="Line 552"/>
          <p:cNvSpPr>
            <a:spLocks noChangeShapeType="1"/>
          </p:cNvSpPr>
          <p:nvPr/>
        </p:nvSpPr>
        <p:spPr bwMode="auto">
          <a:xfrm flipH="1">
            <a:off x="7543800" y="3276600"/>
            <a:ext cx="762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200" name="Freeform 553"/>
          <p:cNvSpPr>
            <a:spLocks/>
          </p:cNvSpPr>
          <p:nvPr/>
        </p:nvSpPr>
        <p:spPr bwMode="auto">
          <a:xfrm>
            <a:off x="7620000" y="3271838"/>
            <a:ext cx="77788" cy="82550"/>
          </a:xfrm>
          <a:custGeom>
            <a:avLst/>
            <a:gdLst>
              <a:gd name="T0" fmla="*/ 0 w 53"/>
              <a:gd name="T1" fmla="*/ 2147483646 h 52"/>
              <a:gd name="T2" fmla="*/ 2147483646 w 53"/>
              <a:gd name="T3" fmla="*/ 2147483646 h 52"/>
              <a:gd name="T4" fmla="*/ 2147483646 w 53"/>
              <a:gd name="T5" fmla="*/ 2147483646 h 52"/>
              <a:gd name="T6" fmla="*/ 2147483646 w 53"/>
              <a:gd name="T7" fmla="*/ 0 h 52"/>
              <a:gd name="T8" fmla="*/ 0 60000 65536"/>
              <a:gd name="T9" fmla="*/ 0 60000 65536"/>
              <a:gd name="T10" fmla="*/ 0 60000 65536"/>
              <a:gd name="T11" fmla="*/ 0 60000 65536"/>
              <a:gd name="T12" fmla="*/ 0 w 53"/>
              <a:gd name="T13" fmla="*/ 0 h 52"/>
              <a:gd name="T14" fmla="*/ 53 w 53"/>
              <a:gd name="T15" fmla="*/ 52 h 52"/>
            </a:gdLst>
            <a:ahLst/>
            <a:cxnLst>
              <a:cxn ang="T8">
                <a:pos x="T0" y="T1"/>
              </a:cxn>
              <a:cxn ang="T9">
                <a:pos x="T2" y="T3"/>
              </a:cxn>
              <a:cxn ang="T10">
                <a:pos x="T4" y="T5"/>
              </a:cxn>
              <a:cxn ang="T11">
                <a:pos x="T6" y="T7"/>
              </a:cxn>
            </a:cxnLst>
            <a:rect l="T12" t="T13" r="T14" b="T15"/>
            <a:pathLst>
              <a:path w="53" h="52">
                <a:moveTo>
                  <a:pt x="0" y="48"/>
                </a:moveTo>
                <a:lnTo>
                  <a:pt x="52" y="51"/>
                </a:lnTo>
                <a:lnTo>
                  <a:pt x="52" y="26"/>
                </a:lnTo>
                <a:lnTo>
                  <a:pt x="38" y="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grpSp>
        <p:nvGrpSpPr>
          <p:cNvPr id="6201" name="Group 579"/>
          <p:cNvGrpSpPr>
            <a:grpSpLocks/>
          </p:cNvGrpSpPr>
          <p:nvPr/>
        </p:nvGrpSpPr>
        <p:grpSpPr bwMode="auto">
          <a:xfrm>
            <a:off x="9545638" y="3962401"/>
            <a:ext cx="933450" cy="227013"/>
            <a:chOff x="5472" y="2496"/>
            <a:chExt cx="637" cy="143"/>
          </a:xfrm>
        </p:grpSpPr>
        <p:sp>
          <p:nvSpPr>
            <p:cNvPr id="6207" name="Freeform 554"/>
            <p:cNvSpPr>
              <a:spLocks/>
            </p:cNvSpPr>
            <p:nvPr/>
          </p:nvSpPr>
          <p:spPr bwMode="auto">
            <a:xfrm>
              <a:off x="5473" y="2519"/>
              <a:ext cx="111" cy="44"/>
            </a:xfrm>
            <a:custGeom>
              <a:avLst/>
              <a:gdLst>
                <a:gd name="T0" fmla="*/ 102 w 111"/>
                <a:gd name="T1" fmla="*/ 14 h 44"/>
                <a:gd name="T2" fmla="*/ 85 w 111"/>
                <a:gd name="T3" fmla="*/ 14 h 44"/>
                <a:gd name="T4" fmla="*/ 72 w 111"/>
                <a:gd name="T5" fmla="*/ 13 h 44"/>
                <a:gd name="T6" fmla="*/ 57 w 111"/>
                <a:gd name="T7" fmla="*/ 8 h 44"/>
                <a:gd name="T8" fmla="*/ 45 w 111"/>
                <a:gd name="T9" fmla="*/ 4 h 44"/>
                <a:gd name="T10" fmla="*/ 32 w 111"/>
                <a:gd name="T11" fmla="*/ 1 h 44"/>
                <a:gd name="T12" fmla="*/ 23 w 111"/>
                <a:gd name="T13" fmla="*/ 0 h 44"/>
                <a:gd name="T14" fmla="*/ 16 w 111"/>
                <a:gd name="T15" fmla="*/ 0 h 44"/>
                <a:gd name="T16" fmla="*/ 10 w 111"/>
                <a:gd name="T17" fmla="*/ 6 h 44"/>
                <a:gd name="T18" fmla="*/ 9 w 111"/>
                <a:gd name="T19" fmla="*/ 11 h 44"/>
                <a:gd name="T20" fmla="*/ 2 w 111"/>
                <a:gd name="T21" fmla="*/ 12 h 44"/>
                <a:gd name="T22" fmla="*/ 0 w 111"/>
                <a:gd name="T23" fmla="*/ 16 h 44"/>
                <a:gd name="T24" fmla="*/ 0 w 111"/>
                <a:gd name="T25" fmla="*/ 20 h 44"/>
                <a:gd name="T26" fmla="*/ 3 w 111"/>
                <a:gd name="T27" fmla="*/ 25 h 44"/>
                <a:gd name="T28" fmla="*/ 11 w 111"/>
                <a:gd name="T29" fmla="*/ 25 h 44"/>
                <a:gd name="T30" fmla="*/ 16 w 111"/>
                <a:gd name="T31" fmla="*/ 27 h 44"/>
                <a:gd name="T32" fmla="*/ 24 w 111"/>
                <a:gd name="T33" fmla="*/ 30 h 44"/>
                <a:gd name="T34" fmla="*/ 36 w 111"/>
                <a:gd name="T35" fmla="*/ 32 h 44"/>
                <a:gd name="T36" fmla="*/ 49 w 111"/>
                <a:gd name="T37" fmla="*/ 34 h 44"/>
                <a:gd name="T38" fmla="*/ 53 w 111"/>
                <a:gd name="T39" fmla="*/ 37 h 44"/>
                <a:gd name="T40" fmla="*/ 58 w 111"/>
                <a:gd name="T41" fmla="*/ 40 h 44"/>
                <a:gd name="T42" fmla="*/ 64 w 111"/>
                <a:gd name="T43" fmla="*/ 43 h 44"/>
                <a:gd name="T44" fmla="*/ 77 w 111"/>
                <a:gd name="T45" fmla="*/ 43 h 44"/>
                <a:gd name="T46" fmla="*/ 82 w 111"/>
                <a:gd name="T47" fmla="*/ 39 h 44"/>
                <a:gd name="T48" fmla="*/ 94 w 111"/>
                <a:gd name="T49" fmla="*/ 36 h 44"/>
                <a:gd name="T50" fmla="*/ 110 w 111"/>
                <a:gd name="T51" fmla="*/ 34 h 44"/>
                <a:gd name="T52" fmla="*/ 102 w 111"/>
                <a:gd name="T53" fmla="*/ 14 h 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
                <a:gd name="T82" fmla="*/ 0 h 44"/>
                <a:gd name="T83" fmla="*/ 111 w 111"/>
                <a:gd name="T84" fmla="*/ 44 h 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 h="44">
                  <a:moveTo>
                    <a:pt x="102" y="14"/>
                  </a:moveTo>
                  <a:lnTo>
                    <a:pt x="85" y="14"/>
                  </a:lnTo>
                  <a:lnTo>
                    <a:pt x="72" y="13"/>
                  </a:lnTo>
                  <a:lnTo>
                    <a:pt x="57" y="8"/>
                  </a:lnTo>
                  <a:lnTo>
                    <a:pt x="45" y="4"/>
                  </a:lnTo>
                  <a:lnTo>
                    <a:pt x="32" y="1"/>
                  </a:lnTo>
                  <a:lnTo>
                    <a:pt x="23" y="0"/>
                  </a:lnTo>
                  <a:lnTo>
                    <a:pt x="16" y="0"/>
                  </a:lnTo>
                  <a:lnTo>
                    <a:pt x="10" y="6"/>
                  </a:lnTo>
                  <a:lnTo>
                    <a:pt x="9" y="11"/>
                  </a:lnTo>
                  <a:lnTo>
                    <a:pt x="2" y="12"/>
                  </a:lnTo>
                  <a:lnTo>
                    <a:pt x="0" y="16"/>
                  </a:lnTo>
                  <a:lnTo>
                    <a:pt x="0" y="20"/>
                  </a:lnTo>
                  <a:lnTo>
                    <a:pt x="3" y="25"/>
                  </a:lnTo>
                  <a:lnTo>
                    <a:pt x="11" y="25"/>
                  </a:lnTo>
                  <a:lnTo>
                    <a:pt x="16" y="27"/>
                  </a:lnTo>
                  <a:lnTo>
                    <a:pt x="24" y="30"/>
                  </a:lnTo>
                  <a:lnTo>
                    <a:pt x="36" y="32"/>
                  </a:lnTo>
                  <a:lnTo>
                    <a:pt x="49" y="34"/>
                  </a:lnTo>
                  <a:lnTo>
                    <a:pt x="53" y="37"/>
                  </a:lnTo>
                  <a:lnTo>
                    <a:pt x="58" y="40"/>
                  </a:lnTo>
                  <a:lnTo>
                    <a:pt x="64" y="43"/>
                  </a:lnTo>
                  <a:lnTo>
                    <a:pt x="77" y="43"/>
                  </a:lnTo>
                  <a:lnTo>
                    <a:pt x="82" y="39"/>
                  </a:lnTo>
                  <a:lnTo>
                    <a:pt x="94" y="36"/>
                  </a:lnTo>
                  <a:lnTo>
                    <a:pt x="110" y="34"/>
                  </a:lnTo>
                  <a:lnTo>
                    <a:pt x="102" y="14"/>
                  </a:lnTo>
                </a:path>
              </a:pathLst>
            </a:custGeom>
            <a:solidFill>
              <a:srgbClr val="804000"/>
            </a:solidFill>
            <a:ln w="12700" cap="rnd" cmpd="sng">
              <a:solidFill>
                <a:srgbClr val="000000"/>
              </a:solidFill>
              <a:prstDash val="solid"/>
              <a:round/>
              <a:headEnd type="none" w="sm" len="sm"/>
              <a:tailEnd type="none" w="sm" len="sm"/>
            </a:ln>
          </p:spPr>
          <p:txBody>
            <a:bodyPr/>
            <a:lstStyle/>
            <a:p>
              <a:endParaRPr lang="nb-NO"/>
            </a:p>
          </p:txBody>
        </p:sp>
        <p:sp>
          <p:nvSpPr>
            <p:cNvPr id="6208" name="Freeform 555"/>
            <p:cNvSpPr>
              <a:spLocks/>
            </p:cNvSpPr>
            <p:nvPr/>
          </p:nvSpPr>
          <p:spPr bwMode="auto">
            <a:xfrm>
              <a:off x="5472" y="2581"/>
              <a:ext cx="114" cy="47"/>
            </a:xfrm>
            <a:custGeom>
              <a:avLst/>
              <a:gdLst>
                <a:gd name="T0" fmla="*/ 103 w 114"/>
                <a:gd name="T1" fmla="*/ 26 h 47"/>
                <a:gd name="T2" fmla="*/ 85 w 114"/>
                <a:gd name="T3" fmla="*/ 27 h 47"/>
                <a:gd name="T4" fmla="*/ 72 w 114"/>
                <a:gd name="T5" fmla="*/ 29 h 47"/>
                <a:gd name="T6" fmla="*/ 56 w 114"/>
                <a:gd name="T7" fmla="*/ 36 h 47"/>
                <a:gd name="T8" fmla="*/ 46 w 114"/>
                <a:gd name="T9" fmla="*/ 40 h 47"/>
                <a:gd name="T10" fmla="*/ 33 w 114"/>
                <a:gd name="T11" fmla="*/ 43 h 47"/>
                <a:gd name="T12" fmla="*/ 23 w 114"/>
                <a:gd name="T13" fmla="*/ 45 h 47"/>
                <a:gd name="T14" fmla="*/ 15 w 114"/>
                <a:gd name="T15" fmla="*/ 46 h 47"/>
                <a:gd name="T16" fmla="*/ 9 w 114"/>
                <a:gd name="T17" fmla="*/ 40 h 47"/>
                <a:gd name="T18" fmla="*/ 5 w 114"/>
                <a:gd name="T19" fmla="*/ 35 h 47"/>
                <a:gd name="T20" fmla="*/ 5 w 114"/>
                <a:gd name="T21" fmla="*/ 33 h 47"/>
                <a:gd name="T22" fmla="*/ 0 w 114"/>
                <a:gd name="T23" fmla="*/ 29 h 47"/>
                <a:gd name="T24" fmla="*/ 1 w 114"/>
                <a:gd name="T25" fmla="*/ 26 h 47"/>
                <a:gd name="T26" fmla="*/ 5 w 114"/>
                <a:gd name="T27" fmla="*/ 21 h 47"/>
                <a:gd name="T28" fmla="*/ 12 w 114"/>
                <a:gd name="T29" fmla="*/ 19 h 47"/>
                <a:gd name="T30" fmla="*/ 17 w 114"/>
                <a:gd name="T31" fmla="*/ 17 h 47"/>
                <a:gd name="T32" fmla="*/ 26 w 114"/>
                <a:gd name="T33" fmla="*/ 14 h 47"/>
                <a:gd name="T34" fmla="*/ 39 w 114"/>
                <a:gd name="T35" fmla="*/ 11 h 47"/>
                <a:gd name="T36" fmla="*/ 52 w 114"/>
                <a:gd name="T37" fmla="*/ 10 h 47"/>
                <a:gd name="T38" fmla="*/ 58 w 114"/>
                <a:gd name="T39" fmla="*/ 6 h 47"/>
                <a:gd name="T40" fmla="*/ 61 w 114"/>
                <a:gd name="T41" fmla="*/ 3 h 47"/>
                <a:gd name="T42" fmla="*/ 68 w 114"/>
                <a:gd name="T43" fmla="*/ 1 h 47"/>
                <a:gd name="T44" fmla="*/ 79 w 114"/>
                <a:gd name="T45" fmla="*/ 0 h 47"/>
                <a:gd name="T46" fmla="*/ 86 w 114"/>
                <a:gd name="T47" fmla="*/ 3 h 47"/>
                <a:gd name="T48" fmla="*/ 97 w 114"/>
                <a:gd name="T49" fmla="*/ 6 h 47"/>
                <a:gd name="T50" fmla="*/ 113 w 114"/>
                <a:gd name="T51" fmla="*/ 6 h 47"/>
                <a:gd name="T52" fmla="*/ 103 w 114"/>
                <a:gd name="T53" fmla="*/ 26 h 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
                <a:gd name="T82" fmla="*/ 0 h 47"/>
                <a:gd name="T83" fmla="*/ 114 w 114"/>
                <a:gd name="T84" fmla="*/ 47 h 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 h="47">
                  <a:moveTo>
                    <a:pt x="103" y="26"/>
                  </a:moveTo>
                  <a:lnTo>
                    <a:pt x="85" y="27"/>
                  </a:lnTo>
                  <a:lnTo>
                    <a:pt x="72" y="29"/>
                  </a:lnTo>
                  <a:lnTo>
                    <a:pt x="56" y="36"/>
                  </a:lnTo>
                  <a:lnTo>
                    <a:pt x="46" y="40"/>
                  </a:lnTo>
                  <a:lnTo>
                    <a:pt x="33" y="43"/>
                  </a:lnTo>
                  <a:lnTo>
                    <a:pt x="23" y="45"/>
                  </a:lnTo>
                  <a:lnTo>
                    <a:pt x="15" y="46"/>
                  </a:lnTo>
                  <a:lnTo>
                    <a:pt x="9" y="40"/>
                  </a:lnTo>
                  <a:lnTo>
                    <a:pt x="5" y="35"/>
                  </a:lnTo>
                  <a:lnTo>
                    <a:pt x="5" y="33"/>
                  </a:lnTo>
                  <a:lnTo>
                    <a:pt x="0" y="29"/>
                  </a:lnTo>
                  <a:lnTo>
                    <a:pt x="1" y="26"/>
                  </a:lnTo>
                  <a:lnTo>
                    <a:pt x="5" y="21"/>
                  </a:lnTo>
                  <a:lnTo>
                    <a:pt x="12" y="19"/>
                  </a:lnTo>
                  <a:lnTo>
                    <a:pt x="17" y="17"/>
                  </a:lnTo>
                  <a:lnTo>
                    <a:pt x="26" y="14"/>
                  </a:lnTo>
                  <a:lnTo>
                    <a:pt x="39" y="11"/>
                  </a:lnTo>
                  <a:lnTo>
                    <a:pt x="52" y="10"/>
                  </a:lnTo>
                  <a:lnTo>
                    <a:pt x="58" y="6"/>
                  </a:lnTo>
                  <a:lnTo>
                    <a:pt x="61" y="3"/>
                  </a:lnTo>
                  <a:lnTo>
                    <a:pt x="68" y="1"/>
                  </a:lnTo>
                  <a:lnTo>
                    <a:pt x="79" y="0"/>
                  </a:lnTo>
                  <a:lnTo>
                    <a:pt x="86" y="3"/>
                  </a:lnTo>
                  <a:lnTo>
                    <a:pt x="97" y="6"/>
                  </a:lnTo>
                  <a:lnTo>
                    <a:pt x="113" y="6"/>
                  </a:lnTo>
                  <a:lnTo>
                    <a:pt x="103" y="26"/>
                  </a:lnTo>
                </a:path>
              </a:pathLst>
            </a:custGeom>
            <a:solidFill>
              <a:srgbClr val="804000"/>
            </a:solidFill>
            <a:ln w="12700" cap="rnd" cmpd="sng">
              <a:solidFill>
                <a:srgbClr val="000000"/>
              </a:solidFill>
              <a:prstDash val="solid"/>
              <a:round/>
              <a:headEnd type="none" w="sm" len="sm"/>
              <a:tailEnd type="none" w="sm" len="sm"/>
            </a:ln>
          </p:spPr>
          <p:txBody>
            <a:bodyPr/>
            <a:lstStyle/>
            <a:p>
              <a:endParaRPr lang="nb-NO"/>
            </a:p>
          </p:txBody>
        </p:sp>
        <p:sp>
          <p:nvSpPr>
            <p:cNvPr id="6209" name="Freeform 556"/>
            <p:cNvSpPr>
              <a:spLocks/>
            </p:cNvSpPr>
            <p:nvPr/>
          </p:nvSpPr>
          <p:spPr bwMode="auto">
            <a:xfrm>
              <a:off x="5565" y="2516"/>
              <a:ext cx="317" cy="100"/>
            </a:xfrm>
            <a:custGeom>
              <a:avLst/>
              <a:gdLst>
                <a:gd name="T0" fmla="*/ 306 w 317"/>
                <a:gd name="T1" fmla="*/ 0 h 100"/>
                <a:gd name="T2" fmla="*/ 310 w 317"/>
                <a:gd name="T3" fmla="*/ 17 h 100"/>
                <a:gd name="T4" fmla="*/ 314 w 317"/>
                <a:gd name="T5" fmla="*/ 32 h 100"/>
                <a:gd name="T6" fmla="*/ 316 w 317"/>
                <a:gd name="T7" fmla="*/ 43 h 100"/>
                <a:gd name="T8" fmla="*/ 313 w 317"/>
                <a:gd name="T9" fmla="*/ 59 h 100"/>
                <a:gd name="T10" fmla="*/ 305 w 317"/>
                <a:gd name="T11" fmla="*/ 76 h 100"/>
                <a:gd name="T12" fmla="*/ 300 w 317"/>
                <a:gd name="T13" fmla="*/ 90 h 100"/>
                <a:gd name="T14" fmla="*/ 238 w 317"/>
                <a:gd name="T15" fmla="*/ 92 h 100"/>
                <a:gd name="T16" fmla="*/ 202 w 317"/>
                <a:gd name="T17" fmla="*/ 94 h 100"/>
                <a:gd name="T18" fmla="*/ 165 w 317"/>
                <a:gd name="T19" fmla="*/ 93 h 100"/>
                <a:gd name="T20" fmla="*/ 151 w 317"/>
                <a:gd name="T21" fmla="*/ 92 h 100"/>
                <a:gd name="T22" fmla="*/ 142 w 317"/>
                <a:gd name="T23" fmla="*/ 96 h 100"/>
                <a:gd name="T24" fmla="*/ 135 w 317"/>
                <a:gd name="T25" fmla="*/ 98 h 100"/>
                <a:gd name="T26" fmla="*/ 127 w 317"/>
                <a:gd name="T27" fmla="*/ 96 h 100"/>
                <a:gd name="T28" fmla="*/ 101 w 317"/>
                <a:gd name="T29" fmla="*/ 95 h 100"/>
                <a:gd name="T30" fmla="*/ 72 w 317"/>
                <a:gd name="T31" fmla="*/ 97 h 100"/>
                <a:gd name="T32" fmla="*/ 20 w 317"/>
                <a:gd name="T33" fmla="*/ 99 h 100"/>
                <a:gd name="T34" fmla="*/ 9 w 317"/>
                <a:gd name="T35" fmla="*/ 99 h 100"/>
                <a:gd name="T36" fmla="*/ 0 w 317"/>
                <a:gd name="T37" fmla="*/ 90 h 100"/>
                <a:gd name="T38" fmla="*/ 1 w 317"/>
                <a:gd name="T39" fmla="*/ 80 h 100"/>
                <a:gd name="T40" fmla="*/ 5 w 317"/>
                <a:gd name="T41" fmla="*/ 65 h 100"/>
                <a:gd name="T42" fmla="*/ 86 w 317"/>
                <a:gd name="T43" fmla="*/ 57 h 100"/>
                <a:gd name="T44" fmla="*/ 132 w 317"/>
                <a:gd name="T45" fmla="*/ 60 h 100"/>
                <a:gd name="T46" fmla="*/ 147 w 317"/>
                <a:gd name="T47" fmla="*/ 53 h 100"/>
                <a:gd name="T48" fmla="*/ 152 w 317"/>
                <a:gd name="T49" fmla="*/ 54 h 100"/>
                <a:gd name="T50" fmla="*/ 205 w 317"/>
                <a:gd name="T51" fmla="*/ 46 h 100"/>
                <a:gd name="T52" fmla="*/ 164 w 317"/>
                <a:gd name="T53" fmla="*/ 45 h 100"/>
                <a:gd name="T54" fmla="*/ 145 w 317"/>
                <a:gd name="T55" fmla="*/ 44 h 100"/>
                <a:gd name="T56" fmla="*/ 127 w 317"/>
                <a:gd name="T57" fmla="*/ 47 h 100"/>
                <a:gd name="T58" fmla="*/ 99 w 317"/>
                <a:gd name="T59" fmla="*/ 48 h 100"/>
                <a:gd name="T60" fmla="*/ 75 w 317"/>
                <a:gd name="T61" fmla="*/ 45 h 100"/>
                <a:gd name="T62" fmla="*/ 43 w 317"/>
                <a:gd name="T63" fmla="*/ 45 h 100"/>
                <a:gd name="T64" fmla="*/ 12 w 317"/>
                <a:gd name="T65" fmla="*/ 45 h 100"/>
                <a:gd name="T66" fmla="*/ 9 w 317"/>
                <a:gd name="T67" fmla="*/ 45 h 100"/>
                <a:gd name="T68" fmla="*/ 4 w 317"/>
                <a:gd name="T69" fmla="*/ 45 h 100"/>
                <a:gd name="T70" fmla="*/ 2 w 317"/>
                <a:gd name="T71" fmla="*/ 37 h 100"/>
                <a:gd name="T72" fmla="*/ 0 w 317"/>
                <a:gd name="T73" fmla="*/ 23 h 100"/>
                <a:gd name="T74" fmla="*/ 1 w 317"/>
                <a:gd name="T75" fmla="*/ 17 h 100"/>
                <a:gd name="T76" fmla="*/ 5 w 317"/>
                <a:gd name="T77" fmla="*/ 10 h 100"/>
                <a:gd name="T78" fmla="*/ 90 w 317"/>
                <a:gd name="T79" fmla="*/ 8 h 100"/>
                <a:gd name="T80" fmla="*/ 137 w 317"/>
                <a:gd name="T81" fmla="*/ 7 h 100"/>
                <a:gd name="T82" fmla="*/ 150 w 317"/>
                <a:gd name="T83" fmla="*/ 4 h 100"/>
                <a:gd name="T84" fmla="*/ 169 w 317"/>
                <a:gd name="T85" fmla="*/ 7 h 100"/>
                <a:gd name="T86" fmla="*/ 201 w 317"/>
                <a:gd name="T87" fmla="*/ 2 h 100"/>
                <a:gd name="T88" fmla="*/ 306 w 317"/>
                <a:gd name="T89" fmla="*/ 0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100"/>
                <a:gd name="T137" fmla="*/ 317 w 317"/>
                <a:gd name="T138" fmla="*/ 100 h 1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100">
                  <a:moveTo>
                    <a:pt x="306" y="0"/>
                  </a:moveTo>
                  <a:lnTo>
                    <a:pt x="310" y="17"/>
                  </a:lnTo>
                  <a:lnTo>
                    <a:pt x="314" y="32"/>
                  </a:lnTo>
                  <a:lnTo>
                    <a:pt x="316" y="43"/>
                  </a:lnTo>
                  <a:lnTo>
                    <a:pt x="313" y="59"/>
                  </a:lnTo>
                  <a:lnTo>
                    <a:pt x="305" y="76"/>
                  </a:lnTo>
                  <a:lnTo>
                    <a:pt x="300" y="90"/>
                  </a:lnTo>
                  <a:lnTo>
                    <a:pt x="238" y="92"/>
                  </a:lnTo>
                  <a:lnTo>
                    <a:pt x="202" y="94"/>
                  </a:lnTo>
                  <a:lnTo>
                    <a:pt x="165" y="93"/>
                  </a:lnTo>
                  <a:lnTo>
                    <a:pt x="151" y="92"/>
                  </a:lnTo>
                  <a:lnTo>
                    <a:pt x="142" y="96"/>
                  </a:lnTo>
                  <a:lnTo>
                    <a:pt x="135" y="98"/>
                  </a:lnTo>
                  <a:lnTo>
                    <a:pt x="127" y="96"/>
                  </a:lnTo>
                  <a:lnTo>
                    <a:pt x="101" y="95"/>
                  </a:lnTo>
                  <a:lnTo>
                    <a:pt x="72" y="97"/>
                  </a:lnTo>
                  <a:lnTo>
                    <a:pt x="20" y="99"/>
                  </a:lnTo>
                  <a:lnTo>
                    <a:pt x="9" y="99"/>
                  </a:lnTo>
                  <a:lnTo>
                    <a:pt x="0" y="90"/>
                  </a:lnTo>
                  <a:lnTo>
                    <a:pt x="1" y="80"/>
                  </a:lnTo>
                  <a:lnTo>
                    <a:pt x="5" y="65"/>
                  </a:lnTo>
                  <a:lnTo>
                    <a:pt x="86" y="57"/>
                  </a:lnTo>
                  <a:lnTo>
                    <a:pt x="132" y="60"/>
                  </a:lnTo>
                  <a:lnTo>
                    <a:pt x="147" y="53"/>
                  </a:lnTo>
                  <a:lnTo>
                    <a:pt x="152" y="54"/>
                  </a:lnTo>
                  <a:lnTo>
                    <a:pt x="205" y="46"/>
                  </a:lnTo>
                  <a:lnTo>
                    <a:pt x="164" y="45"/>
                  </a:lnTo>
                  <a:lnTo>
                    <a:pt x="145" y="44"/>
                  </a:lnTo>
                  <a:lnTo>
                    <a:pt x="127" y="47"/>
                  </a:lnTo>
                  <a:lnTo>
                    <a:pt x="99" y="48"/>
                  </a:lnTo>
                  <a:lnTo>
                    <a:pt x="75" y="45"/>
                  </a:lnTo>
                  <a:lnTo>
                    <a:pt x="43" y="45"/>
                  </a:lnTo>
                  <a:lnTo>
                    <a:pt x="12" y="45"/>
                  </a:lnTo>
                  <a:lnTo>
                    <a:pt x="9" y="45"/>
                  </a:lnTo>
                  <a:lnTo>
                    <a:pt x="4" y="45"/>
                  </a:lnTo>
                  <a:lnTo>
                    <a:pt x="2" y="37"/>
                  </a:lnTo>
                  <a:lnTo>
                    <a:pt x="0" y="23"/>
                  </a:lnTo>
                  <a:lnTo>
                    <a:pt x="1" y="17"/>
                  </a:lnTo>
                  <a:lnTo>
                    <a:pt x="5" y="10"/>
                  </a:lnTo>
                  <a:lnTo>
                    <a:pt x="90" y="8"/>
                  </a:lnTo>
                  <a:lnTo>
                    <a:pt x="137" y="7"/>
                  </a:lnTo>
                  <a:lnTo>
                    <a:pt x="150" y="4"/>
                  </a:lnTo>
                  <a:lnTo>
                    <a:pt x="169" y="7"/>
                  </a:lnTo>
                  <a:lnTo>
                    <a:pt x="201" y="2"/>
                  </a:lnTo>
                  <a:lnTo>
                    <a:pt x="306" y="0"/>
                  </a:lnTo>
                </a:path>
              </a:pathLst>
            </a:custGeom>
            <a:solidFill>
              <a:srgbClr val="0020A0"/>
            </a:solidFill>
            <a:ln w="12700" cap="rnd" cmpd="sng">
              <a:solidFill>
                <a:srgbClr val="000000"/>
              </a:solidFill>
              <a:prstDash val="solid"/>
              <a:round/>
              <a:headEnd type="none" w="sm" len="sm"/>
              <a:tailEnd type="none" w="sm" len="sm"/>
            </a:ln>
          </p:spPr>
          <p:txBody>
            <a:bodyPr/>
            <a:lstStyle/>
            <a:p>
              <a:endParaRPr lang="nb-NO"/>
            </a:p>
          </p:txBody>
        </p:sp>
        <p:sp>
          <p:nvSpPr>
            <p:cNvPr id="6210" name="Freeform 557"/>
            <p:cNvSpPr>
              <a:spLocks/>
            </p:cNvSpPr>
            <p:nvPr/>
          </p:nvSpPr>
          <p:spPr bwMode="auto">
            <a:xfrm>
              <a:off x="5770" y="2496"/>
              <a:ext cx="143" cy="46"/>
            </a:xfrm>
            <a:custGeom>
              <a:avLst/>
              <a:gdLst>
                <a:gd name="T0" fmla="*/ 142 w 143"/>
                <a:gd name="T1" fmla="*/ 6 h 46"/>
                <a:gd name="T2" fmla="*/ 97 w 143"/>
                <a:gd name="T3" fmla="*/ 9 h 46"/>
                <a:gd name="T4" fmla="*/ 58 w 143"/>
                <a:gd name="T5" fmla="*/ 15 h 46"/>
                <a:gd name="T6" fmla="*/ 48 w 143"/>
                <a:gd name="T7" fmla="*/ 17 h 46"/>
                <a:gd name="T8" fmla="*/ 41 w 143"/>
                <a:gd name="T9" fmla="*/ 12 h 46"/>
                <a:gd name="T10" fmla="*/ 31 w 143"/>
                <a:gd name="T11" fmla="*/ 9 h 46"/>
                <a:gd name="T12" fmla="*/ 26 w 143"/>
                <a:gd name="T13" fmla="*/ 7 h 46"/>
                <a:gd name="T14" fmla="*/ 25 w 143"/>
                <a:gd name="T15" fmla="*/ 4 h 46"/>
                <a:gd name="T16" fmla="*/ 23 w 143"/>
                <a:gd name="T17" fmla="*/ 0 h 46"/>
                <a:gd name="T18" fmla="*/ 9 w 143"/>
                <a:gd name="T19" fmla="*/ 4 h 46"/>
                <a:gd name="T20" fmla="*/ 5 w 143"/>
                <a:gd name="T21" fmla="*/ 9 h 46"/>
                <a:gd name="T22" fmla="*/ 5 w 143"/>
                <a:gd name="T23" fmla="*/ 14 h 46"/>
                <a:gd name="T24" fmla="*/ 2 w 143"/>
                <a:gd name="T25" fmla="*/ 17 h 46"/>
                <a:gd name="T26" fmla="*/ 0 w 143"/>
                <a:gd name="T27" fmla="*/ 28 h 46"/>
                <a:gd name="T28" fmla="*/ 4 w 143"/>
                <a:gd name="T29" fmla="*/ 45 h 46"/>
                <a:gd name="T30" fmla="*/ 25 w 143"/>
                <a:gd name="T31" fmla="*/ 44 h 46"/>
                <a:gd name="T32" fmla="*/ 43 w 143"/>
                <a:gd name="T33" fmla="*/ 38 h 46"/>
                <a:gd name="T34" fmla="*/ 58 w 143"/>
                <a:gd name="T35" fmla="*/ 35 h 46"/>
                <a:gd name="T36" fmla="*/ 77 w 143"/>
                <a:gd name="T37" fmla="*/ 33 h 46"/>
                <a:gd name="T38" fmla="*/ 93 w 143"/>
                <a:gd name="T39" fmla="*/ 35 h 46"/>
                <a:gd name="T40" fmla="*/ 108 w 143"/>
                <a:gd name="T41" fmla="*/ 35 h 46"/>
                <a:gd name="T42" fmla="*/ 132 w 143"/>
                <a:gd name="T43" fmla="*/ 36 h 46"/>
                <a:gd name="T44" fmla="*/ 140 w 143"/>
                <a:gd name="T45" fmla="*/ 29 h 46"/>
                <a:gd name="T46" fmla="*/ 142 w 143"/>
                <a:gd name="T47" fmla="*/ 21 h 46"/>
                <a:gd name="T48" fmla="*/ 142 w 143"/>
                <a:gd name="T49" fmla="*/ 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46"/>
                <a:gd name="T77" fmla="*/ 143 w 143"/>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46">
                  <a:moveTo>
                    <a:pt x="142" y="6"/>
                  </a:moveTo>
                  <a:lnTo>
                    <a:pt x="97" y="9"/>
                  </a:lnTo>
                  <a:lnTo>
                    <a:pt x="58" y="15"/>
                  </a:lnTo>
                  <a:lnTo>
                    <a:pt x="48" y="17"/>
                  </a:lnTo>
                  <a:lnTo>
                    <a:pt x="41" y="12"/>
                  </a:lnTo>
                  <a:lnTo>
                    <a:pt x="31" y="9"/>
                  </a:lnTo>
                  <a:lnTo>
                    <a:pt x="26" y="7"/>
                  </a:lnTo>
                  <a:lnTo>
                    <a:pt x="25" y="4"/>
                  </a:lnTo>
                  <a:lnTo>
                    <a:pt x="23" y="0"/>
                  </a:lnTo>
                  <a:lnTo>
                    <a:pt x="9" y="4"/>
                  </a:lnTo>
                  <a:lnTo>
                    <a:pt x="5" y="9"/>
                  </a:lnTo>
                  <a:lnTo>
                    <a:pt x="5" y="14"/>
                  </a:lnTo>
                  <a:lnTo>
                    <a:pt x="2" y="17"/>
                  </a:lnTo>
                  <a:lnTo>
                    <a:pt x="0" y="28"/>
                  </a:lnTo>
                  <a:lnTo>
                    <a:pt x="4" y="45"/>
                  </a:lnTo>
                  <a:lnTo>
                    <a:pt x="25" y="44"/>
                  </a:lnTo>
                  <a:lnTo>
                    <a:pt x="43" y="38"/>
                  </a:lnTo>
                  <a:lnTo>
                    <a:pt x="58" y="35"/>
                  </a:lnTo>
                  <a:lnTo>
                    <a:pt x="77" y="33"/>
                  </a:lnTo>
                  <a:lnTo>
                    <a:pt x="93" y="35"/>
                  </a:lnTo>
                  <a:lnTo>
                    <a:pt x="108" y="35"/>
                  </a:lnTo>
                  <a:lnTo>
                    <a:pt x="132" y="36"/>
                  </a:lnTo>
                  <a:lnTo>
                    <a:pt x="140" y="29"/>
                  </a:lnTo>
                  <a:lnTo>
                    <a:pt x="142" y="21"/>
                  </a:lnTo>
                  <a:lnTo>
                    <a:pt x="142" y="6"/>
                  </a:lnTo>
                </a:path>
              </a:pathLst>
            </a:custGeom>
            <a:solidFill>
              <a:srgbClr val="FFC0C0"/>
            </a:solidFill>
            <a:ln w="12700" cap="rnd" cmpd="sng">
              <a:solidFill>
                <a:srgbClr val="000000"/>
              </a:solidFill>
              <a:prstDash val="solid"/>
              <a:round/>
              <a:headEnd type="none" w="sm" len="sm"/>
              <a:tailEnd type="none" w="sm" len="sm"/>
            </a:ln>
          </p:spPr>
          <p:txBody>
            <a:bodyPr/>
            <a:lstStyle/>
            <a:p>
              <a:endParaRPr lang="nb-NO"/>
            </a:p>
          </p:txBody>
        </p:sp>
        <p:sp>
          <p:nvSpPr>
            <p:cNvPr id="6211" name="Freeform 558"/>
            <p:cNvSpPr>
              <a:spLocks/>
            </p:cNvSpPr>
            <p:nvPr/>
          </p:nvSpPr>
          <p:spPr bwMode="auto">
            <a:xfrm>
              <a:off x="5827" y="2499"/>
              <a:ext cx="196" cy="134"/>
            </a:xfrm>
            <a:custGeom>
              <a:avLst/>
              <a:gdLst>
                <a:gd name="T0" fmla="*/ 194 w 196"/>
                <a:gd name="T1" fmla="*/ 37 h 134"/>
                <a:gd name="T2" fmla="*/ 182 w 196"/>
                <a:gd name="T3" fmla="*/ 25 h 134"/>
                <a:gd name="T4" fmla="*/ 177 w 196"/>
                <a:gd name="T5" fmla="*/ 16 h 134"/>
                <a:gd name="T6" fmla="*/ 169 w 196"/>
                <a:gd name="T7" fmla="*/ 12 h 134"/>
                <a:gd name="T8" fmla="*/ 162 w 196"/>
                <a:gd name="T9" fmla="*/ 12 h 134"/>
                <a:gd name="T10" fmla="*/ 153 w 196"/>
                <a:gd name="T11" fmla="*/ 10 h 134"/>
                <a:gd name="T12" fmla="*/ 138 w 196"/>
                <a:gd name="T13" fmla="*/ 6 h 134"/>
                <a:gd name="T14" fmla="*/ 123 w 196"/>
                <a:gd name="T15" fmla="*/ 3 h 134"/>
                <a:gd name="T16" fmla="*/ 110 w 196"/>
                <a:gd name="T17" fmla="*/ 2 h 134"/>
                <a:gd name="T18" fmla="*/ 99 w 196"/>
                <a:gd name="T19" fmla="*/ 3 h 134"/>
                <a:gd name="T20" fmla="*/ 97 w 196"/>
                <a:gd name="T21" fmla="*/ 0 h 134"/>
                <a:gd name="T22" fmla="*/ 93 w 196"/>
                <a:gd name="T23" fmla="*/ 1 h 134"/>
                <a:gd name="T24" fmla="*/ 83 w 196"/>
                <a:gd name="T25" fmla="*/ 1 h 134"/>
                <a:gd name="T26" fmla="*/ 75 w 196"/>
                <a:gd name="T27" fmla="*/ 1 h 134"/>
                <a:gd name="T28" fmla="*/ 75 w 196"/>
                <a:gd name="T29" fmla="*/ 2 h 134"/>
                <a:gd name="T30" fmla="*/ 78 w 196"/>
                <a:gd name="T31" fmla="*/ 13 h 134"/>
                <a:gd name="T32" fmla="*/ 80 w 196"/>
                <a:gd name="T33" fmla="*/ 26 h 134"/>
                <a:gd name="T34" fmla="*/ 75 w 196"/>
                <a:gd name="T35" fmla="*/ 32 h 134"/>
                <a:gd name="T36" fmla="*/ 45 w 196"/>
                <a:gd name="T37" fmla="*/ 32 h 134"/>
                <a:gd name="T38" fmla="*/ 47 w 196"/>
                <a:gd name="T39" fmla="*/ 39 h 134"/>
                <a:gd name="T40" fmla="*/ 47 w 196"/>
                <a:gd name="T41" fmla="*/ 41 h 134"/>
                <a:gd name="T42" fmla="*/ 42 w 196"/>
                <a:gd name="T43" fmla="*/ 48 h 134"/>
                <a:gd name="T44" fmla="*/ 38 w 196"/>
                <a:gd name="T45" fmla="*/ 52 h 134"/>
                <a:gd name="T46" fmla="*/ 28 w 196"/>
                <a:gd name="T47" fmla="*/ 59 h 134"/>
                <a:gd name="T48" fmla="*/ 28 w 196"/>
                <a:gd name="T49" fmla="*/ 66 h 134"/>
                <a:gd name="T50" fmla="*/ 29 w 196"/>
                <a:gd name="T51" fmla="*/ 76 h 134"/>
                <a:gd name="T52" fmla="*/ 27 w 196"/>
                <a:gd name="T53" fmla="*/ 80 h 134"/>
                <a:gd name="T54" fmla="*/ 19 w 196"/>
                <a:gd name="T55" fmla="*/ 83 h 134"/>
                <a:gd name="T56" fmla="*/ 3 w 196"/>
                <a:gd name="T57" fmla="*/ 86 h 134"/>
                <a:gd name="T58" fmla="*/ 0 w 196"/>
                <a:gd name="T59" fmla="*/ 89 h 134"/>
                <a:gd name="T60" fmla="*/ 0 w 196"/>
                <a:gd name="T61" fmla="*/ 97 h 134"/>
                <a:gd name="T62" fmla="*/ 53 w 196"/>
                <a:gd name="T63" fmla="*/ 119 h 134"/>
                <a:gd name="T64" fmla="*/ 76 w 196"/>
                <a:gd name="T65" fmla="*/ 130 h 134"/>
                <a:gd name="T66" fmla="*/ 97 w 196"/>
                <a:gd name="T67" fmla="*/ 133 h 134"/>
                <a:gd name="T68" fmla="*/ 113 w 196"/>
                <a:gd name="T69" fmla="*/ 133 h 134"/>
                <a:gd name="T70" fmla="*/ 130 w 196"/>
                <a:gd name="T71" fmla="*/ 132 h 134"/>
                <a:gd name="T72" fmla="*/ 144 w 196"/>
                <a:gd name="T73" fmla="*/ 128 h 134"/>
                <a:gd name="T74" fmla="*/ 152 w 196"/>
                <a:gd name="T75" fmla="*/ 128 h 134"/>
                <a:gd name="T76" fmla="*/ 158 w 196"/>
                <a:gd name="T77" fmla="*/ 129 h 134"/>
                <a:gd name="T78" fmla="*/ 171 w 196"/>
                <a:gd name="T79" fmla="*/ 124 h 134"/>
                <a:gd name="T80" fmla="*/ 179 w 196"/>
                <a:gd name="T81" fmla="*/ 116 h 134"/>
                <a:gd name="T82" fmla="*/ 190 w 196"/>
                <a:gd name="T83" fmla="*/ 105 h 134"/>
                <a:gd name="T84" fmla="*/ 195 w 196"/>
                <a:gd name="T85" fmla="*/ 95 h 134"/>
                <a:gd name="T86" fmla="*/ 194 w 196"/>
                <a:gd name="T87" fmla="*/ 37 h 1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6"/>
                <a:gd name="T133" fmla="*/ 0 h 134"/>
                <a:gd name="T134" fmla="*/ 196 w 196"/>
                <a:gd name="T135" fmla="*/ 134 h 1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6" h="134">
                  <a:moveTo>
                    <a:pt x="194" y="37"/>
                  </a:moveTo>
                  <a:lnTo>
                    <a:pt x="182" y="25"/>
                  </a:lnTo>
                  <a:lnTo>
                    <a:pt x="177" y="16"/>
                  </a:lnTo>
                  <a:lnTo>
                    <a:pt x="169" y="12"/>
                  </a:lnTo>
                  <a:lnTo>
                    <a:pt x="162" y="12"/>
                  </a:lnTo>
                  <a:lnTo>
                    <a:pt x="153" y="10"/>
                  </a:lnTo>
                  <a:lnTo>
                    <a:pt x="138" y="6"/>
                  </a:lnTo>
                  <a:lnTo>
                    <a:pt x="123" y="3"/>
                  </a:lnTo>
                  <a:lnTo>
                    <a:pt x="110" y="2"/>
                  </a:lnTo>
                  <a:lnTo>
                    <a:pt x="99" y="3"/>
                  </a:lnTo>
                  <a:lnTo>
                    <a:pt x="97" y="0"/>
                  </a:lnTo>
                  <a:lnTo>
                    <a:pt x="93" y="1"/>
                  </a:lnTo>
                  <a:lnTo>
                    <a:pt x="83" y="1"/>
                  </a:lnTo>
                  <a:lnTo>
                    <a:pt x="75" y="1"/>
                  </a:lnTo>
                  <a:lnTo>
                    <a:pt x="75" y="2"/>
                  </a:lnTo>
                  <a:lnTo>
                    <a:pt x="78" y="13"/>
                  </a:lnTo>
                  <a:lnTo>
                    <a:pt x="80" y="26"/>
                  </a:lnTo>
                  <a:lnTo>
                    <a:pt x="75" y="32"/>
                  </a:lnTo>
                  <a:lnTo>
                    <a:pt x="45" y="32"/>
                  </a:lnTo>
                  <a:lnTo>
                    <a:pt x="47" y="39"/>
                  </a:lnTo>
                  <a:lnTo>
                    <a:pt x="47" y="41"/>
                  </a:lnTo>
                  <a:lnTo>
                    <a:pt x="42" y="48"/>
                  </a:lnTo>
                  <a:lnTo>
                    <a:pt x="38" y="52"/>
                  </a:lnTo>
                  <a:lnTo>
                    <a:pt x="28" y="59"/>
                  </a:lnTo>
                  <a:lnTo>
                    <a:pt x="28" y="66"/>
                  </a:lnTo>
                  <a:lnTo>
                    <a:pt x="29" y="76"/>
                  </a:lnTo>
                  <a:lnTo>
                    <a:pt x="27" y="80"/>
                  </a:lnTo>
                  <a:lnTo>
                    <a:pt x="19" y="83"/>
                  </a:lnTo>
                  <a:lnTo>
                    <a:pt x="3" y="86"/>
                  </a:lnTo>
                  <a:lnTo>
                    <a:pt x="0" y="89"/>
                  </a:lnTo>
                  <a:lnTo>
                    <a:pt x="0" y="97"/>
                  </a:lnTo>
                  <a:lnTo>
                    <a:pt x="53" y="119"/>
                  </a:lnTo>
                  <a:lnTo>
                    <a:pt x="76" y="130"/>
                  </a:lnTo>
                  <a:lnTo>
                    <a:pt x="97" y="133"/>
                  </a:lnTo>
                  <a:lnTo>
                    <a:pt x="113" y="133"/>
                  </a:lnTo>
                  <a:lnTo>
                    <a:pt x="130" y="132"/>
                  </a:lnTo>
                  <a:lnTo>
                    <a:pt x="144" y="128"/>
                  </a:lnTo>
                  <a:lnTo>
                    <a:pt x="152" y="128"/>
                  </a:lnTo>
                  <a:lnTo>
                    <a:pt x="158" y="129"/>
                  </a:lnTo>
                  <a:lnTo>
                    <a:pt x="171" y="124"/>
                  </a:lnTo>
                  <a:lnTo>
                    <a:pt x="179" y="116"/>
                  </a:lnTo>
                  <a:lnTo>
                    <a:pt x="190" y="105"/>
                  </a:lnTo>
                  <a:lnTo>
                    <a:pt x="195" y="95"/>
                  </a:lnTo>
                  <a:lnTo>
                    <a:pt x="194" y="37"/>
                  </a:lnTo>
                </a:path>
              </a:pathLst>
            </a:custGeom>
            <a:solidFill>
              <a:srgbClr val="C0C0C0"/>
            </a:solidFill>
            <a:ln w="12700" cap="rnd" cmpd="sng">
              <a:solidFill>
                <a:srgbClr val="000000"/>
              </a:solidFill>
              <a:prstDash val="solid"/>
              <a:round/>
              <a:headEnd type="none" w="sm" len="sm"/>
              <a:tailEnd type="none" w="sm" len="sm"/>
            </a:ln>
          </p:spPr>
          <p:txBody>
            <a:bodyPr/>
            <a:lstStyle/>
            <a:p>
              <a:endParaRPr lang="nb-NO"/>
            </a:p>
          </p:txBody>
        </p:sp>
        <p:sp>
          <p:nvSpPr>
            <p:cNvPr id="6212" name="Freeform 559"/>
            <p:cNvSpPr>
              <a:spLocks/>
            </p:cNvSpPr>
            <p:nvPr/>
          </p:nvSpPr>
          <p:spPr bwMode="auto">
            <a:xfrm>
              <a:off x="5978" y="2516"/>
              <a:ext cx="104" cy="99"/>
            </a:xfrm>
            <a:custGeom>
              <a:avLst/>
              <a:gdLst>
                <a:gd name="T0" fmla="*/ 75 w 104"/>
                <a:gd name="T1" fmla="*/ 9 h 99"/>
                <a:gd name="T2" fmla="*/ 74 w 104"/>
                <a:gd name="T3" fmla="*/ 2 h 99"/>
                <a:gd name="T4" fmla="*/ 70 w 104"/>
                <a:gd name="T5" fmla="*/ 0 h 99"/>
                <a:gd name="T6" fmla="*/ 70 w 104"/>
                <a:gd name="T7" fmla="*/ 1 h 99"/>
                <a:gd name="T8" fmla="*/ 69 w 104"/>
                <a:gd name="T9" fmla="*/ 3 h 99"/>
                <a:gd name="T10" fmla="*/ 65 w 104"/>
                <a:gd name="T11" fmla="*/ 4 h 99"/>
                <a:gd name="T12" fmla="*/ 53 w 104"/>
                <a:gd name="T13" fmla="*/ 7 h 99"/>
                <a:gd name="T14" fmla="*/ 49 w 104"/>
                <a:gd name="T15" fmla="*/ 4 h 99"/>
                <a:gd name="T16" fmla="*/ 45 w 104"/>
                <a:gd name="T17" fmla="*/ 9 h 99"/>
                <a:gd name="T18" fmla="*/ 43 w 104"/>
                <a:gd name="T19" fmla="*/ 11 h 99"/>
                <a:gd name="T20" fmla="*/ 29 w 104"/>
                <a:gd name="T21" fmla="*/ 21 h 99"/>
                <a:gd name="T22" fmla="*/ 19 w 104"/>
                <a:gd name="T23" fmla="*/ 23 h 99"/>
                <a:gd name="T24" fmla="*/ 17 w 104"/>
                <a:gd name="T25" fmla="*/ 27 h 99"/>
                <a:gd name="T26" fmla="*/ 14 w 104"/>
                <a:gd name="T27" fmla="*/ 31 h 99"/>
                <a:gd name="T28" fmla="*/ 10 w 104"/>
                <a:gd name="T29" fmla="*/ 35 h 99"/>
                <a:gd name="T30" fmla="*/ 3 w 104"/>
                <a:gd name="T31" fmla="*/ 41 h 99"/>
                <a:gd name="T32" fmla="*/ 1 w 104"/>
                <a:gd name="T33" fmla="*/ 42 h 99"/>
                <a:gd name="T34" fmla="*/ 1 w 104"/>
                <a:gd name="T35" fmla="*/ 46 h 99"/>
                <a:gd name="T36" fmla="*/ 0 w 104"/>
                <a:gd name="T37" fmla="*/ 50 h 99"/>
                <a:gd name="T38" fmla="*/ 0 w 104"/>
                <a:gd name="T39" fmla="*/ 55 h 99"/>
                <a:gd name="T40" fmla="*/ 3 w 104"/>
                <a:gd name="T41" fmla="*/ 57 h 99"/>
                <a:gd name="T42" fmla="*/ 4 w 104"/>
                <a:gd name="T43" fmla="*/ 61 h 99"/>
                <a:gd name="T44" fmla="*/ 6 w 104"/>
                <a:gd name="T45" fmla="*/ 64 h 99"/>
                <a:gd name="T46" fmla="*/ 15 w 104"/>
                <a:gd name="T47" fmla="*/ 75 h 99"/>
                <a:gd name="T48" fmla="*/ 18 w 104"/>
                <a:gd name="T49" fmla="*/ 76 h 99"/>
                <a:gd name="T50" fmla="*/ 25 w 104"/>
                <a:gd name="T51" fmla="*/ 77 h 99"/>
                <a:gd name="T52" fmla="*/ 31 w 104"/>
                <a:gd name="T53" fmla="*/ 79 h 99"/>
                <a:gd name="T54" fmla="*/ 38 w 104"/>
                <a:gd name="T55" fmla="*/ 84 h 99"/>
                <a:gd name="T56" fmla="*/ 47 w 104"/>
                <a:gd name="T57" fmla="*/ 88 h 99"/>
                <a:gd name="T58" fmla="*/ 53 w 104"/>
                <a:gd name="T59" fmla="*/ 94 h 99"/>
                <a:gd name="T60" fmla="*/ 60 w 104"/>
                <a:gd name="T61" fmla="*/ 97 h 99"/>
                <a:gd name="T62" fmla="*/ 67 w 104"/>
                <a:gd name="T63" fmla="*/ 98 h 99"/>
                <a:gd name="T64" fmla="*/ 70 w 104"/>
                <a:gd name="T65" fmla="*/ 96 h 99"/>
                <a:gd name="T66" fmla="*/ 69 w 104"/>
                <a:gd name="T67" fmla="*/ 94 h 99"/>
                <a:gd name="T68" fmla="*/ 64 w 104"/>
                <a:gd name="T69" fmla="*/ 88 h 99"/>
                <a:gd name="T70" fmla="*/ 76 w 104"/>
                <a:gd name="T71" fmla="*/ 84 h 99"/>
                <a:gd name="T72" fmla="*/ 82 w 104"/>
                <a:gd name="T73" fmla="*/ 83 h 99"/>
                <a:gd name="T74" fmla="*/ 89 w 104"/>
                <a:gd name="T75" fmla="*/ 78 h 99"/>
                <a:gd name="T76" fmla="*/ 93 w 104"/>
                <a:gd name="T77" fmla="*/ 76 h 99"/>
                <a:gd name="T78" fmla="*/ 97 w 104"/>
                <a:gd name="T79" fmla="*/ 69 h 99"/>
                <a:gd name="T80" fmla="*/ 99 w 104"/>
                <a:gd name="T81" fmla="*/ 61 h 99"/>
                <a:gd name="T82" fmla="*/ 102 w 104"/>
                <a:gd name="T83" fmla="*/ 56 h 99"/>
                <a:gd name="T84" fmla="*/ 103 w 104"/>
                <a:gd name="T85" fmla="*/ 49 h 99"/>
                <a:gd name="T86" fmla="*/ 103 w 104"/>
                <a:gd name="T87" fmla="*/ 42 h 99"/>
                <a:gd name="T88" fmla="*/ 103 w 104"/>
                <a:gd name="T89" fmla="*/ 34 h 99"/>
                <a:gd name="T90" fmla="*/ 100 w 104"/>
                <a:gd name="T91" fmla="*/ 27 h 99"/>
                <a:gd name="T92" fmla="*/ 93 w 104"/>
                <a:gd name="T93" fmla="*/ 21 h 99"/>
                <a:gd name="T94" fmla="*/ 90 w 104"/>
                <a:gd name="T95" fmla="*/ 18 h 99"/>
                <a:gd name="T96" fmla="*/ 83 w 104"/>
                <a:gd name="T97" fmla="*/ 13 h 99"/>
                <a:gd name="T98" fmla="*/ 75 w 104"/>
                <a:gd name="T99" fmla="*/ 9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
                <a:gd name="T151" fmla="*/ 0 h 99"/>
                <a:gd name="T152" fmla="*/ 104 w 104"/>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 h="99">
                  <a:moveTo>
                    <a:pt x="75" y="9"/>
                  </a:moveTo>
                  <a:lnTo>
                    <a:pt x="74" y="2"/>
                  </a:lnTo>
                  <a:lnTo>
                    <a:pt x="70" y="0"/>
                  </a:lnTo>
                  <a:lnTo>
                    <a:pt x="70" y="1"/>
                  </a:lnTo>
                  <a:lnTo>
                    <a:pt x="69" y="3"/>
                  </a:lnTo>
                  <a:lnTo>
                    <a:pt x="65" y="4"/>
                  </a:lnTo>
                  <a:lnTo>
                    <a:pt x="53" y="7"/>
                  </a:lnTo>
                  <a:lnTo>
                    <a:pt x="49" y="4"/>
                  </a:lnTo>
                  <a:lnTo>
                    <a:pt x="45" y="9"/>
                  </a:lnTo>
                  <a:lnTo>
                    <a:pt x="43" y="11"/>
                  </a:lnTo>
                  <a:lnTo>
                    <a:pt x="29" y="21"/>
                  </a:lnTo>
                  <a:lnTo>
                    <a:pt x="19" y="23"/>
                  </a:lnTo>
                  <a:lnTo>
                    <a:pt x="17" y="27"/>
                  </a:lnTo>
                  <a:lnTo>
                    <a:pt x="14" y="31"/>
                  </a:lnTo>
                  <a:lnTo>
                    <a:pt x="10" y="35"/>
                  </a:lnTo>
                  <a:lnTo>
                    <a:pt x="3" y="41"/>
                  </a:lnTo>
                  <a:lnTo>
                    <a:pt x="1" y="42"/>
                  </a:lnTo>
                  <a:lnTo>
                    <a:pt x="1" y="46"/>
                  </a:lnTo>
                  <a:lnTo>
                    <a:pt x="0" y="50"/>
                  </a:lnTo>
                  <a:lnTo>
                    <a:pt x="0" y="55"/>
                  </a:lnTo>
                  <a:lnTo>
                    <a:pt x="3" y="57"/>
                  </a:lnTo>
                  <a:lnTo>
                    <a:pt x="4" y="61"/>
                  </a:lnTo>
                  <a:lnTo>
                    <a:pt x="6" y="64"/>
                  </a:lnTo>
                  <a:lnTo>
                    <a:pt x="15" y="75"/>
                  </a:lnTo>
                  <a:lnTo>
                    <a:pt x="18" y="76"/>
                  </a:lnTo>
                  <a:lnTo>
                    <a:pt x="25" y="77"/>
                  </a:lnTo>
                  <a:lnTo>
                    <a:pt x="31" y="79"/>
                  </a:lnTo>
                  <a:lnTo>
                    <a:pt x="38" y="84"/>
                  </a:lnTo>
                  <a:lnTo>
                    <a:pt x="47" y="88"/>
                  </a:lnTo>
                  <a:lnTo>
                    <a:pt x="53" y="94"/>
                  </a:lnTo>
                  <a:lnTo>
                    <a:pt x="60" y="97"/>
                  </a:lnTo>
                  <a:lnTo>
                    <a:pt x="67" y="98"/>
                  </a:lnTo>
                  <a:lnTo>
                    <a:pt x="70" y="96"/>
                  </a:lnTo>
                  <a:lnTo>
                    <a:pt x="69" y="94"/>
                  </a:lnTo>
                  <a:lnTo>
                    <a:pt x="64" y="88"/>
                  </a:lnTo>
                  <a:lnTo>
                    <a:pt x="76" y="84"/>
                  </a:lnTo>
                  <a:lnTo>
                    <a:pt x="82" y="83"/>
                  </a:lnTo>
                  <a:lnTo>
                    <a:pt x="89" y="78"/>
                  </a:lnTo>
                  <a:lnTo>
                    <a:pt x="93" y="76"/>
                  </a:lnTo>
                  <a:lnTo>
                    <a:pt x="97" y="69"/>
                  </a:lnTo>
                  <a:lnTo>
                    <a:pt x="99" y="61"/>
                  </a:lnTo>
                  <a:lnTo>
                    <a:pt x="102" y="56"/>
                  </a:lnTo>
                  <a:lnTo>
                    <a:pt x="103" y="49"/>
                  </a:lnTo>
                  <a:lnTo>
                    <a:pt x="103" y="42"/>
                  </a:lnTo>
                  <a:lnTo>
                    <a:pt x="103" y="34"/>
                  </a:lnTo>
                  <a:lnTo>
                    <a:pt x="100" y="27"/>
                  </a:lnTo>
                  <a:lnTo>
                    <a:pt x="93" y="21"/>
                  </a:lnTo>
                  <a:lnTo>
                    <a:pt x="90" y="18"/>
                  </a:lnTo>
                  <a:lnTo>
                    <a:pt x="83" y="13"/>
                  </a:lnTo>
                  <a:lnTo>
                    <a:pt x="75" y="9"/>
                  </a:lnTo>
                </a:path>
              </a:pathLst>
            </a:custGeom>
            <a:solidFill>
              <a:srgbClr val="FFC0C0"/>
            </a:solidFill>
            <a:ln w="12700" cap="rnd" cmpd="sng">
              <a:solidFill>
                <a:srgbClr val="000000"/>
              </a:solidFill>
              <a:prstDash val="solid"/>
              <a:round/>
              <a:headEnd type="none" w="sm" len="sm"/>
              <a:tailEnd type="none" w="sm" len="sm"/>
            </a:ln>
          </p:spPr>
          <p:txBody>
            <a:bodyPr/>
            <a:lstStyle/>
            <a:p>
              <a:endParaRPr lang="nb-NO"/>
            </a:p>
          </p:txBody>
        </p:sp>
        <p:sp>
          <p:nvSpPr>
            <p:cNvPr id="6213" name="Freeform 560"/>
            <p:cNvSpPr>
              <a:spLocks/>
            </p:cNvSpPr>
            <p:nvPr/>
          </p:nvSpPr>
          <p:spPr bwMode="auto">
            <a:xfrm>
              <a:off x="6051" y="2538"/>
              <a:ext cx="18" cy="18"/>
            </a:xfrm>
            <a:custGeom>
              <a:avLst/>
              <a:gdLst>
                <a:gd name="T0" fmla="*/ 8 w 18"/>
                <a:gd name="T1" fmla="*/ 17 h 18"/>
                <a:gd name="T2" fmla="*/ 0 w 18"/>
                <a:gd name="T3" fmla="*/ 14 h 18"/>
                <a:gd name="T4" fmla="*/ 5 w 18"/>
                <a:gd name="T5" fmla="*/ 11 h 18"/>
                <a:gd name="T6" fmla="*/ 8 w 18"/>
                <a:gd name="T7" fmla="*/ 10 h 18"/>
                <a:gd name="T8" fmla="*/ 8 w 18"/>
                <a:gd name="T9" fmla="*/ 8 h 18"/>
                <a:gd name="T10" fmla="*/ 5 w 18"/>
                <a:gd name="T11" fmla="*/ 6 h 18"/>
                <a:gd name="T12" fmla="*/ 5 w 18"/>
                <a:gd name="T13" fmla="*/ 3 h 18"/>
                <a:gd name="T14" fmla="*/ 2 w 18"/>
                <a:gd name="T15" fmla="*/ 2 h 18"/>
                <a:gd name="T16" fmla="*/ 0 w 18"/>
                <a:gd name="T17" fmla="*/ 0 h 18"/>
                <a:gd name="T18" fmla="*/ 8 w 18"/>
                <a:gd name="T19" fmla="*/ 2 h 18"/>
                <a:gd name="T20" fmla="*/ 11 w 18"/>
                <a:gd name="T21" fmla="*/ 4 h 18"/>
                <a:gd name="T22" fmla="*/ 14 w 18"/>
                <a:gd name="T23" fmla="*/ 5 h 18"/>
                <a:gd name="T24" fmla="*/ 14 w 18"/>
                <a:gd name="T25" fmla="*/ 6 h 18"/>
                <a:gd name="T26" fmla="*/ 14 w 18"/>
                <a:gd name="T27" fmla="*/ 7 h 18"/>
                <a:gd name="T28" fmla="*/ 14 w 18"/>
                <a:gd name="T29" fmla="*/ 9 h 18"/>
                <a:gd name="T30" fmla="*/ 17 w 18"/>
                <a:gd name="T31" fmla="*/ 11 h 18"/>
                <a:gd name="T32" fmla="*/ 11 w 18"/>
                <a:gd name="T33" fmla="*/ 11 h 18"/>
                <a:gd name="T34" fmla="*/ 11 w 18"/>
                <a:gd name="T35" fmla="*/ 14 h 18"/>
                <a:gd name="T36" fmla="*/ 8 w 18"/>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18"/>
                <a:gd name="T59" fmla="*/ 18 w 18"/>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18">
                  <a:moveTo>
                    <a:pt x="8" y="17"/>
                  </a:moveTo>
                  <a:lnTo>
                    <a:pt x="0" y="14"/>
                  </a:lnTo>
                  <a:lnTo>
                    <a:pt x="5" y="11"/>
                  </a:lnTo>
                  <a:lnTo>
                    <a:pt x="8" y="10"/>
                  </a:lnTo>
                  <a:lnTo>
                    <a:pt x="8" y="8"/>
                  </a:lnTo>
                  <a:lnTo>
                    <a:pt x="5" y="6"/>
                  </a:lnTo>
                  <a:lnTo>
                    <a:pt x="5" y="3"/>
                  </a:lnTo>
                  <a:lnTo>
                    <a:pt x="2" y="2"/>
                  </a:lnTo>
                  <a:lnTo>
                    <a:pt x="0" y="0"/>
                  </a:lnTo>
                  <a:lnTo>
                    <a:pt x="8" y="2"/>
                  </a:lnTo>
                  <a:lnTo>
                    <a:pt x="11" y="4"/>
                  </a:lnTo>
                  <a:lnTo>
                    <a:pt x="14" y="5"/>
                  </a:lnTo>
                  <a:lnTo>
                    <a:pt x="14" y="6"/>
                  </a:lnTo>
                  <a:lnTo>
                    <a:pt x="14" y="7"/>
                  </a:lnTo>
                  <a:lnTo>
                    <a:pt x="14" y="9"/>
                  </a:lnTo>
                  <a:lnTo>
                    <a:pt x="17" y="11"/>
                  </a:lnTo>
                  <a:lnTo>
                    <a:pt x="11" y="11"/>
                  </a:lnTo>
                  <a:lnTo>
                    <a:pt x="11" y="14"/>
                  </a:lnTo>
                  <a:lnTo>
                    <a:pt x="8" y="17"/>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14" name="Freeform 561"/>
            <p:cNvSpPr>
              <a:spLocks/>
            </p:cNvSpPr>
            <p:nvPr/>
          </p:nvSpPr>
          <p:spPr bwMode="auto">
            <a:xfrm>
              <a:off x="6049" y="2567"/>
              <a:ext cx="19" cy="17"/>
            </a:xfrm>
            <a:custGeom>
              <a:avLst/>
              <a:gdLst>
                <a:gd name="T0" fmla="*/ 9 w 19"/>
                <a:gd name="T1" fmla="*/ 0 h 17"/>
                <a:gd name="T2" fmla="*/ 0 w 19"/>
                <a:gd name="T3" fmla="*/ 4 h 17"/>
                <a:gd name="T4" fmla="*/ 6 w 19"/>
                <a:gd name="T5" fmla="*/ 4 h 17"/>
                <a:gd name="T6" fmla="*/ 9 w 19"/>
                <a:gd name="T7" fmla="*/ 6 h 17"/>
                <a:gd name="T8" fmla="*/ 9 w 19"/>
                <a:gd name="T9" fmla="*/ 9 h 17"/>
                <a:gd name="T10" fmla="*/ 6 w 19"/>
                <a:gd name="T11" fmla="*/ 10 h 17"/>
                <a:gd name="T12" fmla="*/ 0 w 19"/>
                <a:gd name="T13" fmla="*/ 14 h 17"/>
                <a:gd name="T14" fmla="*/ 0 w 19"/>
                <a:gd name="T15" fmla="*/ 16 h 17"/>
                <a:gd name="T16" fmla="*/ 2 w 19"/>
                <a:gd name="T17" fmla="*/ 14 h 17"/>
                <a:gd name="T18" fmla="*/ 6 w 19"/>
                <a:gd name="T19" fmla="*/ 13 h 17"/>
                <a:gd name="T20" fmla="*/ 11 w 19"/>
                <a:gd name="T21" fmla="*/ 13 h 17"/>
                <a:gd name="T22" fmla="*/ 11 w 19"/>
                <a:gd name="T23" fmla="*/ 12 h 17"/>
                <a:gd name="T24" fmla="*/ 18 w 19"/>
                <a:gd name="T25" fmla="*/ 8 h 17"/>
                <a:gd name="T26" fmla="*/ 15 w 19"/>
                <a:gd name="T27" fmla="*/ 5 h 17"/>
                <a:gd name="T28" fmla="*/ 15 w 19"/>
                <a:gd name="T29" fmla="*/ 1 h 17"/>
                <a:gd name="T30" fmla="*/ 9 w 19"/>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7"/>
                <a:gd name="T50" fmla="*/ 19 w 19"/>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7">
                  <a:moveTo>
                    <a:pt x="9" y="0"/>
                  </a:moveTo>
                  <a:lnTo>
                    <a:pt x="0" y="4"/>
                  </a:lnTo>
                  <a:lnTo>
                    <a:pt x="6" y="4"/>
                  </a:lnTo>
                  <a:lnTo>
                    <a:pt x="9" y="6"/>
                  </a:lnTo>
                  <a:lnTo>
                    <a:pt x="9" y="9"/>
                  </a:lnTo>
                  <a:lnTo>
                    <a:pt x="6" y="10"/>
                  </a:lnTo>
                  <a:lnTo>
                    <a:pt x="0" y="14"/>
                  </a:lnTo>
                  <a:lnTo>
                    <a:pt x="0" y="16"/>
                  </a:lnTo>
                  <a:lnTo>
                    <a:pt x="2" y="14"/>
                  </a:lnTo>
                  <a:lnTo>
                    <a:pt x="6" y="13"/>
                  </a:lnTo>
                  <a:lnTo>
                    <a:pt x="11" y="13"/>
                  </a:lnTo>
                  <a:lnTo>
                    <a:pt x="11" y="12"/>
                  </a:lnTo>
                  <a:lnTo>
                    <a:pt x="18" y="8"/>
                  </a:lnTo>
                  <a:lnTo>
                    <a:pt x="15" y="5"/>
                  </a:lnTo>
                  <a:lnTo>
                    <a:pt x="15" y="1"/>
                  </a:lnTo>
                  <a:lnTo>
                    <a:pt x="9"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15" name="Freeform 562"/>
            <p:cNvSpPr>
              <a:spLocks/>
            </p:cNvSpPr>
            <p:nvPr/>
          </p:nvSpPr>
          <p:spPr bwMode="auto">
            <a:xfrm>
              <a:off x="6041" y="2519"/>
              <a:ext cx="68" cy="82"/>
            </a:xfrm>
            <a:custGeom>
              <a:avLst/>
              <a:gdLst>
                <a:gd name="T0" fmla="*/ 24 w 68"/>
                <a:gd name="T1" fmla="*/ 0 h 82"/>
                <a:gd name="T2" fmla="*/ 18 w 68"/>
                <a:gd name="T3" fmla="*/ 0 h 82"/>
                <a:gd name="T4" fmla="*/ 16 w 68"/>
                <a:gd name="T5" fmla="*/ 0 h 82"/>
                <a:gd name="T6" fmla="*/ 12 w 68"/>
                <a:gd name="T7" fmla="*/ 8 h 82"/>
                <a:gd name="T8" fmla="*/ 9 w 68"/>
                <a:gd name="T9" fmla="*/ 15 h 82"/>
                <a:gd name="T10" fmla="*/ 26 w 68"/>
                <a:gd name="T11" fmla="*/ 16 h 82"/>
                <a:gd name="T12" fmla="*/ 29 w 68"/>
                <a:gd name="T13" fmla="*/ 25 h 82"/>
                <a:gd name="T14" fmla="*/ 28 w 68"/>
                <a:gd name="T15" fmla="*/ 28 h 82"/>
                <a:gd name="T16" fmla="*/ 15 w 68"/>
                <a:gd name="T17" fmla="*/ 37 h 82"/>
                <a:gd name="T18" fmla="*/ 26 w 68"/>
                <a:gd name="T19" fmla="*/ 40 h 82"/>
                <a:gd name="T20" fmla="*/ 14 w 68"/>
                <a:gd name="T21" fmla="*/ 47 h 82"/>
                <a:gd name="T22" fmla="*/ 22 w 68"/>
                <a:gd name="T23" fmla="*/ 48 h 82"/>
                <a:gd name="T24" fmla="*/ 30 w 68"/>
                <a:gd name="T25" fmla="*/ 48 h 82"/>
                <a:gd name="T26" fmla="*/ 25 w 68"/>
                <a:gd name="T27" fmla="*/ 60 h 82"/>
                <a:gd name="T28" fmla="*/ 15 w 68"/>
                <a:gd name="T29" fmla="*/ 65 h 82"/>
                <a:gd name="T30" fmla="*/ 0 w 68"/>
                <a:gd name="T31" fmla="*/ 72 h 82"/>
                <a:gd name="T32" fmla="*/ 23 w 68"/>
                <a:gd name="T33" fmla="*/ 78 h 82"/>
                <a:gd name="T34" fmla="*/ 32 w 68"/>
                <a:gd name="T35" fmla="*/ 77 h 82"/>
                <a:gd name="T36" fmla="*/ 37 w 68"/>
                <a:gd name="T37" fmla="*/ 74 h 82"/>
                <a:gd name="T38" fmla="*/ 40 w 68"/>
                <a:gd name="T39" fmla="*/ 62 h 82"/>
                <a:gd name="T40" fmla="*/ 44 w 68"/>
                <a:gd name="T41" fmla="*/ 68 h 82"/>
                <a:gd name="T42" fmla="*/ 47 w 68"/>
                <a:gd name="T43" fmla="*/ 61 h 82"/>
                <a:gd name="T44" fmla="*/ 67 w 68"/>
                <a:gd name="T45" fmla="*/ 53 h 82"/>
                <a:gd name="T46" fmla="*/ 65 w 68"/>
                <a:gd name="T47" fmla="*/ 46 h 82"/>
                <a:gd name="T48" fmla="*/ 63 w 68"/>
                <a:gd name="T49" fmla="*/ 41 h 82"/>
                <a:gd name="T50" fmla="*/ 58 w 68"/>
                <a:gd name="T51" fmla="*/ 37 h 82"/>
                <a:gd name="T52" fmla="*/ 64 w 68"/>
                <a:gd name="T53" fmla="*/ 27 h 82"/>
                <a:gd name="T54" fmla="*/ 57 w 68"/>
                <a:gd name="T55" fmla="*/ 27 h 82"/>
                <a:gd name="T56" fmla="*/ 57 w 68"/>
                <a:gd name="T57" fmla="*/ 17 h 82"/>
                <a:gd name="T58" fmla="*/ 55 w 68"/>
                <a:gd name="T59" fmla="*/ 21 h 82"/>
                <a:gd name="T60" fmla="*/ 52 w 68"/>
                <a:gd name="T61" fmla="*/ 12 h 82"/>
                <a:gd name="T62" fmla="*/ 49 w 68"/>
                <a:gd name="T63" fmla="*/ 17 h 82"/>
                <a:gd name="T64" fmla="*/ 41 w 68"/>
                <a:gd name="T65" fmla="*/ 7 h 82"/>
                <a:gd name="T66" fmla="*/ 39 w 68"/>
                <a:gd name="T67" fmla="*/ 9 h 82"/>
                <a:gd name="T68" fmla="*/ 30 w 68"/>
                <a:gd name="T69" fmla="*/ 9 h 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8"/>
                <a:gd name="T106" fmla="*/ 0 h 82"/>
                <a:gd name="T107" fmla="*/ 68 w 68"/>
                <a:gd name="T108" fmla="*/ 82 h 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8" h="82">
                  <a:moveTo>
                    <a:pt x="28" y="5"/>
                  </a:moveTo>
                  <a:lnTo>
                    <a:pt x="24" y="0"/>
                  </a:lnTo>
                  <a:lnTo>
                    <a:pt x="24" y="3"/>
                  </a:lnTo>
                  <a:lnTo>
                    <a:pt x="18" y="0"/>
                  </a:lnTo>
                  <a:lnTo>
                    <a:pt x="22" y="4"/>
                  </a:lnTo>
                  <a:lnTo>
                    <a:pt x="16" y="0"/>
                  </a:lnTo>
                  <a:lnTo>
                    <a:pt x="17" y="6"/>
                  </a:lnTo>
                  <a:lnTo>
                    <a:pt x="12" y="8"/>
                  </a:lnTo>
                  <a:lnTo>
                    <a:pt x="0" y="8"/>
                  </a:lnTo>
                  <a:lnTo>
                    <a:pt x="9" y="15"/>
                  </a:lnTo>
                  <a:lnTo>
                    <a:pt x="24" y="14"/>
                  </a:lnTo>
                  <a:lnTo>
                    <a:pt x="26" y="16"/>
                  </a:lnTo>
                  <a:lnTo>
                    <a:pt x="23" y="25"/>
                  </a:lnTo>
                  <a:lnTo>
                    <a:pt x="29" y="25"/>
                  </a:lnTo>
                  <a:lnTo>
                    <a:pt x="26" y="28"/>
                  </a:lnTo>
                  <a:lnTo>
                    <a:pt x="28" y="28"/>
                  </a:lnTo>
                  <a:lnTo>
                    <a:pt x="26" y="33"/>
                  </a:lnTo>
                  <a:lnTo>
                    <a:pt x="15" y="37"/>
                  </a:lnTo>
                  <a:lnTo>
                    <a:pt x="26" y="38"/>
                  </a:lnTo>
                  <a:lnTo>
                    <a:pt x="26" y="40"/>
                  </a:lnTo>
                  <a:lnTo>
                    <a:pt x="22" y="43"/>
                  </a:lnTo>
                  <a:lnTo>
                    <a:pt x="14" y="47"/>
                  </a:lnTo>
                  <a:lnTo>
                    <a:pt x="11" y="48"/>
                  </a:lnTo>
                  <a:lnTo>
                    <a:pt x="22" y="48"/>
                  </a:lnTo>
                  <a:lnTo>
                    <a:pt x="28" y="47"/>
                  </a:lnTo>
                  <a:lnTo>
                    <a:pt x="30" y="48"/>
                  </a:lnTo>
                  <a:lnTo>
                    <a:pt x="28" y="53"/>
                  </a:lnTo>
                  <a:lnTo>
                    <a:pt x="25" y="60"/>
                  </a:lnTo>
                  <a:lnTo>
                    <a:pt x="17" y="62"/>
                  </a:lnTo>
                  <a:lnTo>
                    <a:pt x="15" y="65"/>
                  </a:lnTo>
                  <a:lnTo>
                    <a:pt x="9" y="66"/>
                  </a:lnTo>
                  <a:lnTo>
                    <a:pt x="0" y="72"/>
                  </a:lnTo>
                  <a:lnTo>
                    <a:pt x="12" y="81"/>
                  </a:lnTo>
                  <a:lnTo>
                    <a:pt x="23" y="78"/>
                  </a:lnTo>
                  <a:lnTo>
                    <a:pt x="30" y="74"/>
                  </a:lnTo>
                  <a:lnTo>
                    <a:pt x="32" y="77"/>
                  </a:lnTo>
                  <a:lnTo>
                    <a:pt x="36" y="72"/>
                  </a:lnTo>
                  <a:lnTo>
                    <a:pt x="37" y="74"/>
                  </a:lnTo>
                  <a:lnTo>
                    <a:pt x="39" y="69"/>
                  </a:lnTo>
                  <a:lnTo>
                    <a:pt x="40" y="62"/>
                  </a:lnTo>
                  <a:lnTo>
                    <a:pt x="41" y="71"/>
                  </a:lnTo>
                  <a:lnTo>
                    <a:pt x="44" y="68"/>
                  </a:lnTo>
                  <a:lnTo>
                    <a:pt x="45" y="65"/>
                  </a:lnTo>
                  <a:lnTo>
                    <a:pt x="47" y="61"/>
                  </a:lnTo>
                  <a:lnTo>
                    <a:pt x="47" y="54"/>
                  </a:lnTo>
                  <a:lnTo>
                    <a:pt x="67" y="53"/>
                  </a:lnTo>
                  <a:lnTo>
                    <a:pt x="59" y="52"/>
                  </a:lnTo>
                  <a:lnTo>
                    <a:pt x="65" y="46"/>
                  </a:lnTo>
                  <a:lnTo>
                    <a:pt x="59" y="46"/>
                  </a:lnTo>
                  <a:lnTo>
                    <a:pt x="63" y="41"/>
                  </a:lnTo>
                  <a:lnTo>
                    <a:pt x="57" y="41"/>
                  </a:lnTo>
                  <a:lnTo>
                    <a:pt x="58" y="37"/>
                  </a:lnTo>
                  <a:lnTo>
                    <a:pt x="62" y="33"/>
                  </a:lnTo>
                  <a:lnTo>
                    <a:pt x="64" y="27"/>
                  </a:lnTo>
                  <a:lnTo>
                    <a:pt x="63" y="21"/>
                  </a:lnTo>
                  <a:lnTo>
                    <a:pt x="57" y="27"/>
                  </a:lnTo>
                  <a:lnTo>
                    <a:pt x="57" y="23"/>
                  </a:lnTo>
                  <a:lnTo>
                    <a:pt x="57" y="17"/>
                  </a:lnTo>
                  <a:lnTo>
                    <a:pt x="56" y="14"/>
                  </a:lnTo>
                  <a:lnTo>
                    <a:pt x="55" y="21"/>
                  </a:lnTo>
                  <a:lnTo>
                    <a:pt x="54" y="17"/>
                  </a:lnTo>
                  <a:lnTo>
                    <a:pt x="52" y="12"/>
                  </a:lnTo>
                  <a:lnTo>
                    <a:pt x="51" y="20"/>
                  </a:lnTo>
                  <a:lnTo>
                    <a:pt x="49" y="17"/>
                  </a:lnTo>
                  <a:lnTo>
                    <a:pt x="44" y="13"/>
                  </a:lnTo>
                  <a:lnTo>
                    <a:pt x="41" y="7"/>
                  </a:lnTo>
                  <a:lnTo>
                    <a:pt x="42" y="12"/>
                  </a:lnTo>
                  <a:lnTo>
                    <a:pt x="39" y="9"/>
                  </a:lnTo>
                  <a:lnTo>
                    <a:pt x="38" y="14"/>
                  </a:lnTo>
                  <a:lnTo>
                    <a:pt x="30" y="9"/>
                  </a:lnTo>
                  <a:lnTo>
                    <a:pt x="28" y="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16" name="Freeform 563"/>
            <p:cNvSpPr>
              <a:spLocks/>
            </p:cNvSpPr>
            <p:nvPr/>
          </p:nvSpPr>
          <p:spPr bwMode="auto">
            <a:xfrm>
              <a:off x="5786" y="2591"/>
              <a:ext cx="138" cy="48"/>
            </a:xfrm>
            <a:custGeom>
              <a:avLst/>
              <a:gdLst>
                <a:gd name="T0" fmla="*/ 131 w 138"/>
                <a:gd name="T1" fmla="*/ 19 h 48"/>
                <a:gd name="T2" fmla="*/ 98 w 138"/>
                <a:gd name="T3" fmla="*/ 14 h 48"/>
                <a:gd name="T4" fmla="*/ 66 w 138"/>
                <a:gd name="T5" fmla="*/ 10 h 48"/>
                <a:gd name="T6" fmla="*/ 52 w 138"/>
                <a:gd name="T7" fmla="*/ 6 h 48"/>
                <a:gd name="T8" fmla="*/ 41 w 138"/>
                <a:gd name="T9" fmla="*/ 1 h 48"/>
                <a:gd name="T10" fmla="*/ 29 w 138"/>
                <a:gd name="T11" fmla="*/ 0 h 48"/>
                <a:gd name="T12" fmla="*/ 17 w 138"/>
                <a:gd name="T13" fmla="*/ 5 h 48"/>
                <a:gd name="T14" fmla="*/ 8 w 138"/>
                <a:gd name="T15" fmla="*/ 16 h 48"/>
                <a:gd name="T16" fmla="*/ 1 w 138"/>
                <a:gd name="T17" fmla="*/ 22 h 48"/>
                <a:gd name="T18" fmla="*/ 0 w 138"/>
                <a:gd name="T19" fmla="*/ 33 h 48"/>
                <a:gd name="T20" fmla="*/ 2 w 138"/>
                <a:gd name="T21" fmla="*/ 46 h 48"/>
                <a:gd name="T22" fmla="*/ 9 w 138"/>
                <a:gd name="T23" fmla="*/ 47 h 48"/>
                <a:gd name="T24" fmla="*/ 12 w 138"/>
                <a:gd name="T25" fmla="*/ 43 h 48"/>
                <a:gd name="T26" fmla="*/ 13 w 138"/>
                <a:gd name="T27" fmla="*/ 37 h 48"/>
                <a:gd name="T28" fmla="*/ 15 w 138"/>
                <a:gd name="T29" fmla="*/ 29 h 48"/>
                <a:gd name="T30" fmla="*/ 20 w 138"/>
                <a:gd name="T31" fmla="*/ 25 h 48"/>
                <a:gd name="T32" fmla="*/ 28 w 138"/>
                <a:gd name="T33" fmla="*/ 25 h 48"/>
                <a:gd name="T34" fmla="*/ 38 w 138"/>
                <a:gd name="T35" fmla="*/ 19 h 48"/>
                <a:gd name="T36" fmla="*/ 49 w 138"/>
                <a:gd name="T37" fmla="*/ 22 h 48"/>
                <a:gd name="T38" fmla="*/ 63 w 138"/>
                <a:gd name="T39" fmla="*/ 28 h 48"/>
                <a:gd name="T40" fmla="*/ 81 w 138"/>
                <a:gd name="T41" fmla="*/ 37 h 48"/>
                <a:gd name="T42" fmla="*/ 101 w 138"/>
                <a:gd name="T43" fmla="*/ 41 h 48"/>
                <a:gd name="T44" fmla="*/ 117 w 138"/>
                <a:gd name="T45" fmla="*/ 42 h 48"/>
                <a:gd name="T46" fmla="*/ 129 w 138"/>
                <a:gd name="T47" fmla="*/ 39 h 48"/>
                <a:gd name="T48" fmla="*/ 137 w 138"/>
                <a:gd name="T49" fmla="*/ 39 h 48"/>
                <a:gd name="T50" fmla="*/ 131 w 138"/>
                <a:gd name="T51" fmla="*/ 19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48"/>
                <a:gd name="T80" fmla="*/ 138 w 138"/>
                <a:gd name="T81" fmla="*/ 48 h 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48">
                  <a:moveTo>
                    <a:pt x="131" y="19"/>
                  </a:moveTo>
                  <a:lnTo>
                    <a:pt x="98" y="14"/>
                  </a:lnTo>
                  <a:lnTo>
                    <a:pt x="66" y="10"/>
                  </a:lnTo>
                  <a:lnTo>
                    <a:pt x="52" y="6"/>
                  </a:lnTo>
                  <a:lnTo>
                    <a:pt x="41" y="1"/>
                  </a:lnTo>
                  <a:lnTo>
                    <a:pt x="29" y="0"/>
                  </a:lnTo>
                  <a:lnTo>
                    <a:pt x="17" y="5"/>
                  </a:lnTo>
                  <a:lnTo>
                    <a:pt x="8" y="16"/>
                  </a:lnTo>
                  <a:lnTo>
                    <a:pt x="1" y="22"/>
                  </a:lnTo>
                  <a:lnTo>
                    <a:pt x="0" y="33"/>
                  </a:lnTo>
                  <a:lnTo>
                    <a:pt x="2" y="46"/>
                  </a:lnTo>
                  <a:lnTo>
                    <a:pt x="9" y="47"/>
                  </a:lnTo>
                  <a:lnTo>
                    <a:pt x="12" y="43"/>
                  </a:lnTo>
                  <a:lnTo>
                    <a:pt x="13" y="37"/>
                  </a:lnTo>
                  <a:lnTo>
                    <a:pt x="15" y="29"/>
                  </a:lnTo>
                  <a:lnTo>
                    <a:pt x="20" y="25"/>
                  </a:lnTo>
                  <a:lnTo>
                    <a:pt x="28" y="25"/>
                  </a:lnTo>
                  <a:lnTo>
                    <a:pt x="38" y="19"/>
                  </a:lnTo>
                  <a:lnTo>
                    <a:pt x="49" y="22"/>
                  </a:lnTo>
                  <a:lnTo>
                    <a:pt x="63" y="28"/>
                  </a:lnTo>
                  <a:lnTo>
                    <a:pt x="81" y="37"/>
                  </a:lnTo>
                  <a:lnTo>
                    <a:pt x="101" y="41"/>
                  </a:lnTo>
                  <a:lnTo>
                    <a:pt x="117" y="42"/>
                  </a:lnTo>
                  <a:lnTo>
                    <a:pt x="129" y="39"/>
                  </a:lnTo>
                  <a:lnTo>
                    <a:pt x="137" y="39"/>
                  </a:lnTo>
                  <a:lnTo>
                    <a:pt x="131" y="19"/>
                  </a:lnTo>
                </a:path>
              </a:pathLst>
            </a:custGeom>
            <a:solidFill>
              <a:srgbClr val="FFC0C0"/>
            </a:solidFill>
            <a:ln w="12700" cap="rnd" cmpd="sng">
              <a:solidFill>
                <a:srgbClr val="000000"/>
              </a:solidFill>
              <a:prstDash val="solid"/>
              <a:round/>
              <a:headEnd type="none" w="sm" len="sm"/>
              <a:tailEnd type="none" w="sm" len="sm"/>
            </a:ln>
          </p:spPr>
          <p:txBody>
            <a:bodyPr/>
            <a:lstStyle/>
            <a:p>
              <a:endParaRPr lang="nb-NO"/>
            </a:p>
          </p:txBody>
        </p:sp>
        <p:sp>
          <p:nvSpPr>
            <p:cNvPr id="6217" name="Freeform 564"/>
            <p:cNvSpPr>
              <a:spLocks/>
            </p:cNvSpPr>
            <p:nvPr/>
          </p:nvSpPr>
          <p:spPr bwMode="auto">
            <a:xfrm>
              <a:off x="5905" y="2600"/>
              <a:ext cx="22" cy="39"/>
            </a:xfrm>
            <a:custGeom>
              <a:avLst/>
              <a:gdLst>
                <a:gd name="T0" fmla="*/ 0 w 22"/>
                <a:gd name="T1" fmla="*/ 4 h 39"/>
                <a:gd name="T2" fmla="*/ 2 w 22"/>
                <a:gd name="T3" fmla="*/ 10 h 39"/>
                <a:gd name="T4" fmla="*/ 4 w 22"/>
                <a:gd name="T5" fmla="*/ 19 h 39"/>
                <a:gd name="T6" fmla="*/ 2 w 22"/>
                <a:gd name="T7" fmla="*/ 27 h 39"/>
                <a:gd name="T8" fmla="*/ 1 w 22"/>
                <a:gd name="T9" fmla="*/ 34 h 39"/>
                <a:gd name="T10" fmla="*/ 14 w 22"/>
                <a:gd name="T11" fmla="*/ 33 h 39"/>
                <a:gd name="T12" fmla="*/ 20 w 22"/>
                <a:gd name="T13" fmla="*/ 38 h 39"/>
                <a:gd name="T14" fmla="*/ 21 w 22"/>
                <a:gd name="T15" fmla="*/ 28 h 39"/>
                <a:gd name="T16" fmla="*/ 20 w 22"/>
                <a:gd name="T17" fmla="*/ 11 h 39"/>
                <a:gd name="T18" fmla="*/ 16 w 22"/>
                <a:gd name="T19" fmla="*/ 2 h 39"/>
                <a:gd name="T20" fmla="*/ 12 w 22"/>
                <a:gd name="T21" fmla="*/ 0 h 39"/>
                <a:gd name="T22" fmla="*/ 10 w 22"/>
                <a:gd name="T23" fmla="*/ 3 h 39"/>
                <a:gd name="T24" fmla="*/ 0 w 22"/>
                <a:gd name="T25" fmla="*/ 4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39"/>
                <a:gd name="T41" fmla="*/ 22 w 22"/>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39">
                  <a:moveTo>
                    <a:pt x="0" y="4"/>
                  </a:moveTo>
                  <a:lnTo>
                    <a:pt x="2" y="10"/>
                  </a:lnTo>
                  <a:lnTo>
                    <a:pt x="4" y="19"/>
                  </a:lnTo>
                  <a:lnTo>
                    <a:pt x="2" y="27"/>
                  </a:lnTo>
                  <a:lnTo>
                    <a:pt x="1" y="34"/>
                  </a:lnTo>
                  <a:lnTo>
                    <a:pt x="14" y="33"/>
                  </a:lnTo>
                  <a:lnTo>
                    <a:pt x="20" y="38"/>
                  </a:lnTo>
                  <a:lnTo>
                    <a:pt x="21" y="28"/>
                  </a:lnTo>
                  <a:lnTo>
                    <a:pt x="20" y="11"/>
                  </a:lnTo>
                  <a:lnTo>
                    <a:pt x="16" y="2"/>
                  </a:lnTo>
                  <a:lnTo>
                    <a:pt x="12" y="0"/>
                  </a:lnTo>
                  <a:lnTo>
                    <a:pt x="10" y="3"/>
                  </a:lnTo>
                  <a:lnTo>
                    <a:pt x="0" y="4"/>
                  </a:lnTo>
                </a:path>
              </a:pathLst>
            </a:custGeom>
            <a:solidFill>
              <a:srgbClr val="C0C0C0"/>
            </a:solidFill>
            <a:ln w="12700" cap="rnd" cmpd="sng">
              <a:solidFill>
                <a:srgbClr val="000000"/>
              </a:solidFill>
              <a:prstDash val="solid"/>
              <a:round/>
              <a:headEnd type="none" w="sm" len="sm"/>
              <a:tailEnd type="none" w="sm" len="sm"/>
            </a:ln>
          </p:spPr>
          <p:txBody>
            <a:bodyPr/>
            <a:lstStyle/>
            <a:p>
              <a:endParaRPr lang="nb-NO"/>
            </a:p>
          </p:txBody>
        </p:sp>
        <p:sp>
          <p:nvSpPr>
            <p:cNvPr id="6218" name="Freeform 565"/>
            <p:cNvSpPr>
              <a:spLocks/>
            </p:cNvSpPr>
            <p:nvPr/>
          </p:nvSpPr>
          <p:spPr bwMode="auto">
            <a:xfrm>
              <a:off x="5912" y="2511"/>
              <a:ext cx="18" cy="27"/>
            </a:xfrm>
            <a:custGeom>
              <a:avLst/>
              <a:gdLst>
                <a:gd name="T0" fmla="*/ 15 w 18"/>
                <a:gd name="T1" fmla="*/ 0 h 27"/>
                <a:gd name="T2" fmla="*/ 17 w 18"/>
                <a:gd name="T3" fmla="*/ 12 h 27"/>
                <a:gd name="T4" fmla="*/ 14 w 18"/>
                <a:gd name="T5" fmla="*/ 22 h 27"/>
                <a:gd name="T6" fmla="*/ 12 w 18"/>
                <a:gd name="T7" fmla="*/ 26 h 27"/>
                <a:gd name="T8" fmla="*/ 0 w 18"/>
                <a:gd name="T9" fmla="*/ 25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5" y="0"/>
                  </a:moveTo>
                  <a:lnTo>
                    <a:pt x="17" y="12"/>
                  </a:lnTo>
                  <a:lnTo>
                    <a:pt x="14" y="22"/>
                  </a:lnTo>
                  <a:lnTo>
                    <a:pt x="12" y="26"/>
                  </a:lnTo>
                  <a:lnTo>
                    <a:pt x="0" y="25"/>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219" name="Freeform 566"/>
            <p:cNvSpPr>
              <a:spLocks/>
            </p:cNvSpPr>
            <p:nvPr/>
          </p:nvSpPr>
          <p:spPr bwMode="auto">
            <a:xfrm>
              <a:off x="5870" y="2559"/>
              <a:ext cx="97" cy="17"/>
            </a:xfrm>
            <a:custGeom>
              <a:avLst/>
              <a:gdLst>
                <a:gd name="T0" fmla="*/ 96 w 97"/>
                <a:gd name="T1" fmla="*/ 6 h 17"/>
                <a:gd name="T2" fmla="*/ 81 w 97"/>
                <a:gd name="T3" fmla="*/ 0 h 17"/>
                <a:gd name="T4" fmla="*/ 60 w 97"/>
                <a:gd name="T5" fmla="*/ 4 h 17"/>
                <a:gd name="T6" fmla="*/ 55 w 97"/>
                <a:gd name="T7" fmla="*/ 10 h 17"/>
                <a:gd name="T8" fmla="*/ 39 w 97"/>
                <a:gd name="T9" fmla="*/ 16 h 17"/>
                <a:gd name="T10" fmla="*/ 26 w 97"/>
                <a:gd name="T11" fmla="*/ 16 h 17"/>
                <a:gd name="T12" fmla="*/ 13 w 97"/>
                <a:gd name="T13" fmla="*/ 10 h 17"/>
                <a:gd name="T14" fmla="*/ 0 w 97"/>
                <a:gd name="T15" fmla="*/ 12 h 17"/>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17"/>
                <a:gd name="T26" fmla="*/ 97 w 9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17">
                  <a:moveTo>
                    <a:pt x="96" y="6"/>
                  </a:moveTo>
                  <a:lnTo>
                    <a:pt x="81" y="0"/>
                  </a:lnTo>
                  <a:lnTo>
                    <a:pt x="60" y="4"/>
                  </a:lnTo>
                  <a:lnTo>
                    <a:pt x="55" y="10"/>
                  </a:lnTo>
                  <a:lnTo>
                    <a:pt x="39" y="16"/>
                  </a:lnTo>
                  <a:lnTo>
                    <a:pt x="26" y="16"/>
                  </a:lnTo>
                  <a:lnTo>
                    <a:pt x="13" y="10"/>
                  </a:lnTo>
                  <a:lnTo>
                    <a:pt x="0" y="12"/>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6220" name="Freeform 567"/>
            <p:cNvSpPr>
              <a:spLocks/>
            </p:cNvSpPr>
            <p:nvPr/>
          </p:nvSpPr>
          <p:spPr bwMode="auto">
            <a:xfrm>
              <a:off x="5923" y="2573"/>
              <a:ext cx="38" cy="25"/>
            </a:xfrm>
            <a:custGeom>
              <a:avLst/>
              <a:gdLst>
                <a:gd name="T0" fmla="*/ 34 w 38"/>
                <a:gd name="T1" fmla="*/ 0 h 25"/>
                <a:gd name="T2" fmla="*/ 37 w 38"/>
                <a:gd name="T3" fmla="*/ 23 h 25"/>
                <a:gd name="T4" fmla="*/ 17 w 38"/>
                <a:gd name="T5" fmla="*/ 24 h 25"/>
                <a:gd name="T6" fmla="*/ 4 w 38"/>
                <a:gd name="T7" fmla="*/ 22 h 25"/>
                <a:gd name="T8" fmla="*/ 0 w 38"/>
                <a:gd name="T9" fmla="*/ 20 h 25"/>
                <a:gd name="T10" fmla="*/ 2 w 38"/>
                <a:gd name="T11" fmla="*/ 10 h 25"/>
                <a:gd name="T12" fmla="*/ 11 w 38"/>
                <a:gd name="T13" fmla="*/ 4 h 25"/>
                <a:gd name="T14" fmla="*/ 16 w 38"/>
                <a:gd name="T15" fmla="*/ 1 h 25"/>
                <a:gd name="T16" fmla="*/ 34 w 38"/>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25"/>
                <a:gd name="T29" fmla="*/ 38 w 38"/>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25">
                  <a:moveTo>
                    <a:pt x="34" y="0"/>
                  </a:moveTo>
                  <a:lnTo>
                    <a:pt x="37" y="23"/>
                  </a:lnTo>
                  <a:lnTo>
                    <a:pt x="17" y="24"/>
                  </a:lnTo>
                  <a:lnTo>
                    <a:pt x="4" y="22"/>
                  </a:lnTo>
                  <a:lnTo>
                    <a:pt x="0" y="20"/>
                  </a:lnTo>
                  <a:lnTo>
                    <a:pt x="2" y="10"/>
                  </a:lnTo>
                  <a:lnTo>
                    <a:pt x="11" y="4"/>
                  </a:lnTo>
                  <a:lnTo>
                    <a:pt x="16" y="1"/>
                  </a:lnTo>
                  <a:lnTo>
                    <a:pt x="34" y="0"/>
                  </a:lnTo>
                </a:path>
              </a:pathLst>
            </a:custGeom>
            <a:solidFill>
              <a:srgbClr val="C0C0C0"/>
            </a:solidFill>
            <a:ln w="12700" cap="rnd" cmpd="sng">
              <a:solidFill>
                <a:srgbClr val="000000"/>
              </a:solidFill>
              <a:prstDash val="solid"/>
              <a:round/>
              <a:headEnd type="none" w="sm" len="sm"/>
              <a:tailEnd type="none" w="sm" len="sm"/>
            </a:ln>
          </p:spPr>
          <p:txBody>
            <a:bodyPr/>
            <a:lstStyle/>
            <a:p>
              <a:endParaRPr lang="nb-NO"/>
            </a:p>
          </p:txBody>
        </p:sp>
        <p:sp>
          <p:nvSpPr>
            <p:cNvPr id="6221" name="Freeform 568"/>
            <p:cNvSpPr>
              <a:spLocks/>
            </p:cNvSpPr>
            <p:nvPr/>
          </p:nvSpPr>
          <p:spPr bwMode="auto">
            <a:xfrm>
              <a:off x="6005" y="2552"/>
              <a:ext cx="18" cy="19"/>
            </a:xfrm>
            <a:custGeom>
              <a:avLst/>
              <a:gdLst>
                <a:gd name="T0" fmla="*/ 17 w 18"/>
                <a:gd name="T1" fmla="*/ 1 h 19"/>
                <a:gd name="T2" fmla="*/ 15 w 18"/>
                <a:gd name="T3" fmla="*/ 0 h 19"/>
                <a:gd name="T4" fmla="*/ 15 w 18"/>
                <a:gd name="T5" fmla="*/ 3 h 19"/>
                <a:gd name="T6" fmla="*/ 12 w 18"/>
                <a:gd name="T7" fmla="*/ 4 h 19"/>
                <a:gd name="T8" fmla="*/ 10 w 18"/>
                <a:gd name="T9" fmla="*/ 6 h 19"/>
                <a:gd name="T10" fmla="*/ 8 w 18"/>
                <a:gd name="T11" fmla="*/ 6 h 19"/>
                <a:gd name="T12" fmla="*/ 8 w 18"/>
                <a:gd name="T13" fmla="*/ 9 h 19"/>
                <a:gd name="T14" fmla="*/ 12 w 18"/>
                <a:gd name="T15" fmla="*/ 12 h 19"/>
                <a:gd name="T16" fmla="*/ 13 w 18"/>
                <a:gd name="T17" fmla="*/ 14 h 19"/>
                <a:gd name="T18" fmla="*/ 12 w 18"/>
                <a:gd name="T19" fmla="*/ 15 h 19"/>
                <a:gd name="T20" fmla="*/ 15 w 18"/>
                <a:gd name="T21" fmla="*/ 17 h 19"/>
                <a:gd name="T22" fmla="*/ 17 w 18"/>
                <a:gd name="T23" fmla="*/ 18 h 19"/>
                <a:gd name="T24" fmla="*/ 10 w 18"/>
                <a:gd name="T25" fmla="*/ 17 h 19"/>
                <a:gd name="T26" fmla="*/ 8 w 18"/>
                <a:gd name="T27" fmla="*/ 16 h 19"/>
                <a:gd name="T28" fmla="*/ 4 w 18"/>
                <a:gd name="T29" fmla="*/ 15 h 19"/>
                <a:gd name="T30" fmla="*/ 6 w 18"/>
                <a:gd name="T31" fmla="*/ 13 h 19"/>
                <a:gd name="T32" fmla="*/ 4 w 18"/>
                <a:gd name="T33" fmla="*/ 12 h 19"/>
                <a:gd name="T34" fmla="*/ 1 w 18"/>
                <a:gd name="T35" fmla="*/ 9 h 19"/>
                <a:gd name="T36" fmla="*/ 0 w 18"/>
                <a:gd name="T37" fmla="*/ 9 h 19"/>
                <a:gd name="T38" fmla="*/ 0 w 18"/>
                <a:gd name="T39" fmla="*/ 8 h 19"/>
                <a:gd name="T40" fmla="*/ 1 w 18"/>
                <a:gd name="T41" fmla="*/ 7 h 19"/>
                <a:gd name="T42" fmla="*/ 3 w 18"/>
                <a:gd name="T43" fmla="*/ 6 h 19"/>
                <a:gd name="T44" fmla="*/ 8 w 18"/>
                <a:gd name="T45" fmla="*/ 6 h 19"/>
                <a:gd name="T46" fmla="*/ 8 w 18"/>
                <a:gd name="T47" fmla="*/ 4 h 19"/>
                <a:gd name="T48" fmla="*/ 10 w 18"/>
                <a:gd name="T49" fmla="*/ 2 h 19"/>
                <a:gd name="T50" fmla="*/ 13 w 18"/>
                <a:gd name="T51" fmla="*/ 1 h 19"/>
                <a:gd name="T52" fmla="*/ 17 w 1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
                <a:gd name="T82" fmla="*/ 0 h 19"/>
                <a:gd name="T83" fmla="*/ 18 w 1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 h="19">
                  <a:moveTo>
                    <a:pt x="17" y="1"/>
                  </a:moveTo>
                  <a:lnTo>
                    <a:pt x="15" y="0"/>
                  </a:lnTo>
                  <a:lnTo>
                    <a:pt x="15" y="3"/>
                  </a:lnTo>
                  <a:lnTo>
                    <a:pt x="12" y="4"/>
                  </a:lnTo>
                  <a:lnTo>
                    <a:pt x="10" y="6"/>
                  </a:lnTo>
                  <a:lnTo>
                    <a:pt x="8" y="6"/>
                  </a:lnTo>
                  <a:lnTo>
                    <a:pt x="8" y="9"/>
                  </a:lnTo>
                  <a:lnTo>
                    <a:pt x="12" y="12"/>
                  </a:lnTo>
                  <a:lnTo>
                    <a:pt x="13" y="14"/>
                  </a:lnTo>
                  <a:lnTo>
                    <a:pt x="12" y="15"/>
                  </a:lnTo>
                  <a:lnTo>
                    <a:pt x="15" y="17"/>
                  </a:lnTo>
                  <a:lnTo>
                    <a:pt x="17" y="18"/>
                  </a:lnTo>
                  <a:lnTo>
                    <a:pt x="10" y="17"/>
                  </a:lnTo>
                  <a:lnTo>
                    <a:pt x="8" y="16"/>
                  </a:lnTo>
                  <a:lnTo>
                    <a:pt x="4" y="15"/>
                  </a:lnTo>
                  <a:lnTo>
                    <a:pt x="6" y="13"/>
                  </a:lnTo>
                  <a:lnTo>
                    <a:pt x="4" y="12"/>
                  </a:lnTo>
                  <a:lnTo>
                    <a:pt x="1" y="9"/>
                  </a:lnTo>
                  <a:lnTo>
                    <a:pt x="0" y="9"/>
                  </a:lnTo>
                  <a:lnTo>
                    <a:pt x="0" y="8"/>
                  </a:lnTo>
                  <a:lnTo>
                    <a:pt x="1" y="7"/>
                  </a:lnTo>
                  <a:lnTo>
                    <a:pt x="3" y="6"/>
                  </a:lnTo>
                  <a:lnTo>
                    <a:pt x="8" y="6"/>
                  </a:lnTo>
                  <a:lnTo>
                    <a:pt x="8" y="4"/>
                  </a:lnTo>
                  <a:lnTo>
                    <a:pt x="10" y="2"/>
                  </a:lnTo>
                  <a:lnTo>
                    <a:pt x="13" y="1"/>
                  </a:lnTo>
                  <a:lnTo>
                    <a:pt x="17" y="1"/>
                  </a:lnTo>
                </a:path>
              </a:pathLst>
            </a:custGeom>
            <a:solidFill>
              <a:srgbClr val="FF808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22" name="Freeform 569"/>
            <p:cNvSpPr>
              <a:spLocks/>
            </p:cNvSpPr>
            <p:nvPr/>
          </p:nvSpPr>
          <p:spPr bwMode="auto">
            <a:xfrm>
              <a:off x="6001" y="2552"/>
              <a:ext cx="18" cy="19"/>
            </a:xfrm>
            <a:custGeom>
              <a:avLst/>
              <a:gdLst>
                <a:gd name="T0" fmla="*/ 10 w 18"/>
                <a:gd name="T1" fmla="*/ 0 h 19"/>
                <a:gd name="T2" fmla="*/ 13 w 18"/>
                <a:gd name="T3" fmla="*/ 3 h 19"/>
                <a:gd name="T4" fmla="*/ 13 w 18"/>
                <a:gd name="T5" fmla="*/ 6 h 19"/>
                <a:gd name="T6" fmla="*/ 10 w 18"/>
                <a:gd name="T7" fmla="*/ 8 h 19"/>
                <a:gd name="T8" fmla="*/ 10 w 18"/>
                <a:gd name="T9" fmla="*/ 10 h 19"/>
                <a:gd name="T10" fmla="*/ 17 w 18"/>
                <a:gd name="T11" fmla="*/ 13 h 19"/>
                <a:gd name="T12" fmla="*/ 13 w 18"/>
                <a:gd name="T13" fmla="*/ 15 h 19"/>
                <a:gd name="T14" fmla="*/ 10 w 18"/>
                <a:gd name="T15" fmla="*/ 15 h 19"/>
                <a:gd name="T16" fmla="*/ 10 w 18"/>
                <a:gd name="T17" fmla="*/ 17 h 19"/>
                <a:gd name="T18" fmla="*/ 3 w 18"/>
                <a:gd name="T19" fmla="*/ 17 h 19"/>
                <a:gd name="T20" fmla="*/ 0 w 18"/>
                <a:gd name="T21" fmla="*/ 18 h 19"/>
                <a:gd name="T22" fmla="*/ 0 w 18"/>
                <a:gd name="T23" fmla="*/ 14 h 19"/>
                <a:gd name="T24" fmla="*/ 3 w 18"/>
                <a:gd name="T25" fmla="*/ 12 h 19"/>
                <a:gd name="T26" fmla="*/ 0 w 18"/>
                <a:gd name="T27" fmla="*/ 8 h 19"/>
                <a:gd name="T28" fmla="*/ 3 w 18"/>
                <a:gd name="T29" fmla="*/ 6 h 19"/>
                <a:gd name="T30" fmla="*/ 3 w 18"/>
                <a:gd name="T31" fmla="*/ 4 h 19"/>
                <a:gd name="T32" fmla="*/ 3 w 18"/>
                <a:gd name="T33" fmla="*/ 2 h 19"/>
                <a:gd name="T34" fmla="*/ 10 w 18"/>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9"/>
                <a:gd name="T56" fmla="*/ 18 w 18"/>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9">
                  <a:moveTo>
                    <a:pt x="10" y="0"/>
                  </a:moveTo>
                  <a:lnTo>
                    <a:pt x="13" y="3"/>
                  </a:lnTo>
                  <a:lnTo>
                    <a:pt x="13" y="6"/>
                  </a:lnTo>
                  <a:lnTo>
                    <a:pt x="10" y="8"/>
                  </a:lnTo>
                  <a:lnTo>
                    <a:pt x="10" y="10"/>
                  </a:lnTo>
                  <a:lnTo>
                    <a:pt x="17" y="13"/>
                  </a:lnTo>
                  <a:lnTo>
                    <a:pt x="13" y="15"/>
                  </a:lnTo>
                  <a:lnTo>
                    <a:pt x="10" y="15"/>
                  </a:lnTo>
                  <a:lnTo>
                    <a:pt x="10" y="17"/>
                  </a:lnTo>
                  <a:lnTo>
                    <a:pt x="3" y="17"/>
                  </a:lnTo>
                  <a:lnTo>
                    <a:pt x="0" y="18"/>
                  </a:lnTo>
                  <a:lnTo>
                    <a:pt x="0" y="14"/>
                  </a:lnTo>
                  <a:lnTo>
                    <a:pt x="3" y="12"/>
                  </a:lnTo>
                  <a:lnTo>
                    <a:pt x="0" y="8"/>
                  </a:lnTo>
                  <a:lnTo>
                    <a:pt x="3" y="6"/>
                  </a:lnTo>
                  <a:lnTo>
                    <a:pt x="3" y="4"/>
                  </a:lnTo>
                  <a:lnTo>
                    <a:pt x="3" y="2"/>
                  </a:lnTo>
                  <a:lnTo>
                    <a:pt x="10" y="0"/>
                  </a:lnTo>
                </a:path>
              </a:pathLst>
            </a:custGeom>
            <a:solidFill>
              <a:srgbClr val="FF808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23" name="Freeform 570"/>
            <p:cNvSpPr>
              <a:spLocks/>
            </p:cNvSpPr>
            <p:nvPr/>
          </p:nvSpPr>
          <p:spPr bwMode="auto">
            <a:xfrm>
              <a:off x="5995" y="2552"/>
              <a:ext cx="19" cy="22"/>
            </a:xfrm>
            <a:custGeom>
              <a:avLst/>
              <a:gdLst>
                <a:gd name="T0" fmla="*/ 11 w 19"/>
                <a:gd name="T1" fmla="*/ 0 h 22"/>
                <a:gd name="T2" fmla="*/ 18 w 19"/>
                <a:gd name="T3" fmla="*/ 3 h 22"/>
                <a:gd name="T4" fmla="*/ 18 w 19"/>
                <a:gd name="T5" fmla="*/ 7 h 22"/>
                <a:gd name="T6" fmla="*/ 15 w 19"/>
                <a:gd name="T7" fmla="*/ 8 h 22"/>
                <a:gd name="T8" fmla="*/ 11 w 19"/>
                <a:gd name="T9" fmla="*/ 9 h 22"/>
                <a:gd name="T10" fmla="*/ 15 w 19"/>
                <a:gd name="T11" fmla="*/ 12 h 22"/>
                <a:gd name="T12" fmla="*/ 15 w 19"/>
                <a:gd name="T13" fmla="*/ 13 h 22"/>
                <a:gd name="T14" fmla="*/ 15 w 19"/>
                <a:gd name="T15" fmla="*/ 15 h 22"/>
                <a:gd name="T16" fmla="*/ 15 w 19"/>
                <a:gd name="T17" fmla="*/ 17 h 22"/>
                <a:gd name="T18" fmla="*/ 9 w 19"/>
                <a:gd name="T19" fmla="*/ 19 h 22"/>
                <a:gd name="T20" fmla="*/ 9 w 19"/>
                <a:gd name="T21" fmla="*/ 20 h 22"/>
                <a:gd name="T22" fmla="*/ 9 w 19"/>
                <a:gd name="T23" fmla="*/ 21 h 22"/>
                <a:gd name="T24" fmla="*/ 9 w 19"/>
                <a:gd name="T25" fmla="*/ 19 h 22"/>
                <a:gd name="T26" fmla="*/ 9 w 19"/>
                <a:gd name="T27" fmla="*/ 17 h 22"/>
                <a:gd name="T28" fmla="*/ 2 w 19"/>
                <a:gd name="T29" fmla="*/ 15 h 22"/>
                <a:gd name="T30" fmla="*/ 6 w 19"/>
                <a:gd name="T31" fmla="*/ 13 h 22"/>
                <a:gd name="T32" fmla="*/ 0 w 19"/>
                <a:gd name="T33" fmla="*/ 9 h 22"/>
                <a:gd name="T34" fmla="*/ 2 w 19"/>
                <a:gd name="T35" fmla="*/ 7 h 22"/>
                <a:gd name="T36" fmla="*/ 6 w 19"/>
                <a:gd name="T37" fmla="*/ 4 h 22"/>
                <a:gd name="T38" fmla="*/ 9 w 19"/>
                <a:gd name="T39" fmla="*/ 1 h 22"/>
                <a:gd name="T40" fmla="*/ 11 w 19"/>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22"/>
                <a:gd name="T65" fmla="*/ 19 w 19"/>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22">
                  <a:moveTo>
                    <a:pt x="11" y="0"/>
                  </a:moveTo>
                  <a:lnTo>
                    <a:pt x="18" y="3"/>
                  </a:lnTo>
                  <a:lnTo>
                    <a:pt x="18" y="7"/>
                  </a:lnTo>
                  <a:lnTo>
                    <a:pt x="15" y="8"/>
                  </a:lnTo>
                  <a:lnTo>
                    <a:pt x="11" y="9"/>
                  </a:lnTo>
                  <a:lnTo>
                    <a:pt x="15" y="12"/>
                  </a:lnTo>
                  <a:lnTo>
                    <a:pt x="15" y="13"/>
                  </a:lnTo>
                  <a:lnTo>
                    <a:pt x="15" y="15"/>
                  </a:lnTo>
                  <a:lnTo>
                    <a:pt x="15" y="17"/>
                  </a:lnTo>
                  <a:lnTo>
                    <a:pt x="9" y="19"/>
                  </a:lnTo>
                  <a:lnTo>
                    <a:pt x="9" y="20"/>
                  </a:lnTo>
                  <a:lnTo>
                    <a:pt x="9" y="21"/>
                  </a:lnTo>
                  <a:lnTo>
                    <a:pt x="9" y="19"/>
                  </a:lnTo>
                  <a:lnTo>
                    <a:pt x="9" y="17"/>
                  </a:lnTo>
                  <a:lnTo>
                    <a:pt x="2" y="15"/>
                  </a:lnTo>
                  <a:lnTo>
                    <a:pt x="6" y="13"/>
                  </a:lnTo>
                  <a:lnTo>
                    <a:pt x="0" y="9"/>
                  </a:lnTo>
                  <a:lnTo>
                    <a:pt x="2" y="7"/>
                  </a:lnTo>
                  <a:lnTo>
                    <a:pt x="6" y="4"/>
                  </a:lnTo>
                  <a:lnTo>
                    <a:pt x="9" y="1"/>
                  </a:lnTo>
                  <a:lnTo>
                    <a:pt x="11" y="0"/>
                  </a:lnTo>
                </a:path>
              </a:pathLst>
            </a:custGeom>
            <a:solidFill>
              <a:srgbClr val="FFA0A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24" name="Oval 571"/>
            <p:cNvSpPr>
              <a:spLocks noChangeArrowheads="1"/>
            </p:cNvSpPr>
            <p:nvPr/>
          </p:nvSpPr>
          <p:spPr bwMode="auto">
            <a:xfrm>
              <a:off x="6033" y="2540"/>
              <a:ext cx="11" cy="15"/>
            </a:xfrm>
            <a:prstGeom prst="ellipse">
              <a:avLst/>
            </a:prstGeom>
            <a:solidFill>
              <a:srgbClr val="FF8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225" name="Freeform 572"/>
            <p:cNvSpPr>
              <a:spLocks/>
            </p:cNvSpPr>
            <p:nvPr/>
          </p:nvSpPr>
          <p:spPr bwMode="auto">
            <a:xfrm>
              <a:off x="6031" y="2540"/>
              <a:ext cx="18" cy="17"/>
            </a:xfrm>
            <a:custGeom>
              <a:avLst/>
              <a:gdLst>
                <a:gd name="T0" fmla="*/ 12 w 18"/>
                <a:gd name="T1" fmla="*/ 0 h 17"/>
                <a:gd name="T2" fmla="*/ 14 w 18"/>
                <a:gd name="T3" fmla="*/ 2 h 17"/>
                <a:gd name="T4" fmla="*/ 14 w 18"/>
                <a:gd name="T5" fmla="*/ 3 h 17"/>
                <a:gd name="T6" fmla="*/ 17 w 18"/>
                <a:gd name="T7" fmla="*/ 8 h 17"/>
                <a:gd name="T8" fmla="*/ 17 w 18"/>
                <a:gd name="T9" fmla="*/ 12 h 17"/>
                <a:gd name="T10" fmla="*/ 14 w 18"/>
                <a:gd name="T11" fmla="*/ 12 h 17"/>
                <a:gd name="T12" fmla="*/ 12 w 18"/>
                <a:gd name="T13" fmla="*/ 14 h 17"/>
                <a:gd name="T14" fmla="*/ 8 w 18"/>
                <a:gd name="T15" fmla="*/ 16 h 17"/>
                <a:gd name="T16" fmla="*/ 11 w 18"/>
                <a:gd name="T17" fmla="*/ 14 h 17"/>
                <a:gd name="T18" fmla="*/ 5 w 18"/>
                <a:gd name="T19" fmla="*/ 13 h 17"/>
                <a:gd name="T20" fmla="*/ 2 w 18"/>
                <a:gd name="T21" fmla="*/ 12 h 17"/>
                <a:gd name="T22" fmla="*/ 0 w 18"/>
                <a:gd name="T23" fmla="*/ 9 h 17"/>
                <a:gd name="T24" fmla="*/ 2 w 18"/>
                <a:gd name="T25" fmla="*/ 7 h 17"/>
                <a:gd name="T26" fmla="*/ 2 w 18"/>
                <a:gd name="T27" fmla="*/ 6 h 17"/>
                <a:gd name="T28" fmla="*/ 2 w 18"/>
                <a:gd name="T29" fmla="*/ 4 h 17"/>
                <a:gd name="T30" fmla="*/ 8 w 18"/>
                <a:gd name="T31" fmla="*/ 3 h 17"/>
                <a:gd name="T32" fmla="*/ 11 w 18"/>
                <a:gd name="T33" fmla="*/ 2 h 17"/>
                <a:gd name="T34" fmla="*/ 12 w 18"/>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7"/>
                <a:gd name="T56" fmla="*/ 18 w 1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7">
                  <a:moveTo>
                    <a:pt x="12" y="0"/>
                  </a:moveTo>
                  <a:lnTo>
                    <a:pt x="14" y="2"/>
                  </a:lnTo>
                  <a:lnTo>
                    <a:pt x="14" y="3"/>
                  </a:lnTo>
                  <a:lnTo>
                    <a:pt x="17" y="8"/>
                  </a:lnTo>
                  <a:lnTo>
                    <a:pt x="17" y="12"/>
                  </a:lnTo>
                  <a:lnTo>
                    <a:pt x="14" y="12"/>
                  </a:lnTo>
                  <a:lnTo>
                    <a:pt x="12" y="14"/>
                  </a:lnTo>
                  <a:lnTo>
                    <a:pt x="8" y="16"/>
                  </a:lnTo>
                  <a:lnTo>
                    <a:pt x="11" y="14"/>
                  </a:lnTo>
                  <a:lnTo>
                    <a:pt x="5" y="13"/>
                  </a:lnTo>
                  <a:lnTo>
                    <a:pt x="2" y="12"/>
                  </a:lnTo>
                  <a:lnTo>
                    <a:pt x="0" y="9"/>
                  </a:lnTo>
                  <a:lnTo>
                    <a:pt x="2" y="7"/>
                  </a:lnTo>
                  <a:lnTo>
                    <a:pt x="2" y="6"/>
                  </a:lnTo>
                  <a:lnTo>
                    <a:pt x="2" y="4"/>
                  </a:lnTo>
                  <a:lnTo>
                    <a:pt x="8" y="3"/>
                  </a:lnTo>
                  <a:lnTo>
                    <a:pt x="11" y="2"/>
                  </a:lnTo>
                  <a:lnTo>
                    <a:pt x="12"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26" name="Oval 573"/>
            <p:cNvSpPr>
              <a:spLocks noChangeArrowheads="1"/>
            </p:cNvSpPr>
            <p:nvPr/>
          </p:nvSpPr>
          <p:spPr bwMode="auto">
            <a:xfrm>
              <a:off x="6033" y="2564"/>
              <a:ext cx="10" cy="17"/>
            </a:xfrm>
            <a:prstGeom prst="ellipse">
              <a:avLst/>
            </a:prstGeom>
            <a:solidFill>
              <a:srgbClr val="FF8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227" name="Freeform 574"/>
            <p:cNvSpPr>
              <a:spLocks/>
            </p:cNvSpPr>
            <p:nvPr/>
          </p:nvSpPr>
          <p:spPr bwMode="auto">
            <a:xfrm>
              <a:off x="6033" y="2565"/>
              <a:ext cx="19" cy="17"/>
            </a:xfrm>
            <a:custGeom>
              <a:avLst/>
              <a:gdLst>
                <a:gd name="T0" fmla="*/ 13 w 19"/>
                <a:gd name="T1" fmla="*/ 16 h 17"/>
                <a:gd name="T2" fmla="*/ 16 w 19"/>
                <a:gd name="T3" fmla="*/ 13 h 17"/>
                <a:gd name="T4" fmla="*/ 18 w 19"/>
                <a:gd name="T5" fmla="*/ 12 h 17"/>
                <a:gd name="T6" fmla="*/ 16 w 19"/>
                <a:gd name="T7" fmla="*/ 10 h 17"/>
                <a:gd name="T8" fmla="*/ 18 w 19"/>
                <a:gd name="T9" fmla="*/ 6 h 17"/>
                <a:gd name="T10" fmla="*/ 16 w 19"/>
                <a:gd name="T11" fmla="*/ 3 h 17"/>
                <a:gd name="T12" fmla="*/ 11 w 19"/>
                <a:gd name="T13" fmla="*/ 2 h 17"/>
                <a:gd name="T14" fmla="*/ 9 w 19"/>
                <a:gd name="T15" fmla="*/ 0 h 17"/>
                <a:gd name="T16" fmla="*/ 9 w 19"/>
                <a:gd name="T17" fmla="*/ 2 h 17"/>
                <a:gd name="T18" fmla="*/ 4 w 19"/>
                <a:gd name="T19" fmla="*/ 3 h 17"/>
                <a:gd name="T20" fmla="*/ 4 w 19"/>
                <a:gd name="T21" fmla="*/ 5 h 17"/>
                <a:gd name="T22" fmla="*/ 0 w 19"/>
                <a:gd name="T23" fmla="*/ 8 h 17"/>
                <a:gd name="T24" fmla="*/ 0 w 19"/>
                <a:gd name="T25" fmla="*/ 10 h 17"/>
                <a:gd name="T26" fmla="*/ 0 w 19"/>
                <a:gd name="T27" fmla="*/ 11 h 17"/>
                <a:gd name="T28" fmla="*/ 4 w 19"/>
                <a:gd name="T29" fmla="*/ 12 h 17"/>
                <a:gd name="T30" fmla="*/ 7 w 19"/>
                <a:gd name="T31" fmla="*/ 13 h 17"/>
                <a:gd name="T32" fmla="*/ 9 w 19"/>
                <a:gd name="T33" fmla="*/ 14 h 17"/>
                <a:gd name="T34" fmla="*/ 13 w 19"/>
                <a:gd name="T35" fmla="*/ 16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17"/>
                <a:gd name="T56" fmla="*/ 19 w 19"/>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17">
                  <a:moveTo>
                    <a:pt x="13" y="16"/>
                  </a:moveTo>
                  <a:lnTo>
                    <a:pt x="16" y="13"/>
                  </a:lnTo>
                  <a:lnTo>
                    <a:pt x="18" y="12"/>
                  </a:lnTo>
                  <a:lnTo>
                    <a:pt x="16" y="10"/>
                  </a:lnTo>
                  <a:lnTo>
                    <a:pt x="18" y="6"/>
                  </a:lnTo>
                  <a:lnTo>
                    <a:pt x="16" y="3"/>
                  </a:lnTo>
                  <a:lnTo>
                    <a:pt x="11" y="2"/>
                  </a:lnTo>
                  <a:lnTo>
                    <a:pt x="9" y="0"/>
                  </a:lnTo>
                  <a:lnTo>
                    <a:pt x="9" y="2"/>
                  </a:lnTo>
                  <a:lnTo>
                    <a:pt x="4" y="3"/>
                  </a:lnTo>
                  <a:lnTo>
                    <a:pt x="4" y="5"/>
                  </a:lnTo>
                  <a:lnTo>
                    <a:pt x="0" y="8"/>
                  </a:lnTo>
                  <a:lnTo>
                    <a:pt x="0" y="10"/>
                  </a:lnTo>
                  <a:lnTo>
                    <a:pt x="0" y="11"/>
                  </a:lnTo>
                  <a:lnTo>
                    <a:pt x="4" y="12"/>
                  </a:lnTo>
                  <a:lnTo>
                    <a:pt x="7" y="13"/>
                  </a:lnTo>
                  <a:lnTo>
                    <a:pt x="9" y="14"/>
                  </a:lnTo>
                  <a:lnTo>
                    <a:pt x="13" y="16"/>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nb-NO"/>
            </a:p>
          </p:txBody>
        </p:sp>
        <p:sp>
          <p:nvSpPr>
            <p:cNvPr id="6228" name="Oval 575"/>
            <p:cNvSpPr>
              <a:spLocks noChangeArrowheads="1"/>
            </p:cNvSpPr>
            <p:nvPr/>
          </p:nvSpPr>
          <p:spPr bwMode="auto">
            <a:xfrm>
              <a:off x="6034" y="2541"/>
              <a:ext cx="10" cy="11"/>
            </a:xfrm>
            <a:prstGeom prst="ellipse">
              <a:avLst/>
            </a:prstGeom>
            <a:solidFill>
              <a:srgbClr val="408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229" name="Oval 576"/>
            <p:cNvSpPr>
              <a:spLocks noChangeArrowheads="1"/>
            </p:cNvSpPr>
            <p:nvPr/>
          </p:nvSpPr>
          <p:spPr bwMode="auto">
            <a:xfrm>
              <a:off x="6036" y="2544"/>
              <a:ext cx="5" cy="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230" name="Oval 577"/>
            <p:cNvSpPr>
              <a:spLocks noChangeArrowheads="1"/>
            </p:cNvSpPr>
            <p:nvPr/>
          </p:nvSpPr>
          <p:spPr bwMode="auto">
            <a:xfrm>
              <a:off x="6033" y="2569"/>
              <a:ext cx="9" cy="9"/>
            </a:xfrm>
            <a:prstGeom prst="ellipse">
              <a:avLst/>
            </a:prstGeom>
            <a:solidFill>
              <a:srgbClr val="408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231" name="Oval 578"/>
            <p:cNvSpPr>
              <a:spLocks noChangeArrowheads="1"/>
            </p:cNvSpPr>
            <p:nvPr/>
          </p:nvSpPr>
          <p:spPr bwMode="auto">
            <a:xfrm>
              <a:off x="6036" y="2572"/>
              <a:ext cx="5" cy="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96836" name="Rectangle 580"/>
          <p:cNvSpPr>
            <a:spLocks noChangeArrowheads="1"/>
          </p:cNvSpPr>
          <p:nvPr/>
        </p:nvSpPr>
        <p:spPr bwMode="auto">
          <a:xfrm>
            <a:off x="2157413" y="228600"/>
            <a:ext cx="7810500" cy="1016000"/>
          </a:xfrm>
          <a:prstGeom prst="rect">
            <a:avLst/>
          </a:prstGeom>
          <a:noFill/>
          <a:ln w="9525">
            <a:noFill/>
            <a:miter lim="800000"/>
            <a:headEnd/>
            <a:tailEnd/>
          </a:ln>
          <a:effectLst/>
        </p:spPr>
        <p:txBody>
          <a:bodyPr lIns="92075" tIns="46038" rIns="92075" bIns="46038">
            <a:spAutoFit/>
          </a:bodyPr>
          <a:lstStyle/>
          <a:p>
            <a:pPr algn="ctr">
              <a:spcBef>
                <a:spcPct val="50000"/>
              </a:spcBef>
              <a:defRPr/>
            </a:pPr>
            <a:r>
              <a:rPr lang="en-US" sz="3200" dirty="0">
                <a:effectLst>
                  <a:outerShdw blurRad="38100" dist="38100" dir="2700000" algn="tl">
                    <a:srgbClr val="C0C0C0"/>
                  </a:outerShdw>
                </a:effectLst>
                <a:latin typeface="Comic Sans MS" pitchFamily="66" charset="0"/>
              </a:rPr>
              <a:t> </a:t>
            </a:r>
            <a:r>
              <a:rPr lang="en-US" sz="2800" dirty="0">
                <a:effectLst>
                  <a:outerShdw blurRad="38100" dist="38100" dir="2700000" algn="tl">
                    <a:srgbClr val="C0C0C0"/>
                  </a:outerShdw>
                </a:effectLst>
                <a:latin typeface="Comic Sans MS" pitchFamily="66" charset="0"/>
              </a:rPr>
              <a:t>Examples Of Identifying &amp; Managing Safety and Health Risk</a:t>
            </a:r>
          </a:p>
        </p:txBody>
      </p:sp>
      <p:sp>
        <p:nvSpPr>
          <p:cNvPr id="6203" name="Line 581"/>
          <p:cNvSpPr>
            <a:spLocks noChangeShapeType="1"/>
          </p:cNvSpPr>
          <p:nvPr/>
        </p:nvSpPr>
        <p:spPr bwMode="auto">
          <a:xfrm>
            <a:off x="1774826" y="1700213"/>
            <a:ext cx="86407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204" name="Line 582"/>
          <p:cNvSpPr>
            <a:spLocks noChangeShapeType="1"/>
          </p:cNvSpPr>
          <p:nvPr/>
        </p:nvSpPr>
        <p:spPr bwMode="auto">
          <a:xfrm>
            <a:off x="1804988" y="6096000"/>
            <a:ext cx="8686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205" name="Line 583"/>
          <p:cNvSpPr>
            <a:spLocks noChangeShapeType="1"/>
          </p:cNvSpPr>
          <p:nvPr/>
        </p:nvSpPr>
        <p:spPr bwMode="auto">
          <a:xfrm>
            <a:off x="1804988" y="1752600"/>
            <a:ext cx="0" cy="434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6206" name="Line 584"/>
          <p:cNvSpPr>
            <a:spLocks noChangeShapeType="1"/>
          </p:cNvSpPr>
          <p:nvPr/>
        </p:nvSpPr>
        <p:spPr bwMode="auto">
          <a:xfrm>
            <a:off x="10460038" y="1752600"/>
            <a:ext cx="0" cy="434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b-NO"/>
          </a:p>
        </p:txBody>
      </p:sp>
      <p:sp>
        <p:nvSpPr>
          <p:cNvPr id="2" name="TextBox 1"/>
          <p:cNvSpPr txBox="1"/>
          <p:nvPr/>
        </p:nvSpPr>
        <p:spPr>
          <a:xfrm>
            <a:off x="658368" y="6096000"/>
            <a:ext cx="8202594" cy="369332"/>
          </a:xfrm>
          <a:prstGeom prst="rect">
            <a:avLst/>
          </a:prstGeom>
          <a:noFill/>
        </p:spPr>
        <p:txBody>
          <a:bodyPr wrap="square" rtlCol="0">
            <a:spAutoFit/>
          </a:bodyPr>
          <a:lstStyle/>
          <a:p>
            <a:r>
              <a:rPr lang="ru-RU" dirty="0"/>
              <a:t>Примеры идентификации и управления рисками здоровья и безопасности</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5889"/>
            <a:ext cx="90868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kstSylinder 2"/>
          <p:cNvSpPr txBox="1">
            <a:spLocks noChangeArrowheads="1"/>
          </p:cNvSpPr>
          <p:nvPr/>
        </p:nvSpPr>
        <p:spPr bwMode="auto">
          <a:xfrm>
            <a:off x="1631950" y="2276475"/>
            <a:ext cx="8567738" cy="21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ru-RU" sz="1800" dirty="0">
                <a:solidFill>
                  <a:schemeClr val="bg1"/>
                </a:solidFill>
              </a:rPr>
              <a:t>Эпидемиология это наука о типах здоровья и болезней и связанных с ними факторов на уровне  популяции</a:t>
            </a:r>
          </a:p>
          <a:p>
            <a:endParaRPr lang="ru-RU" sz="1800" dirty="0">
              <a:solidFill>
                <a:schemeClr val="bg1"/>
              </a:solidFill>
            </a:endParaRPr>
          </a:p>
          <a:p>
            <a:r>
              <a:rPr lang="ru-RU" sz="1800" dirty="0">
                <a:solidFill>
                  <a:schemeClr val="bg1"/>
                </a:solidFill>
              </a:rPr>
              <a:t>Это краеугольный камень в изучении профессионального здоровья и общественного здоровья, позволяет идентифицировать факторы риска заболевания и определения необходимых методов лечения в клинической практике в качестве профилактики.</a:t>
            </a:r>
            <a:endParaRPr lang="ru-RU" sz="1800" dirty="0">
              <a:solidFill>
                <a:schemeClr val="bg1"/>
              </a:solidFill>
            </a:endParaRPr>
          </a:p>
        </p:txBody>
      </p:sp>
      <p:pic>
        <p:nvPicPr>
          <p:cNvPr id="9220" name="Picture 2" descr="http://trialx.com/curetalk/wp-content/blogs.dir/7/files/2011/05/diseases/Epidemiology-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078" y="4265612"/>
            <a:ext cx="24574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96" b="1206"/>
          <a:stretch/>
        </p:blipFill>
        <p:spPr bwMode="auto">
          <a:xfrm rot="60000">
            <a:off x="2195339" y="171946"/>
            <a:ext cx="8531334" cy="668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60000">
            <a:off x="2858295" y="-1059465"/>
            <a:ext cx="6545263" cy="913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76" y="333375"/>
            <a:ext cx="942816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http://library.downstate.edu/EBM2/coho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4365626"/>
            <a:ext cx="37449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79375"/>
            <a:ext cx="9215438" cy="4465638"/>
          </a:xfrm>
          <a:prstGeom prst="rect">
            <a:avLst/>
          </a:prstGeom>
          <a:noFill/>
          <a:ln>
            <a:noFill/>
          </a:ln>
          <a:scene3d>
            <a:camera prst="orthographicFront">
              <a:rot lat="60000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http://library.downstate.edu/EBM2/contro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934" y="4654170"/>
            <a:ext cx="3489642" cy="209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amond(in)">
                                      <p:cBhvr>
                                        <p:cTn id="7"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47" y="390704"/>
            <a:ext cx="8414134" cy="6010096"/>
          </a:xfrm>
          <a:prstGeom prst="rect">
            <a:avLst/>
          </a:prstGeom>
          <a:scene3d>
            <a:camera prst="orthographicFront"/>
            <a:lightRig rig="threePt" dir="t"/>
          </a:scene3d>
          <a:sp3d>
            <a:bevelT w="165100"/>
          </a:sp3d>
        </p:spPr>
      </p:pic>
      <p:sp>
        <p:nvSpPr>
          <p:cNvPr id="3" name="TextBox 2"/>
          <p:cNvSpPr txBox="1"/>
          <p:nvPr/>
        </p:nvSpPr>
        <p:spPr>
          <a:xfrm>
            <a:off x="0" y="6223861"/>
            <a:ext cx="12192000" cy="646331"/>
          </a:xfrm>
          <a:prstGeom prst="rect">
            <a:avLst/>
          </a:prstGeom>
          <a:noFill/>
        </p:spPr>
        <p:txBody>
          <a:bodyPr wrap="square" rtlCol="0">
            <a:spAutoFit/>
          </a:bodyPr>
          <a:lstStyle/>
          <a:p>
            <a:r>
              <a:rPr lang="ru-RU" dirty="0">
                <a:solidFill>
                  <a:schemeClr val="bg1"/>
                </a:solidFill>
              </a:rPr>
              <a:t>Речь пойдет о стойких органических загрязнителях: </a:t>
            </a:r>
            <a:r>
              <a:rPr lang="ru-RU" dirty="0" err="1">
                <a:solidFill>
                  <a:schemeClr val="bg1"/>
                </a:solidFill>
              </a:rPr>
              <a:t>полиароматических</a:t>
            </a:r>
            <a:r>
              <a:rPr lang="ru-RU" dirty="0">
                <a:solidFill>
                  <a:schemeClr val="bg1"/>
                </a:solidFill>
              </a:rPr>
              <a:t> углеводородах, </a:t>
            </a:r>
            <a:r>
              <a:rPr lang="ru-RU" dirty="0" err="1">
                <a:solidFill>
                  <a:schemeClr val="bg1"/>
                </a:solidFill>
              </a:rPr>
              <a:t>галогензамещенных</a:t>
            </a:r>
            <a:r>
              <a:rPr lang="ru-RU" dirty="0">
                <a:solidFill>
                  <a:schemeClr val="bg1"/>
                </a:solidFill>
              </a:rPr>
              <a:t> УВ, пестицидах, промышленных химикатах, непредусмотренных субпродуктах.</a:t>
            </a:r>
          </a:p>
        </p:txBody>
      </p:sp>
    </p:spTree>
    <p:extLst>
      <p:ext uri="{BB962C8B-B14F-4D97-AF65-F5344CB8AC3E}">
        <p14:creationId xmlns:p14="http://schemas.microsoft.com/office/powerpoint/2010/main" val="10043623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320" y="368238"/>
            <a:ext cx="10399775" cy="611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570039" y="268289"/>
            <a:ext cx="92487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descr="http://atheistcartoons.sakura.ne.jp/wordpress/wp-content/uploads/2009/01/caus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558" y="187987"/>
            <a:ext cx="8509736" cy="658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2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ttp://brianfrank.ca/wp-content/uploads/2009/04/traffic-and-lemons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736" y="244619"/>
            <a:ext cx="9546335" cy="620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startswithabang.com/wp-content/uploads/2008/11/piratesarecool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032" y="314118"/>
            <a:ext cx="8692896" cy="622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829056" y="430888"/>
            <a:ext cx="10570463" cy="586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b-NO" altLang="en-US" sz="1800" dirty="0">
              <a:latin typeface="Arial" panose="020B0604020202020204" pitchFamily="34" charset="0"/>
            </a:endParaRPr>
          </a:p>
          <a:p>
            <a:pPr algn="ctr">
              <a:spcBef>
                <a:spcPct val="0"/>
              </a:spcBef>
              <a:buFontTx/>
              <a:buNone/>
            </a:pPr>
            <a:r>
              <a:rPr lang="nb-NO" altLang="en-US" sz="2800" dirty="0" err="1">
                <a:solidFill>
                  <a:schemeClr val="bg1"/>
                </a:solidFill>
                <a:latin typeface="Comic Sans MS" panose="030F0702030302020204" pitchFamily="66" charset="0"/>
              </a:rPr>
              <a:t>Example</a:t>
            </a:r>
            <a:r>
              <a:rPr lang="nb-NO" altLang="en-US" sz="2800" dirty="0">
                <a:solidFill>
                  <a:schemeClr val="bg1"/>
                </a:solidFill>
                <a:latin typeface="Comic Sans MS" panose="030F0702030302020204" pitchFamily="66" charset="0"/>
              </a:rPr>
              <a:t> 1:</a:t>
            </a:r>
          </a:p>
          <a:p>
            <a:pPr algn="ctr">
              <a:spcBef>
                <a:spcPct val="0"/>
              </a:spcBef>
              <a:buFontTx/>
              <a:buNone/>
            </a:pPr>
            <a:endParaRPr lang="nb-NO" altLang="en-US" sz="2800" dirty="0">
              <a:solidFill>
                <a:schemeClr val="bg1"/>
              </a:solidFill>
              <a:latin typeface="Comic Sans MS" panose="030F0702030302020204" pitchFamily="66" charset="0"/>
            </a:endParaRPr>
          </a:p>
          <a:p>
            <a:pPr lvl="1">
              <a:spcBef>
                <a:spcPct val="0"/>
              </a:spcBef>
              <a:buFontTx/>
              <a:buNone/>
            </a:pPr>
            <a:r>
              <a:rPr lang="nb-NO" altLang="en-US" dirty="0" err="1">
                <a:solidFill>
                  <a:schemeClr val="bg1"/>
                </a:solidFill>
                <a:latin typeface="Comic Sans MS" panose="030F0702030302020204" pitchFamily="66" charset="0"/>
                <a:hlinkClick r:id="rId2" tooltip="Sleeping"/>
              </a:rPr>
              <a:t>Sleeping</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with</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one's</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hlinkClick r:id="rId3" tooltip="Shoes"/>
              </a:rPr>
              <a:t>shoes</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on</a:t>
            </a:r>
            <a:r>
              <a:rPr lang="nb-NO" altLang="en-US" dirty="0">
                <a:solidFill>
                  <a:schemeClr val="bg1"/>
                </a:solidFill>
                <a:latin typeface="Comic Sans MS" panose="030F0702030302020204" pitchFamily="66" charset="0"/>
              </a:rPr>
              <a:t> is </a:t>
            </a:r>
            <a:r>
              <a:rPr lang="nb-NO" altLang="en-US" dirty="0" err="1">
                <a:solidFill>
                  <a:schemeClr val="bg1"/>
                </a:solidFill>
                <a:latin typeface="Comic Sans MS" panose="030F0702030302020204" pitchFamily="66" charset="0"/>
              </a:rPr>
              <a:t>strongly</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correlated</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with</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waking</a:t>
            </a:r>
            <a:r>
              <a:rPr lang="nb-NO" altLang="en-US" dirty="0">
                <a:solidFill>
                  <a:schemeClr val="bg1"/>
                </a:solidFill>
                <a:latin typeface="Comic Sans MS" panose="030F0702030302020204" pitchFamily="66" charset="0"/>
              </a:rPr>
              <a:t> up </a:t>
            </a:r>
            <a:r>
              <a:rPr lang="nb-NO" altLang="en-US" dirty="0" err="1">
                <a:solidFill>
                  <a:schemeClr val="bg1"/>
                </a:solidFill>
                <a:latin typeface="Comic Sans MS" panose="030F0702030302020204" pitchFamily="66" charset="0"/>
              </a:rPr>
              <a:t>with</a:t>
            </a:r>
            <a:r>
              <a:rPr lang="nb-NO" altLang="en-US" dirty="0">
                <a:solidFill>
                  <a:schemeClr val="bg1"/>
                </a:solidFill>
                <a:latin typeface="Comic Sans MS" panose="030F0702030302020204" pitchFamily="66" charset="0"/>
              </a:rPr>
              <a:t> a </a:t>
            </a:r>
            <a:r>
              <a:rPr lang="nb-NO" altLang="en-US" dirty="0" err="1">
                <a:solidFill>
                  <a:schemeClr val="bg1"/>
                </a:solidFill>
                <a:latin typeface="Comic Sans MS" panose="030F0702030302020204" pitchFamily="66" charset="0"/>
                <a:hlinkClick r:id="rId4" tooltip="Headache"/>
              </a:rPr>
              <a:t>headache</a:t>
            </a:r>
            <a:r>
              <a:rPr lang="nb-NO" altLang="en-US" dirty="0">
                <a:solidFill>
                  <a:schemeClr val="bg1"/>
                </a:solidFill>
                <a:latin typeface="Comic Sans MS" panose="030F0702030302020204" pitchFamily="66" charset="0"/>
              </a:rPr>
              <a:t>.</a:t>
            </a:r>
          </a:p>
          <a:p>
            <a:pPr lvl="1">
              <a:spcBef>
                <a:spcPct val="0"/>
              </a:spcBef>
              <a:buFontTx/>
              <a:buNone/>
            </a:pPr>
            <a:endParaRPr lang="nb-NO" altLang="en-US" dirty="0">
              <a:solidFill>
                <a:schemeClr val="bg1"/>
              </a:solidFill>
              <a:latin typeface="Comic Sans MS" panose="030F0702030302020204" pitchFamily="66" charset="0"/>
            </a:endParaRPr>
          </a:p>
          <a:p>
            <a:pPr lvl="1">
              <a:spcBef>
                <a:spcPct val="0"/>
              </a:spcBef>
              <a:buFontTx/>
              <a:buNone/>
            </a:pPr>
            <a:r>
              <a:rPr lang="nb-NO" altLang="en-US" dirty="0" err="1">
                <a:solidFill>
                  <a:schemeClr val="bg1"/>
                </a:solidFill>
                <a:latin typeface="Comic Sans MS" panose="030F0702030302020204" pitchFamily="66" charset="0"/>
              </a:rPr>
              <a:t>Therefore</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sleeping</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with</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one's</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shoes</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on</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causes</a:t>
            </a:r>
            <a:r>
              <a:rPr lang="nb-NO" altLang="en-US" dirty="0">
                <a:solidFill>
                  <a:schemeClr val="bg1"/>
                </a:solidFill>
                <a:latin typeface="Comic Sans MS" panose="030F0702030302020204" pitchFamily="66" charset="0"/>
              </a:rPr>
              <a:t> </a:t>
            </a:r>
            <a:r>
              <a:rPr lang="nb-NO" altLang="en-US" dirty="0" err="1">
                <a:solidFill>
                  <a:schemeClr val="bg1"/>
                </a:solidFill>
                <a:latin typeface="Comic Sans MS" panose="030F0702030302020204" pitchFamily="66" charset="0"/>
              </a:rPr>
              <a:t>headache</a:t>
            </a:r>
            <a:r>
              <a:rPr lang="nb-NO" altLang="en-US" dirty="0">
                <a:solidFill>
                  <a:schemeClr val="bg1"/>
                </a:solidFill>
                <a:latin typeface="Comic Sans MS" panose="030F0702030302020204" pitchFamily="66" charset="0"/>
              </a:rPr>
              <a:t>.</a:t>
            </a:r>
          </a:p>
          <a:p>
            <a:pPr lvl="1">
              <a:spcBef>
                <a:spcPct val="0"/>
              </a:spcBef>
              <a:buFontTx/>
              <a:buNone/>
            </a:pPr>
            <a:endParaRPr lang="nb-NO" altLang="en-US" dirty="0">
              <a:solidFill>
                <a:schemeClr val="bg1"/>
              </a:solidFill>
              <a:latin typeface="Comic Sans MS" panose="030F0702030302020204" pitchFamily="66" charset="0"/>
            </a:endParaRPr>
          </a:p>
          <a:p>
            <a:pPr lvl="1">
              <a:spcBef>
                <a:spcPct val="0"/>
              </a:spcBef>
              <a:buFontTx/>
              <a:buNone/>
            </a:pPr>
            <a:endParaRPr lang="nb-NO" altLang="en-US" dirty="0">
              <a:solidFill>
                <a:schemeClr val="bg1"/>
              </a:solidFill>
              <a:latin typeface="Comic Sans MS" panose="030F0702030302020204" pitchFamily="66" charset="0"/>
            </a:endParaRPr>
          </a:p>
          <a:p>
            <a:pPr lvl="1">
              <a:spcBef>
                <a:spcPct val="0"/>
              </a:spcBef>
              <a:buFontTx/>
              <a:buNone/>
            </a:pPr>
            <a:endParaRPr lang="nb-NO" altLang="en-US" dirty="0">
              <a:solidFill>
                <a:schemeClr val="bg1"/>
              </a:solidFill>
              <a:latin typeface="Comic Sans MS" panose="030F0702030302020204" pitchFamily="66" charset="0"/>
            </a:endParaRPr>
          </a:p>
          <a:p>
            <a:pPr>
              <a:spcBef>
                <a:spcPct val="0"/>
              </a:spcBef>
              <a:buFontTx/>
              <a:buNone/>
            </a:pPr>
            <a:r>
              <a:rPr lang="nb-NO" altLang="en-US" sz="2800" dirty="0">
                <a:solidFill>
                  <a:schemeClr val="bg1"/>
                </a:solidFill>
                <a:latin typeface="Comic Sans MS" panose="030F0702030302020204" pitchFamily="66" charset="0"/>
              </a:rPr>
              <a:t>A more plausible </a:t>
            </a:r>
            <a:r>
              <a:rPr lang="nb-NO" altLang="en-US" sz="2800" dirty="0" err="1">
                <a:solidFill>
                  <a:schemeClr val="bg1"/>
                </a:solidFill>
                <a:latin typeface="Comic Sans MS" panose="030F0702030302020204" pitchFamily="66" charset="0"/>
              </a:rPr>
              <a:t>explanation</a:t>
            </a:r>
            <a:r>
              <a:rPr lang="nb-NO" altLang="en-US" sz="2800" dirty="0">
                <a:solidFill>
                  <a:schemeClr val="bg1"/>
                </a:solidFill>
                <a:latin typeface="Comic Sans MS" panose="030F0702030302020204" pitchFamily="66" charset="0"/>
              </a:rPr>
              <a:t> is </a:t>
            </a:r>
            <a:r>
              <a:rPr lang="nb-NO" altLang="en-US" sz="2800" dirty="0" err="1">
                <a:solidFill>
                  <a:schemeClr val="bg1"/>
                </a:solidFill>
                <a:latin typeface="Comic Sans MS" panose="030F0702030302020204" pitchFamily="66" charset="0"/>
              </a:rPr>
              <a:t>that</a:t>
            </a:r>
            <a:r>
              <a:rPr lang="nb-NO" altLang="en-US" sz="2800" dirty="0">
                <a:solidFill>
                  <a:schemeClr val="bg1"/>
                </a:solidFill>
                <a:latin typeface="Comic Sans MS" panose="030F0702030302020204" pitchFamily="66" charset="0"/>
              </a:rPr>
              <a:t> </a:t>
            </a:r>
            <a:r>
              <a:rPr lang="nb-NO" altLang="en-US" sz="2800" dirty="0" err="1">
                <a:solidFill>
                  <a:schemeClr val="bg1"/>
                </a:solidFill>
                <a:latin typeface="Comic Sans MS" panose="030F0702030302020204" pitchFamily="66" charset="0"/>
              </a:rPr>
              <a:t>both</a:t>
            </a:r>
            <a:r>
              <a:rPr lang="nb-NO" altLang="en-US" sz="2800" dirty="0">
                <a:solidFill>
                  <a:schemeClr val="bg1"/>
                </a:solidFill>
                <a:latin typeface="Comic Sans MS" panose="030F0702030302020204" pitchFamily="66" charset="0"/>
              </a:rPr>
              <a:t> </a:t>
            </a:r>
            <a:r>
              <a:rPr lang="nb-NO" altLang="en-US" sz="2800" dirty="0" err="1">
                <a:solidFill>
                  <a:schemeClr val="bg1"/>
                </a:solidFill>
                <a:latin typeface="Comic Sans MS" panose="030F0702030302020204" pitchFamily="66" charset="0"/>
              </a:rPr>
              <a:t>are</a:t>
            </a:r>
            <a:r>
              <a:rPr lang="nb-NO" altLang="en-US" sz="2800" dirty="0">
                <a:solidFill>
                  <a:schemeClr val="bg1"/>
                </a:solidFill>
                <a:latin typeface="Comic Sans MS" panose="030F0702030302020204" pitchFamily="66" charset="0"/>
              </a:rPr>
              <a:t> </a:t>
            </a:r>
            <a:r>
              <a:rPr lang="nb-NO" altLang="en-US" sz="2800" dirty="0" err="1">
                <a:solidFill>
                  <a:schemeClr val="bg1"/>
                </a:solidFill>
                <a:latin typeface="Comic Sans MS" panose="030F0702030302020204" pitchFamily="66" charset="0"/>
              </a:rPr>
              <a:t>caused</a:t>
            </a:r>
            <a:r>
              <a:rPr lang="nb-NO" altLang="en-US" sz="2800" dirty="0">
                <a:solidFill>
                  <a:schemeClr val="bg1"/>
                </a:solidFill>
                <a:latin typeface="Comic Sans MS" panose="030F0702030302020204" pitchFamily="66" charset="0"/>
              </a:rPr>
              <a:t> by a </a:t>
            </a:r>
            <a:r>
              <a:rPr lang="nb-NO" altLang="en-US" sz="2800" dirty="0" err="1">
                <a:solidFill>
                  <a:schemeClr val="bg1"/>
                </a:solidFill>
                <a:latin typeface="Comic Sans MS" panose="030F0702030302020204" pitchFamily="66" charset="0"/>
              </a:rPr>
              <a:t>third</a:t>
            </a:r>
            <a:r>
              <a:rPr lang="nb-NO" altLang="en-US" sz="2800" dirty="0">
                <a:solidFill>
                  <a:schemeClr val="bg1"/>
                </a:solidFill>
                <a:latin typeface="Comic Sans MS" panose="030F0702030302020204" pitchFamily="66" charset="0"/>
              </a:rPr>
              <a:t> </a:t>
            </a:r>
            <a:r>
              <a:rPr lang="nb-NO" altLang="en-US" sz="2800" dirty="0" err="1">
                <a:solidFill>
                  <a:schemeClr val="bg1"/>
                </a:solidFill>
                <a:latin typeface="Comic Sans MS" panose="030F0702030302020204" pitchFamily="66" charset="0"/>
              </a:rPr>
              <a:t>factor</a:t>
            </a:r>
            <a:r>
              <a:rPr lang="nb-NO" altLang="en-US" sz="2800" dirty="0">
                <a:solidFill>
                  <a:schemeClr val="bg1"/>
                </a:solidFill>
                <a:latin typeface="Comic Sans MS" panose="030F0702030302020204" pitchFamily="66" charset="0"/>
              </a:rPr>
              <a:t>, in </a:t>
            </a:r>
            <a:r>
              <a:rPr lang="nb-NO" altLang="en-US" sz="2800" dirty="0" err="1">
                <a:solidFill>
                  <a:schemeClr val="bg1"/>
                </a:solidFill>
                <a:latin typeface="Comic Sans MS" panose="030F0702030302020204" pitchFamily="66" charset="0"/>
              </a:rPr>
              <a:t>this</a:t>
            </a:r>
            <a:r>
              <a:rPr lang="nb-NO" altLang="en-US" sz="2800" dirty="0">
                <a:solidFill>
                  <a:schemeClr val="bg1"/>
                </a:solidFill>
                <a:latin typeface="Comic Sans MS" panose="030F0702030302020204" pitchFamily="66" charset="0"/>
              </a:rPr>
              <a:t> case </a:t>
            </a:r>
            <a:r>
              <a:rPr lang="nb-NO" altLang="en-US" sz="2800" dirty="0" err="1">
                <a:solidFill>
                  <a:schemeClr val="bg1"/>
                </a:solidFill>
                <a:latin typeface="Comic Sans MS" panose="030F0702030302020204" pitchFamily="66" charset="0"/>
              </a:rPr>
              <a:t>going</a:t>
            </a:r>
            <a:r>
              <a:rPr lang="nb-NO" altLang="en-US" sz="2800" dirty="0">
                <a:solidFill>
                  <a:schemeClr val="bg1"/>
                </a:solidFill>
                <a:latin typeface="Comic Sans MS" panose="030F0702030302020204" pitchFamily="66" charset="0"/>
              </a:rPr>
              <a:t> to bed </a:t>
            </a:r>
            <a:r>
              <a:rPr lang="nb-NO" altLang="en-US" sz="2800" dirty="0" err="1">
                <a:solidFill>
                  <a:schemeClr val="bg1"/>
                </a:solidFill>
                <a:latin typeface="Comic Sans MS" panose="030F0702030302020204" pitchFamily="66" charset="0"/>
                <a:hlinkClick r:id="rId5" tooltip="Drunkenness"/>
              </a:rPr>
              <a:t>drunk</a:t>
            </a:r>
            <a:r>
              <a:rPr lang="nb-NO" altLang="en-US" sz="2800" dirty="0">
                <a:solidFill>
                  <a:schemeClr val="bg1"/>
                </a:solidFill>
                <a:latin typeface="Comic Sans MS" panose="030F0702030302020204" pitchFamily="66" charset="0"/>
              </a:rPr>
              <a:t>, </a:t>
            </a:r>
            <a:r>
              <a:rPr lang="nb-NO" altLang="en-US" sz="2800" dirty="0" err="1">
                <a:solidFill>
                  <a:schemeClr val="bg1"/>
                </a:solidFill>
                <a:latin typeface="Comic Sans MS" panose="030F0702030302020204" pitchFamily="66" charset="0"/>
              </a:rPr>
              <a:t>which</a:t>
            </a:r>
            <a:r>
              <a:rPr lang="nb-NO" altLang="en-US" sz="2800" dirty="0">
                <a:solidFill>
                  <a:schemeClr val="bg1"/>
                </a:solidFill>
                <a:latin typeface="Comic Sans MS" panose="030F0702030302020204" pitchFamily="66" charset="0"/>
              </a:rPr>
              <a:t> </a:t>
            </a:r>
            <a:r>
              <a:rPr lang="nb-NO" altLang="en-US" sz="2800" dirty="0" err="1">
                <a:solidFill>
                  <a:schemeClr val="bg1"/>
                </a:solidFill>
                <a:latin typeface="Comic Sans MS" panose="030F0702030302020204" pitchFamily="66" charset="0"/>
              </a:rPr>
              <a:t>thereby</a:t>
            </a:r>
            <a:r>
              <a:rPr lang="nb-NO" altLang="en-US" sz="2800" dirty="0">
                <a:solidFill>
                  <a:schemeClr val="bg1"/>
                </a:solidFill>
                <a:latin typeface="Comic Sans MS" panose="030F0702030302020204" pitchFamily="66" charset="0"/>
              </a:rPr>
              <a:t> </a:t>
            </a:r>
            <a:r>
              <a:rPr lang="nb-NO" altLang="en-US" sz="2800" dirty="0" err="1">
                <a:solidFill>
                  <a:schemeClr val="bg1"/>
                </a:solidFill>
                <a:latin typeface="Comic Sans MS" panose="030F0702030302020204" pitchFamily="66" charset="0"/>
              </a:rPr>
              <a:t>gives</a:t>
            </a:r>
            <a:r>
              <a:rPr lang="nb-NO" altLang="en-US" sz="2800" dirty="0">
                <a:solidFill>
                  <a:schemeClr val="bg1"/>
                </a:solidFill>
                <a:latin typeface="Comic Sans MS" panose="030F0702030302020204" pitchFamily="66" charset="0"/>
              </a:rPr>
              <a:t> rise to a </a:t>
            </a:r>
            <a:r>
              <a:rPr lang="nb-NO" altLang="en-US" sz="2800" dirty="0" err="1">
                <a:solidFill>
                  <a:schemeClr val="bg1"/>
                </a:solidFill>
                <a:latin typeface="Comic Sans MS" panose="030F0702030302020204" pitchFamily="66" charset="0"/>
              </a:rPr>
              <a:t>correlation</a:t>
            </a:r>
            <a:r>
              <a:rPr lang="nb-NO" altLang="en-US" sz="2800" dirty="0">
                <a:solidFill>
                  <a:schemeClr val="bg1"/>
                </a:solidFill>
                <a:latin typeface="Comic Sans MS" panose="030F0702030302020204" pitchFamily="66" charset="0"/>
              </a:rPr>
              <a:t>. So </a:t>
            </a:r>
            <a:r>
              <a:rPr lang="nb-NO" altLang="en-US" sz="2800" dirty="0" err="1">
                <a:solidFill>
                  <a:schemeClr val="bg1"/>
                </a:solidFill>
                <a:latin typeface="Comic Sans MS" panose="030F0702030302020204" pitchFamily="66" charset="0"/>
              </a:rPr>
              <a:t>the</a:t>
            </a:r>
            <a:r>
              <a:rPr lang="nb-NO" altLang="en-US" sz="2800" dirty="0">
                <a:solidFill>
                  <a:schemeClr val="bg1"/>
                </a:solidFill>
                <a:latin typeface="Comic Sans MS" panose="030F0702030302020204" pitchFamily="66" charset="0"/>
              </a:rPr>
              <a:t> </a:t>
            </a:r>
            <a:r>
              <a:rPr lang="nb-NO" altLang="en-US" sz="2800" dirty="0" err="1">
                <a:solidFill>
                  <a:schemeClr val="bg1"/>
                </a:solidFill>
                <a:latin typeface="Comic Sans MS" panose="030F0702030302020204" pitchFamily="66" charset="0"/>
              </a:rPr>
              <a:t>conclusion</a:t>
            </a:r>
            <a:r>
              <a:rPr lang="nb-NO" altLang="en-US" sz="2800" dirty="0">
                <a:solidFill>
                  <a:schemeClr val="bg1"/>
                </a:solidFill>
                <a:latin typeface="Comic Sans MS" panose="030F0702030302020204" pitchFamily="66" charset="0"/>
              </a:rPr>
              <a:t> is false.</a:t>
            </a:r>
          </a:p>
          <a:p>
            <a:pPr>
              <a:spcBef>
                <a:spcPct val="0"/>
              </a:spcBef>
              <a:buFontTx/>
              <a:buNone/>
            </a:pPr>
            <a:endParaRPr lang="nb-NO" altLang="en-US" sz="900" dirty="0">
              <a:latin typeface="Comic Sans MS" panose="030F0702030302020204" pitchFamily="66" charset="0"/>
            </a:endParaRPr>
          </a:p>
          <a:p>
            <a:pPr>
              <a:spcBef>
                <a:spcPct val="0"/>
              </a:spcBef>
              <a:buFontTx/>
              <a:buNone/>
            </a:pPr>
            <a:endParaRPr lang="nb-NO" altLang="en-US" sz="1800" dirty="0">
              <a:latin typeface="Comic Sans MS" panose="030F0702030302020204" pitchFamily="66" charset="0"/>
            </a:endParaRPr>
          </a:p>
        </p:txBody>
      </p:sp>
      <p:sp>
        <p:nvSpPr>
          <p:cNvPr id="18435" name="Rektangel 2"/>
          <p:cNvSpPr>
            <a:spLocks noChangeArrowheads="1"/>
          </p:cNvSpPr>
          <p:nvPr/>
        </p:nvSpPr>
        <p:spPr bwMode="auto">
          <a:xfrm>
            <a:off x="3719514" y="6381751"/>
            <a:ext cx="5184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200">
                <a:latin typeface="Comic Sans MS" panose="030F0702030302020204" pitchFamily="66" charset="0"/>
              </a:rPr>
              <a:t>http://en.wikipedia.org/wiki/Correlation_does_not_imply_causation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7105">
                                            <p:txEl>
                                              <p:pRg st="9" end="9"/>
                                            </p:txEl>
                                          </p:spTgt>
                                        </p:tgtEl>
                                        <p:attrNameLst>
                                          <p:attrName>style.visibility</p:attrName>
                                        </p:attrNameLst>
                                      </p:cBhvr>
                                      <p:to>
                                        <p:strVal val="visible"/>
                                      </p:to>
                                    </p:set>
                                    <p:animEffect transition="in" filter="box(in)">
                                      <p:cBhvr>
                                        <p:cTn id="7" dur="2000"/>
                                        <p:tgtEl>
                                          <p:spTgt spid="4710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847850" y="2062163"/>
            <a:ext cx="824388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88" tIns="6348" rIns="38088" bIns="634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b-NO" altLang="en-US" sz="1800">
              <a:latin typeface="Arial" panose="020B0604020202020204" pitchFamily="34" charset="0"/>
            </a:endParaRPr>
          </a:p>
          <a:p>
            <a:pPr lvl="1">
              <a:spcBef>
                <a:spcPct val="0"/>
              </a:spcBef>
              <a:buFontTx/>
              <a:buNone/>
            </a:pPr>
            <a:endParaRPr lang="nb-NO" altLang="en-US" sz="1800">
              <a:latin typeface="Arial" panose="020B0604020202020204" pitchFamily="34" charset="0"/>
              <a:hlinkClick r:id=""/>
            </a:endParaRPr>
          </a:p>
          <a:p>
            <a:pPr lvl="1">
              <a:spcBef>
                <a:spcPct val="0"/>
              </a:spcBef>
              <a:buFontTx/>
              <a:buNone/>
            </a:pPr>
            <a:endParaRPr lang="nb-NO" altLang="en-US" sz="1800">
              <a:latin typeface="Arial" panose="020B0604020202020204" pitchFamily="34" charset="0"/>
              <a:hlinkClick r:id=""/>
            </a:endParaRPr>
          </a:p>
          <a:p>
            <a:pPr lvl="1">
              <a:spcBef>
                <a:spcPct val="0"/>
              </a:spcBef>
              <a:buFontTx/>
              <a:buNone/>
            </a:pPr>
            <a:endParaRPr lang="nb-NO" altLang="en-US" sz="1800">
              <a:latin typeface="Arial" panose="020B0604020202020204" pitchFamily="34" charset="0"/>
              <a:hlinkClick r:id=""/>
            </a:endParaRPr>
          </a:p>
          <a:p>
            <a:pPr lvl="1">
              <a:spcBef>
                <a:spcPct val="0"/>
              </a:spcBef>
              <a:buFontTx/>
              <a:buNone/>
            </a:pPr>
            <a:endParaRPr lang="nb-NO" altLang="en-US" sz="1800">
              <a:latin typeface="Comic Sans MS" panose="030F0702030302020204" pitchFamily="66" charset="0"/>
              <a:hlinkClick r:id="rId2" tooltip="High-density lipoprotein"/>
            </a:endParaRPr>
          </a:p>
        </p:txBody>
      </p:sp>
      <p:sp>
        <p:nvSpPr>
          <p:cNvPr id="19459" name="Rektangel 2"/>
          <p:cNvSpPr>
            <a:spLocks noChangeArrowheads="1"/>
          </p:cNvSpPr>
          <p:nvPr/>
        </p:nvSpPr>
        <p:spPr bwMode="auto">
          <a:xfrm>
            <a:off x="4997913" y="765175"/>
            <a:ext cx="2005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nb-NO" altLang="en-US" sz="2800" dirty="0" err="1">
                <a:solidFill>
                  <a:schemeClr val="bg1"/>
                </a:solidFill>
                <a:latin typeface="Comic Sans MS" panose="030F0702030302020204" pitchFamily="66" charset="0"/>
              </a:rPr>
              <a:t>Example</a:t>
            </a:r>
            <a:r>
              <a:rPr lang="nb-NO" altLang="en-US" sz="2800" dirty="0">
                <a:solidFill>
                  <a:schemeClr val="bg1"/>
                </a:solidFill>
                <a:latin typeface="Comic Sans MS" panose="030F0702030302020204" pitchFamily="66" charset="0"/>
              </a:rPr>
              <a:t> 2:</a:t>
            </a:r>
          </a:p>
        </p:txBody>
      </p:sp>
      <p:pic>
        <p:nvPicPr>
          <p:cNvPr id="19460" name="Bild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360" y="1712278"/>
            <a:ext cx="9932227" cy="442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719263" y="622300"/>
            <a:ext cx="8382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kstSylinder 2"/>
          <p:cNvSpPr txBox="1">
            <a:spLocks noChangeArrowheads="1"/>
          </p:cNvSpPr>
          <p:nvPr/>
        </p:nvSpPr>
        <p:spPr bwMode="auto">
          <a:xfrm>
            <a:off x="8256588" y="1916114"/>
            <a:ext cx="16557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0484" name="TekstSylinder 3"/>
          <p:cNvSpPr txBox="1">
            <a:spLocks noChangeArrowheads="1"/>
          </p:cNvSpPr>
          <p:nvPr/>
        </p:nvSpPr>
        <p:spPr bwMode="auto">
          <a:xfrm>
            <a:off x="1919288" y="2133600"/>
            <a:ext cx="80645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204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847850" y="2997200"/>
            <a:ext cx="81343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Rett linje 2"/>
          <p:cNvCxnSpPr/>
          <p:nvPr/>
        </p:nvCxnSpPr>
        <p:spPr>
          <a:xfrm>
            <a:off x="2450592" y="1816608"/>
            <a:ext cx="7339584" cy="121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26592" y="5303520"/>
            <a:ext cx="10180320" cy="646331"/>
          </a:xfrm>
          <a:prstGeom prst="rect">
            <a:avLst/>
          </a:prstGeom>
          <a:noFill/>
        </p:spPr>
        <p:txBody>
          <a:bodyPr wrap="square" rtlCol="0">
            <a:spAutoFit/>
          </a:bodyPr>
          <a:lstStyle/>
          <a:p>
            <a:r>
              <a:rPr lang="ru-RU" dirty="0"/>
              <a:t>Кластерные исследования. Кластер заболевания есть возможность непредвиденного большого числа случаев на данной территории, в период времени или/и населения.</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ucdmc.ucdavis.edu/newsroom/Maps/images/autism_cluster/California%20Autism%20Cluster%20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88913"/>
            <a:ext cx="6624638"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ktangel 2"/>
          <p:cNvSpPr>
            <a:spLocks noChangeArrowheads="1"/>
          </p:cNvSpPr>
          <p:nvPr/>
        </p:nvSpPr>
        <p:spPr bwMode="auto">
          <a:xfrm>
            <a:off x="2424113" y="6308726"/>
            <a:ext cx="7632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200">
                <a:latin typeface="Comic Sans MS" panose="030F0702030302020204" pitchFamily="66" charset="0"/>
              </a:rPr>
              <a:t>http://www.futurity.org/health-medicine/education-level-a-factor-in-autism-clusters/#more-7199</a:t>
            </a:r>
          </a:p>
        </p:txBody>
      </p:sp>
      <p:sp>
        <p:nvSpPr>
          <p:cNvPr id="4" name="Rektangel 3"/>
          <p:cNvSpPr>
            <a:spLocks noChangeArrowheads="1"/>
          </p:cNvSpPr>
          <p:nvPr/>
        </p:nvSpPr>
        <p:spPr bwMode="auto">
          <a:xfrm>
            <a:off x="3503613" y="4797426"/>
            <a:ext cx="54721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Comic Sans MS" panose="030F0702030302020204" pitchFamily="66" charset="0"/>
              </a:rPr>
              <a:t>However, the researchers note that in this investigation the clusters probably are not correlated with specific environmental pollutants or other “exposures.” Rather, they correlate to areas where residents are more educated.</a:t>
            </a:r>
          </a:p>
        </p:txBody>
      </p:sp>
      <p:sp>
        <p:nvSpPr>
          <p:cNvPr id="2" name="TextBox 1"/>
          <p:cNvSpPr txBox="1"/>
          <p:nvPr/>
        </p:nvSpPr>
        <p:spPr>
          <a:xfrm>
            <a:off x="9463405" y="1011936"/>
            <a:ext cx="2972435" cy="3139321"/>
          </a:xfrm>
          <a:prstGeom prst="rect">
            <a:avLst/>
          </a:prstGeom>
          <a:noFill/>
        </p:spPr>
        <p:txBody>
          <a:bodyPr wrap="square" rtlCol="0">
            <a:spAutoFit/>
          </a:bodyPr>
          <a:lstStyle/>
          <a:p>
            <a:r>
              <a:rPr lang="ru-RU" dirty="0"/>
              <a:t>Исследователи отмечают, что в этом исследовании кластеры вероятно не взаимосвязаны с специфическими загрязнителями окружающей среды или другими воздействиями.</a:t>
            </a:r>
          </a:p>
          <a:p>
            <a:r>
              <a:rPr lang="ru-RU" dirty="0"/>
              <a:t>Вероятно, они связаны с территориями, где жители боле образованы.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72" y="0"/>
            <a:ext cx="10490655" cy="6442445"/>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8913"/>
            <a:ext cx="91249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http://www.bpgconsultants.com.au/images/risk-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3716338"/>
            <a:ext cx="2160588"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3296" y="4157472"/>
            <a:ext cx="3877056" cy="646331"/>
          </a:xfrm>
          <a:prstGeom prst="rect">
            <a:avLst/>
          </a:prstGeom>
          <a:noFill/>
        </p:spPr>
        <p:txBody>
          <a:bodyPr wrap="square" rtlCol="0">
            <a:spAutoFit/>
          </a:bodyPr>
          <a:lstStyle/>
          <a:p>
            <a:r>
              <a:rPr lang="ru-RU" dirty="0">
                <a:solidFill>
                  <a:schemeClr val="bg1"/>
                </a:solidFill>
              </a:rPr>
              <a:t>Источники неопределенности в оценке риска</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686092" y="262834"/>
            <a:ext cx="5214809" cy="1912970"/>
          </a:xfrm>
          <a:prstGeom prst="rect">
            <a:avLst/>
          </a:prstGeom>
          <a:scene3d>
            <a:camera prst="orthographicFront"/>
            <a:lightRig rig="threePt" dir="t"/>
          </a:scene3d>
          <a:sp3d>
            <a:bevelT w="165100"/>
          </a:sp3d>
        </p:spPr>
      </p:pic>
      <p:sp>
        <p:nvSpPr>
          <p:cNvPr id="3" name="Rektangel 2"/>
          <p:cNvSpPr/>
          <p:nvPr/>
        </p:nvSpPr>
        <p:spPr>
          <a:xfrm>
            <a:off x="839753" y="2333685"/>
            <a:ext cx="10907486" cy="4524315"/>
          </a:xfrm>
          <a:prstGeom prst="rect">
            <a:avLst/>
          </a:prstGeom>
        </p:spPr>
        <p:txBody>
          <a:bodyPr wrap="square">
            <a:spAutoFit/>
          </a:bodyPr>
          <a:lstStyle/>
          <a:p>
            <a:pPr algn="just"/>
            <a:r>
              <a:rPr lang="ru-RU" sz="2400" dirty="0" err="1">
                <a:solidFill>
                  <a:schemeClr val="bg1"/>
                </a:solidFill>
              </a:rPr>
              <a:t>Полихлорзамещенные</a:t>
            </a:r>
            <a:r>
              <a:rPr lang="ru-RU" sz="2400" dirty="0">
                <a:solidFill>
                  <a:schemeClr val="bg1"/>
                </a:solidFill>
              </a:rPr>
              <a:t> </a:t>
            </a:r>
            <a:r>
              <a:rPr lang="ru-RU" sz="2400" dirty="0" err="1">
                <a:solidFill>
                  <a:schemeClr val="bg1"/>
                </a:solidFill>
              </a:rPr>
              <a:t>бифенилы</a:t>
            </a:r>
            <a:r>
              <a:rPr lang="ru-RU" sz="2400" dirty="0">
                <a:solidFill>
                  <a:schemeClr val="bg1"/>
                </a:solidFill>
              </a:rPr>
              <a:t> (ПХБ) – органические хлорзамещенные вещества, с формулой </a:t>
            </a:r>
            <a:r>
              <a:rPr lang="en-US" sz="2400" b="1" dirty="0">
                <a:solidFill>
                  <a:schemeClr val="bg1"/>
                </a:solidFill>
              </a:rPr>
              <a:t>C</a:t>
            </a:r>
            <a:r>
              <a:rPr lang="en-US" sz="2400" b="1" baseline="-25000" dirty="0">
                <a:solidFill>
                  <a:schemeClr val="bg1"/>
                </a:solidFill>
              </a:rPr>
              <a:t>12</a:t>
            </a:r>
            <a:r>
              <a:rPr lang="en-US" sz="2400" b="1" dirty="0">
                <a:solidFill>
                  <a:schemeClr val="bg1"/>
                </a:solidFill>
              </a:rPr>
              <a:t>H</a:t>
            </a:r>
            <a:r>
              <a:rPr lang="en-US" sz="2400" b="1" baseline="-25000" dirty="0">
                <a:solidFill>
                  <a:schemeClr val="bg1"/>
                </a:solidFill>
              </a:rPr>
              <a:t>10−x</a:t>
            </a:r>
            <a:r>
              <a:rPr lang="en-US" sz="2400" b="1" dirty="0">
                <a:solidFill>
                  <a:schemeClr val="bg1"/>
                </a:solidFill>
              </a:rPr>
              <a:t>Cl</a:t>
            </a:r>
            <a:r>
              <a:rPr lang="en-US" sz="2400" b="1" baseline="-25000" dirty="0">
                <a:solidFill>
                  <a:schemeClr val="bg1"/>
                </a:solidFill>
              </a:rPr>
              <a:t>x</a:t>
            </a:r>
            <a:r>
              <a:rPr lang="ru-RU" sz="2400" dirty="0">
                <a:solidFill>
                  <a:schemeClr val="bg1"/>
                </a:solidFill>
              </a:rPr>
              <a:t>. Используются в качестве диэлектриков и охладительных жидкостей в электрических машинах, </a:t>
            </a:r>
            <a:r>
              <a:rPr lang="ru-RU" sz="2400" dirty="0" err="1">
                <a:solidFill>
                  <a:schemeClr val="bg1"/>
                </a:solidFill>
              </a:rPr>
              <a:t>безуглеродных</a:t>
            </a:r>
            <a:r>
              <a:rPr lang="ru-RU" sz="2400" dirty="0">
                <a:solidFill>
                  <a:schemeClr val="bg1"/>
                </a:solidFill>
              </a:rPr>
              <a:t> копировальных бумагах и переносящих тепло жидкостях. Благодаря их долговечности, ПХБ все еще используются, хотя их производство заметно снизилось с 1960х </a:t>
            </a:r>
            <a:r>
              <a:rPr lang="ru-RU" sz="2400" dirty="0" err="1">
                <a:solidFill>
                  <a:schemeClr val="bg1"/>
                </a:solidFill>
              </a:rPr>
              <a:t>гг</a:t>
            </a:r>
            <a:r>
              <a:rPr lang="ru-RU" sz="2400" dirty="0">
                <a:solidFill>
                  <a:schemeClr val="bg1"/>
                </a:solidFill>
              </a:rPr>
              <a:t>, когда проблема была обнаружена. Из-за своей токсичности, эти вещества классифицированы как стойкие органические загрязнители. Их производство было запрещено Конгрессом США в 1979 и Стокгольмской Конвенцией по СОЗ в 2001. Международное агентство по исследованию рака определяет ПХБ как канцерогенные для человека</a:t>
            </a:r>
          </a:p>
          <a:p>
            <a:pPr algn="just"/>
            <a:endParaRPr lang="en-US" sz="2400" dirty="0">
              <a:solidFill>
                <a:schemeClr val="bg1"/>
              </a:solidFill>
            </a:endParaRPr>
          </a:p>
          <a:p>
            <a:pPr algn="just"/>
            <a:r>
              <a:rPr lang="en-US" sz="2400" dirty="0">
                <a:solidFill>
                  <a:schemeClr val="bg1"/>
                </a:solidFill>
              </a:rPr>
              <a:t>209 PCB congeners</a:t>
            </a:r>
            <a:endParaRPr lang="nb-NO" sz="2400" dirty="0">
              <a:solidFill>
                <a:schemeClr val="bg1"/>
              </a:solidFill>
            </a:endParaRPr>
          </a:p>
        </p:txBody>
      </p:sp>
    </p:spTree>
    <p:extLst>
      <p:ext uri="{BB962C8B-B14F-4D97-AF65-F5344CB8AC3E}">
        <p14:creationId xmlns:p14="http://schemas.microsoft.com/office/powerpoint/2010/main" val="18689687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524000" y="333376"/>
            <a:ext cx="9086850"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http://brian.carnell.com/wp-content/uploads/2009/03/xkcd-corre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4652963"/>
            <a:ext cx="50419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5803392"/>
            <a:ext cx="3023616" cy="369332"/>
          </a:xfrm>
          <a:prstGeom prst="rect">
            <a:avLst/>
          </a:prstGeom>
          <a:noFill/>
        </p:spPr>
        <p:txBody>
          <a:bodyPr wrap="square" rtlCol="0">
            <a:spAutoFit/>
          </a:bodyPr>
          <a:lstStyle/>
          <a:p>
            <a:r>
              <a:rPr lang="ru-RU" dirty="0"/>
              <a:t>Тесты выяснения причин</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381125" y="487364"/>
            <a:ext cx="94361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http://www.qualtrics.com/blog/wp-content/uploads/2010/04/social-me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4724400"/>
            <a:ext cx="2303463"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9184" y="4877853"/>
            <a:ext cx="4471417" cy="923330"/>
          </a:xfrm>
          <a:prstGeom prst="rect">
            <a:avLst/>
          </a:prstGeom>
          <a:noFill/>
        </p:spPr>
        <p:txBody>
          <a:bodyPr wrap="square" rtlCol="0">
            <a:spAutoFit/>
          </a:bodyPr>
          <a:lstStyle/>
          <a:p>
            <a:r>
              <a:rPr lang="ru-RU" dirty="0"/>
              <a:t>Размер образца, необходимый для детектирования удвоения инцидентов в последствии на репродуктивную функцию</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ktangel 1"/>
          <p:cNvSpPr>
            <a:spLocks noChangeArrowheads="1"/>
          </p:cNvSpPr>
          <p:nvPr/>
        </p:nvSpPr>
        <p:spPr bwMode="auto">
          <a:xfrm>
            <a:off x="2135188" y="404814"/>
            <a:ext cx="40005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b="1">
                <a:latin typeface="Comic Sans MS" panose="030F0702030302020204" pitchFamily="66" charset="0"/>
              </a:rPr>
              <a:t>Paracelsus</a:t>
            </a:r>
            <a:r>
              <a:rPr lang="nb-NO" altLang="en-US" sz="1800">
                <a:latin typeface="Comic Sans MS" panose="030F0702030302020204" pitchFamily="66" charset="0"/>
              </a:rPr>
              <a:t> (born </a:t>
            </a:r>
            <a:r>
              <a:rPr lang="nb-NO" altLang="en-US" sz="1800" b="1">
                <a:latin typeface="Comic Sans MS" panose="030F0702030302020204" pitchFamily="66" charset="0"/>
              </a:rPr>
              <a:t>Phillip von Hohenheim</a:t>
            </a:r>
            <a:r>
              <a:rPr lang="nb-NO" altLang="en-US" sz="1800">
                <a:latin typeface="Comic Sans MS" panose="030F0702030302020204" pitchFamily="66" charset="0"/>
              </a:rPr>
              <a:t>, 11 November or 17 December </a:t>
            </a:r>
            <a:r>
              <a:rPr lang="nb-NO" altLang="en-US" sz="1800">
                <a:latin typeface="Comic Sans MS" panose="030F0702030302020204" pitchFamily="66" charset="0"/>
                <a:hlinkClick r:id="rId2" action="ppaction://hlinkfile" tooltip="1493"/>
              </a:rPr>
              <a:t>1493</a:t>
            </a:r>
            <a:r>
              <a:rPr lang="nb-NO" altLang="en-US" sz="1800">
                <a:latin typeface="Comic Sans MS" panose="030F0702030302020204" pitchFamily="66" charset="0"/>
              </a:rPr>
              <a:t> in </a:t>
            </a:r>
            <a:r>
              <a:rPr lang="nb-NO" altLang="en-US" sz="1800">
                <a:latin typeface="Comic Sans MS" panose="030F0702030302020204" pitchFamily="66" charset="0"/>
                <a:hlinkClick r:id="rId3" action="ppaction://hlinkfile" tooltip="Einsiedeln, Switzerland"/>
              </a:rPr>
              <a:t>Einsiedeln, Switzerland</a:t>
            </a:r>
            <a:r>
              <a:rPr lang="nb-NO" altLang="en-US" sz="1800">
                <a:latin typeface="Comic Sans MS" panose="030F0702030302020204" pitchFamily="66" charset="0"/>
              </a:rPr>
              <a:t> – 24 September 1541 in </a:t>
            </a:r>
            <a:r>
              <a:rPr lang="nb-NO" altLang="en-US" sz="1800">
                <a:latin typeface="Comic Sans MS" panose="030F0702030302020204" pitchFamily="66" charset="0"/>
                <a:hlinkClick r:id="rId4" action="ppaction://hlinkfile" tooltip="Salzburg"/>
              </a:rPr>
              <a:t>Salzburg</a:t>
            </a:r>
            <a:r>
              <a:rPr lang="nb-NO" altLang="en-US" sz="1800">
                <a:latin typeface="Comic Sans MS" panose="030F0702030302020204" pitchFamily="66" charset="0"/>
              </a:rPr>
              <a:t>, </a:t>
            </a:r>
            <a:r>
              <a:rPr lang="nb-NO" altLang="en-US" sz="1800">
                <a:latin typeface="Comic Sans MS" panose="030F0702030302020204" pitchFamily="66" charset="0"/>
                <a:hlinkClick r:id="rId5" action="ppaction://hlinkfile" tooltip="Austria"/>
              </a:rPr>
              <a:t>Austria</a:t>
            </a:r>
            <a:r>
              <a:rPr lang="nb-NO" altLang="en-US" sz="1800">
                <a:latin typeface="Comic Sans MS" panose="030F0702030302020204" pitchFamily="66" charset="0"/>
              </a:rPr>
              <a:t>) was a Renaissance </a:t>
            </a:r>
            <a:r>
              <a:rPr lang="nb-NO" altLang="en-US" sz="1800">
                <a:latin typeface="Comic Sans MS" panose="030F0702030302020204" pitchFamily="66" charset="0"/>
                <a:hlinkClick r:id="rId6" action="ppaction://hlinkfile" tooltip="Physician"/>
              </a:rPr>
              <a:t>physician</a:t>
            </a:r>
            <a:r>
              <a:rPr lang="nb-NO" altLang="en-US" sz="1800">
                <a:latin typeface="Comic Sans MS" panose="030F0702030302020204" pitchFamily="66" charset="0"/>
              </a:rPr>
              <a:t>, </a:t>
            </a:r>
            <a:r>
              <a:rPr lang="nb-NO" altLang="en-US" sz="1800">
                <a:latin typeface="Comic Sans MS" panose="030F0702030302020204" pitchFamily="66" charset="0"/>
                <a:hlinkClick r:id="rId7" action="ppaction://hlinkfile" tooltip="Botanist"/>
              </a:rPr>
              <a:t>botanist</a:t>
            </a:r>
            <a:r>
              <a:rPr lang="nb-NO" altLang="en-US" sz="1800">
                <a:latin typeface="Comic Sans MS" panose="030F0702030302020204" pitchFamily="66" charset="0"/>
              </a:rPr>
              <a:t>, </a:t>
            </a:r>
            <a:r>
              <a:rPr lang="nb-NO" altLang="en-US" sz="1800">
                <a:latin typeface="Comic Sans MS" panose="030F0702030302020204" pitchFamily="66" charset="0"/>
                <a:hlinkClick r:id="rId8" action="ppaction://hlinkfile" tooltip="Alchemy"/>
              </a:rPr>
              <a:t>alchemist</a:t>
            </a:r>
            <a:r>
              <a:rPr lang="nb-NO" altLang="en-US" sz="1800">
                <a:latin typeface="Comic Sans MS" panose="030F0702030302020204" pitchFamily="66" charset="0"/>
              </a:rPr>
              <a:t>, </a:t>
            </a:r>
            <a:r>
              <a:rPr lang="nb-NO" altLang="en-US" sz="1800">
                <a:latin typeface="Comic Sans MS" panose="030F0702030302020204" pitchFamily="66" charset="0"/>
                <a:hlinkClick r:id="rId9" action="ppaction://hlinkfile" tooltip="Astrologer"/>
              </a:rPr>
              <a:t>astrologer</a:t>
            </a:r>
            <a:r>
              <a:rPr lang="nb-NO" altLang="en-US" sz="1800">
                <a:latin typeface="Comic Sans MS" panose="030F0702030302020204" pitchFamily="66" charset="0"/>
              </a:rPr>
              <a:t>, and general </a:t>
            </a:r>
            <a:r>
              <a:rPr lang="nb-NO" altLang="en-US" sz="1800">
                <a:latin typeface="Comic Sans MS" panose="030F0702030302020204" pitchFamily="66" charset="0"/>
                <a:hlinkClick r:id="rId10" action="ppaction://hlinkfile" tooltip="Occultist"/>
              </a:rPr>
              <a:t>occultist</a:t>
            </a:r>
            <a:r>
              <a:rPr lang="nb-NO" altLang="en-US" sz="1800">
                <a:latin typeface="Comic Sans MS" panose="030F0702030302020204" pitchFamily="66" charset="0"/>
              </a:rPr>
              <a:t>. Born Phillip von </a:t>
            </a:r>
            <a:r>
              <a:rPr lang="nb-NO" altLang="en-US" sz="1800">
                <a:latin typeface="Comic Sans MS" panose="030F0702030302020204" pitchFamily="66" charset="0"/>
                <a:hlinkClick r:id="rId11" action="ppaction://hlinkfile" tooltip="Hohenheim"/>
              </a:rPr>
              <a:t>Hohenheim</a:t>
            </a:r>
            <a:r>
              <a:rPr lang="nb-NO" altLang="en-US" sz="1800">
                <a:latin typeface="Comic Sans MS" panose="030F0702030302020204" pitchFamily="66" charset="0"/>
              </a:rPr>
              <a:t>, he later took up the name </a:t>
            </a:r>
            <a:r>
              <a:rPr lang="nb-NO" altLang="en-US" sz="1800" b="1">
                <a:latin typeface="Comic Sans MS" panose="030F0702030302020204" pitchFamily="66" charset="0"/>
              </a:rPr>
              <a:t>Theophrastus Philippus Aureolus Bombastus von Hohenheim</a:t>
            </a:r>
            <a:r>
              <a:rPr lang="nb-NO" altLang="en-US" sz="1800">
                <a:latin typeface="Comic Sans MS" panose="030F0702030302020204" pitchFamily="66" charset="0"/>
              </a:rPr>
              <a:t>, and still later took the title </a:t>
            </a:r>
            <a:r>
              <a:rPr lang="nb-NO" altLang="en-US" sz="1800" b="1" i="1">
                <a:latin typeface="Comic Sans MS" panose="030F0702030302020204" pitchFamily="66" charset="0"/>
              </a:rPr>
              <a:t>Paracelsus</a:t>
            </a:r>
            <a:r>
              <a:rPr lang="nb-NO" altLang="en-US" sz="1800">
                <a:latin typeface="Comic Sans MS" panose="030F0702030302020204" pitchFamily="66" charset="0"/>
              </a:rPr>
              <a:t>, meaning "equal to or greater than Celsus", a Roman encyclopedist, </a:t>
            </a:r>
            <a:r>
              <a:rPr lang="nb-NO" altLang="en-US" sz="1800">
                <a:latin typeface="Comic Sans MS" panose="030F0702030302020204" pitchFamily="66" charset="0"/>
                <a:hlinkClick r:id="rId12" action="ppaction://hlinkfile" tooltip="Aulus Cornelius Celsus"/>
              </a:rPr>
              <a:t>Aulus Cornelius Celsus</a:t>
            </a:r>
            <a:r>
              <a:rPr lang="nb-NO" altLang="en-US" sz="1800">
                <a:latin typeface="Comic Sans MS" panose="030F0702030302020204" pitchFamily="66" charset="0"/>
              </a:rPr>
              <a:t> from the first century known for his tract on medicine. He is also credited for giving zinc its name, calling it </a:t>
            </a:r>
            <a:r>
              <a:rPr lang="nb-NO" altLang="en-US" sz="1800" i="1">
                <a:latin typeface="Comic Sans MS" panose="030F0702030302020204" pitchFamily="66" charset="0"/>
              </a:rPr>
              <a:t>zincum</a:t>
            </a:r>
            <a:r>
              <a:rPr lang="nb-NO" altLang="en-US" sz="1800">
                <a:latin typeface="Comic Sans MS" panose="030F0702030302020204" pitchFamily="66" charset="0"/>
              </a:rPr>
              <a:t> and is regarded as the first systematic botanist</a:t>
            </a:r>
          </a:p>
        </p:txBody>
      </p:sp>
      <p:sp>
        <p:nvSpPr>
          <p:cNvPr id="25603" name="Rektangel 2"/>
          <p:cNvSpPr>
            <a:spLocks noChangeArrowheads="1"/>
          </p:cNvSpPr>
          <p:nvPr/>
        </p:nvSpPr>
        <p:spPr bwMode="auto">
          <a:xfrm>
            <a:off x="2208214" y="6453188"/>
            <a:ext cx="30130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200">
                <a:latin typeface="Comic Sans MS" panose="030F0702030302020204" pitchFamily="66" charset="0"/>
              </a:rPr>
              <a:t>http://en.wikipedia.org/wiki/Paracelsus</a:t>
            </a:r>
          </a:p>
        </p:txBody>
      </p:sp>
      <p:pic>
        <p:nvPicPr>
          <p:cNvPr id="25604" name="Picture 2" descr="File:Paracelsus.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81750" y="714376"/>
            <a:ext cx="36957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1809751" y="409576"/>
            <a:ext cx="52863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2000">
                <a:latin typeface="Comic Sans MS" panose="030F0702030302020204" pitchFamily="66" charset="0"/>
              </a:rPr>
              <a:t>Paracelsus, sometimes called the father of </a:t>
            </a:r>
            <a:r>
              <a:rPr lang="nb-NO" altLang="en-US" sz="2000">
                <a:latin typeface="Comic Sans MS" panose="030F0702030302020204" pitchFamily="66" charset="0"/>
                <a:hlinkClick r:id="rId2" tooltip="Toxicology"/>
              </a:rPr>
              <a:t>toxicology</a:t>
            </a:r>
            <a:r>
              <a:rPr lang="nb-NO" altLang="en-US" sz="2000">
                <a:latin typeface="Comic Sans MS" panose="030F0702030302020204" pitchFamily="66" charset="0"/>
              </a:rPr>
              <a:t>, wrote:</a:t>
            </a:r>
          </a:p>
          <a:p>
            <a:pPr eaLnBrk="1" hangingPunct="1">
              <a:spcBef>
                <a:spcPct val="0"/>
              </a:spcBef>
              <a:buFontTx/>
              <a:buNone/>
            </a:pPr>
            <a:endParaRPr lang="nb-NO" altLang="en-US" sz="2000">
              <a:latin typeface="Comic Sans MS" panose="030F0702030302020204" pitchFamily="66" charset="0"/>
            </a:endParaRPr>
          </a:p>
          <a:p>
            <a:pPr lvl="1">
              <a:spcBef>
                <a:spcPct val="0"/>
              </a:spcBef>
              <a:buFontTx/>
              <a:buNone/>
            </a:pPr>
            <a:r>
              <a:rPr lang="nb-NO" altLang="en-US" sz="2000">
                <a:latin typeface="Comic Sans MS" panose="030F0702030302020204" pitchFamily="66" charset="0"/>
                <a:hlinkClick r:id="rId3" tooltip="German language"/>
              </a:rPr>
              <a:t>German</a:t>
            </a:r>
            <a:r>
              <a:rPr lang="nb-NO" altLang="en-US" sz="2000">
                <a:latin typeface="Comic Sans MS" panose="030F0702030302020204" pitchFamily="66" charset="0"/>
              </a:rPr>
              <a:t>: </a:t>
            </a:r>
            <a:r>
              <a:rPr lang="de-DE" altLang="en-US" sz="2000" i="1">
                <a:latin typeface="Comic Sans MS" panose="030F0702030302020204" pitchFamily="66" charset="0"/>
              </a:rPr>
              <a:t>Alle Ding' sind Gift, und nichts ohn' Gift; allein die Dosis macht, daß ein Ding kein Gift ist.</a:t>
            </a:r>
            <a:r>
              <a:rPr lang="de-DE" altLang="en-US" sz="2000">
                <a:latin typeface="Comic Sans MS" panose="030F0702030302020204" pitchFamily="66" charset="0"/>
              </a:rPr>
              <a:t> </a:t>
            </a:r>
          </a:p>
          <a:p>
            <a:pPr lvl="1">
              <a:spcBef>
                <a:spcPct val="0"/>
              </a:spcBef>
              <a:buFontTx/>
              <a:buNone/>
            </a:pPr>
            <a:endParaRPr lang="de-DE" altLang="en-US" sz="2000">
              <a:latin typeface="Comic Sans MS" panose="030F0702030302020204" pitchFamily="66" charset="0"/>
            </a:endParaRPr>
          </a:p>
          <a:p>
            <a:pPr lvl="1">
              <a:spcBef>
                <a:spcPct val="0"/>
              </a:spcBef>
              <a:buFontTx/>
              <a:buNone/>
            </a:pPr>
            <a:r>
              <a:rPr lang="de-DE" altLang="en-US" sz="2000">
                <a:latin typeface="Comic Sans MS" panose="030F0702030302020204" pitchFamily="66" charset="0"/>
              </a:rPr>
              <a:t>"All things are poison and nothing is without poison, only the dose permits something not to be poisonous." </a:t>
            </a:r>
          </a:p>
          <a:p>
            <a:pPr>
              <a:spcBef>
                <a:spcPct val="0"/>
              </a:spcBef>
              <a:buFontTx/>
              <a:buNone/>
            </a:pPr>
            <a:endParaRPr lang="de-DE" altLang="en-US" sz="2000">
              <a:latin typeface="Comic Sans MS" panose="030F0702030302020204" pitchFamily="66" charset="0"/>
            </a:endParaRPr>
          </a:p>
          <a:p>
            <a:pPr>
              <a:spcBef>
                <a:spcPct val="0"/>
              </a:spcBef>
              <a:buFontTx/>
              <a:buNone/>
            </a:pPr>
            <a:r>
              <a:rPr lang="de-DE" altLang="en-US" sz="2000">
                <a:latin typeface="Comic Sans MS" panose="030F0702030302020204" pitchFamily="66" charset="0"/>
              </a:rPr>
              <a:t>That is to say, substances often considered toxic can be benign or beneficial in small doses, and conversely an ordinarily benign substance can be deadly if over-consumed. Even water can be </a:t>
            </a:r>
            <a:r>
              <a:rPr lang="de-DE" altLang="en-US" sz="2000">
                <a:latin typeface="Comic Sans MS" panose="030F0702030302020204" pitchFamily="66" charset="0"/>
                <a:hlinkClick r:id="rId4" tooltip="Water intoxication"/>
              </a:rPr>
              <a:t>deadly</a:t>
            </a:r>
            <a:r>
              <a:rPr lang="de-DE" altLang="en-US" sz="2000">
                <a:latin typeface="Comic Sans MS" panose="030F0702030302020204" pitchFamily="66" charset="0"/>
              </a:rPr>
              <a:t> if overconsumed.</a:t>
            </a:r>
          </a:p>
        </p:txBody>
      </p:sp>
      <p:sp>
        <p:nvSpPr>
          <p:cNvPr id="26627" name="Rektangel 2"/>
          <p:cNvSpPr>
            <a:spLocks noChangeArrowheads="1"/>
          </p:cNvSpPr>
          <p:nvPr/>
        </p:nvSpPr>
        <p:spPr bwMode="auto">
          <a:xfrm>
            <a:off x="1809751" y="6286501"/>
            <a:ext cx="3014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200">
                <a:latin typeface="Comic Sans MS" panose="030F0702030302020204" pitchFamily="66" charset="0"/>
              </a:rPr>
              <a:t>http://en.wikipedia.org/wiki/Paracelsus</a:t>
            </a:r>
          </a:p>
        </p:txBody>
      </p:sp>
      <p:pic>
        <p:nvPicPr>
          <p:cNvPr id="26628" name="Picture 3" descr="http://www.swisstox.ch/eng/img/paracelsus_text_3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25" y="357188"/>
            <a:ext cx="33337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63968" y="3133344"/>
            <a:ext cx="4523232" cy="1754326"/>
          </a:xfrm>
          <a:prstGeom prst="rect">
            <a:avLst/>
          </a:prstGeom>
          <a:noFill/>
        </p:spPr>
        <p:txBody>
          <a:bodyPr wrap="square" rtlCol="0">
            <a:spAutoFit/>
          </a:bodyPr>
          <a:lstStyle/>
          <a:p>
            <a:r>
              <a:rPr lang="ru-RU" dirty="0"/>
              <a:t>Парацельс утверждал, что вещества, называемые токсичными, могут иметь благоприятный эффект в небольших количествах, и наоборот, обычные вещества в больших количествах могут приводить к летальному исходу.</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32" y="109728"/>
            <a:ext cx="8742339" cy="658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793" y="134112"/>
            <a:ext cx="8999599" cy="64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kstSylinder 2"/>
          <p:cNvSpPr txBox="1">
            <a:spLocks noChangeArrowheads="1"/>
          </p:cNvSpPr>
          <p:nvPr/>
        </p:nvSpPr>
        <p:spPr bwMode="auto">
          <a:xfrm>
            <a:off x="5519739" y="476250"/>
            <a:ext cx="38957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nb-NO" altLang="en-US">
                <a:latin typeface="Comic Sans MS" panose="030F0702030302020204" pitchFamily="66" charset="0"/>
              </a:rPr>
              <a:t>Dose-Effect</a:t>
            </a:r>
          </a:p>
          <a:p>
            <a:pPr algn="ctr" eaLnBrk="1" hangingPunct="1">
              <a:spcBef>
                <a:spcPct val="0"/>
              </a:spcBef>
              <a:buFontTx/>
              <a:buNone/>
            </a:pPr>
            <a:r>
              <a:rPr lang="nb-NO" altLang="en-US" sz="2800">
                <a:latin typeface="Comic Sans MS" panose="030F0702030302020204" pitchFamily="66" charset="0"/>
              </a:rPr>
              <a:t>Carbon monoxide (CO)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http://superfund.pharmacy.arizona.edu/outreach/Information%20Sheets/Risk_Assessment/dose_response_cur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716" y="1072896"/>
            <a:ext cx="8591669" cy="549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kstSylinder 2"/>
          <p:cNvSpPr txBox="1">
            <a:spLocks noChangeArrowheads="1"/>
          </p:cNvSpPr>
          <p:nvPr/>
        </p:nvSpPr>
        <p:spPr bwMode="auto">
          <a:xfrm>
            <a:off x="4353180" y="187198"/>
            <a:ext cx="40719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4000" dirty="0">
                <a:solidFill>
                  <a:schemeClr val="bg1"/>
                </a:solidFill>
                <a:latin typeface="Comic Sans MS" panose="030F0702030302020204" pitchFamily="66" charset="0"/>
              </a:rPr>
              <a:t>Dose - </a:t>
            </a:r>
            <a:r>
              <a:rPr lang="nb-NO" altLang="en-US" sz="4000" dirty="0" err="1">
                <a:solidFill>
                  <a:schemeClr val="bg1"/>
                </a:solidFill>
                <a:latin typeface="Comic Sans MS" panose="030F0702030302020204" pitchFamily="66" charset="0"/>
              </a:rPr>
              <a:t>Response</a:t>
            </a:r>
            <a:endParaRPr lang="nb-NO" altLang="en-US" sz="4000" dirty="0">
              <a:solidFill>
                <a:schemeClr val="bg1"/>
              </a:solidFill>
              <a:latin typeface="Comic Sans MS" panose="030F0702030302020204" pitchFamily="66"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525" y="561595"/>
            <a:ext cx="10416563" cy="532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2">
            <a:extLst>
              <a:ext uri="{28A0092B-C50C-407E-A947-70E740481C1C}">
                <a14:useLocalDpi xmlns:a14="http://schemas.microsoft.com/office/drawing/2010/main" val="0"/>
              </a:ext>
            </a:extLst>
          </a:blip>
          <a:srcRect b="7971"/>
          <a:stretch>
            <a:fillRect/>
          </a:stretch>
        </p:blipFill>
        <p:spPr bwMode="auto">
          <a:xfrm>
            <a:off x="1524001" y="549276"/>
            <a:ext cx="902176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a:spLocks noChangeArrowheads="1"/>
          </p:cNvSpPr>
          <p:nvPr/>
        </p:nvSpPr>
        <p:spPr bwMode="auto">
          <a:xfrm>
            <a:off x="3503614" y="2708276"/>
            <a:ext cx="3887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2400" b="1">
                <a:latin typeface="Comic Sans MS" panose="030F0702030302020204" pitchFamily="66" charset="0"/>
              </a:rPr>
              <a:t>NOAEL</a:t>
            </a:r>
          </a:p>
          <a:p>
            <a:pPr eaLnBrk="1" hangingPunct="1">
              <a:spcBef>
                <a:spcPct val="0"/>
              </a:spcBef>
              <a:buFontTx/>
              <a:buNone/>
            </a:pPr>
            <a:r>
              <a:rPr lang="nb-NO" altLang="en-US" sz="1600" b="1">
                <a:latin typeface="Comic Sans MS" panose="030F0702030302020204" pitchFamily="66" charset="0"/>
              </a:rPr>
              <a:t>No observed adverse effect level</a:t>
            </a:r>
          </a:p>
        </p:txBody>
      </p:sp>
      <p:cxnSp>
        <p:nvCxnSpPr>
          <p:cNvPr id="6" name="Rett pil 5"/>
          <p:cNvCxnSpPr/>
          <p:nvPr/>
        </p:nvCxnSpPr>
        <p:spPr>
          <a:xfrm>
            <a:off x="3792538" y="3429001"/>
            <a:ext cx="863600" cy="20161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ktangel 6"/>
          <p:cNvSpPr>
            <a:spLocks noChangeArrowheads="1"/>
          </p:cNvSpPr>
          <p:nvPr/>
        </p:nvSpPr>
        <p:spPr bwMode="auto">
          <a:xfrm>
            <a:off x="7680325" y="4508501"/>
            <a:ext cx="27368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2000" b="1">
                <a:latin typeface="Comic Sans MS" panose="030F0702030302020204" pitchFamily="66" charset="0"/>
              </a:rPr>
              <a:t>LOAEL </a:t>
            </a:r>
          </a:p>
          <a:p>
            <a:pPr eaLnBrk="1" hangingPunct="1">
              <a:spcBef>
                <a:spcPct val="0"/>
              </a:spcBef>
              <a:buFontTx/>
              <a:buNone/>
            </a:pPr>
            <a:r>
              <a:rPr lang="nb-NO" altLang="en-US" sz="1600" b="1">
                <a:latin typeface="Comic Sans MS" panose="030F0702030302020204" pitchFamily="66" charset="0"/>
              </a:rPr>
              <a:t>Lowest observed adverse </a:t>
            </a:r>
          </a:p>
          <a:p>
            <a:pPr eaLnBrk="1" hangingPunct="1">
              <a:spcBef>
                <a:spcPct val="0"/>
              </a:spcBef>
              <a:buFontTx/>
              <a:buNone/>
            </a:pPr>
            <a:r>
              <a:rPr lang="nb-NO" altLang="en-US" sz="1600" b="1">
                <a:latin typeface="Comic Sans MS" panose="030F0702030302020204" pitchFamily="66" charset="0"/>
              </a:rPr>
              <a:t>effect level</a:t>
            </a:r>
          </a:p>
          <a:p>
            <a:pPr eaLnBrk="1" hangingPunct="1">
              <a:spcBef>
                <a:spcPct val="0"/>
              </a:spcBef>
              <a:buFontTx/>
              <a:buNone/>
            </a:pPr>
            <a:endParaRPr lang="nb-NO" altLang="en-US" sz="2000" b="1"/>
          </a:p>
          <a:p>
            <a:pPr eaLnBrk="1" hangingPunct="1">
              <a:spcBef>
                <a:spcPct val="0"/>
              </a:spcBef>
              <a:buFontTx/>
              <a:buNone/>
            </a:pPr>
            <a:endParaRPr lang="nb-NO" altLang="en-US" sz="2000" b="1"/>
          </a:p>
        </p:txBody>
      </p:sp>
      <p:cxnSp>
        <p:nvCxnSpPr>
          <p:cNvPr id="9" name="Rett pil 8"/>
          <p:cNvCxnSpPr/>
          <p:nvPr/>
        </p:nvCxnSpPr>
        <p:spPr>
          <a:xfrm flipH="1">
            <a:off x="6024563" y="4797425"/>
            <a:ext cx="1511300" cy="2873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b="10466"/>
          <a:stretch>
            <a:fillRect/>
          </a:stretch>
        </p:blipFill>
        <p:spPr bwMode="auto">
          <a:xfrm>
            <a:off x="2279650" y="549276"/>
            <a:ext cx="8064500"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1106</TotalTime>
  <Words>2064</Words>
  <Application>Microsoft Office PowerPoint</Application>
  <PresentationFormat>Произвольный</PresentationFormat>
  <Paragraphs>241</Paragraphs>
  <Slides>111</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111</vt:i4>
      </vt:variant>
    </vt:vector>
  </HeadingPairs>
  <TitlesOfParts>
    <vt:vector size="112" baseType="lpstr">
      <vt:lpstr>Office-tema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Yngvar Thomassen</dc:creator>
  <cp:lastModifiedBy>Песьякова Анастасия Александровна</cp:lastModifiedBy>
  <cp:revision>137</cp:revision>
  <dcterms:created xsi:type="dcterms:W3CDTF">2017-03-13T08:06:28Z</dcterms:created>
  <dcterms:modified xsi:type="dcterms:W3CDTF">2017-05-19T09:32:12Z</dcterms:modified>
</cp:coreProperties>
</file>