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>
        <p:scale>
          <a:sx n="90" d="100"/>
          <a:sy n="90" d="100"/>
        </p:scale>
        <p:origin x="-618" y="-52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5940" y="2276983"/>
            <a:ext cx="3876040" cy="406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75467" y="2570129"/>
            <a:ext cx="3421379" cy="3576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5249" y="158241"/>
            <a:ext cx="8553500" cy="128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4143" y="1324930"/>
            <a:ext cx="7855712" cy="4582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ccidd.org/cm_data/Scorecard_ICCIDD_website_18_12_2012.pdf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rnaeringsradet.no/wp-content/uploads/2016/06/IS-0591_RisikoForJodmangeliNorge.pdf" TargetMode="Externa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search?q=Improvement%2Bin%2BLife%2BExpectancy%2Brussia&amp;amp;hl=no&amp;amp;rlz=1T4RV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ell_division" TargetMode="External"/><Relationship Id="rId13" Type="http://schemas.openxmlformats.org/officeDocument/2006/relationships/hyperlink" Target="http://en.wikipedia.org/wiki/Anemia" TargetMode="External"/><Relationship Id="rId18" Type="http://schemas.openxmlformats.org/officeDocument/2006/relationships/hyperlink" Target="http://en.wikipedia.org/wiki/Lettuce" TargetMode="External"/><Relationship Id="rId3" Type="http://schemas.openxmlformats.org/officeDocument/2006/relationships/hyperlink" Target="http://en.wikipedia.org/wiki/Physiology" TargetMode="External"/><Relationship Id="rId21" Type="http://schemas.openxmlformats.org/officeDocument/2006/relationships/hyperlink" Target="http://en.wikipedia.org/wiki/Fruit" TargetMode="External"/><Relationship Id="rId7" Type="http://schemas.openxmlformats.org/officeDocument/2006/relationships/hyperlink" Target="http://en.wikipedia.org/wiki/Homocysteine" TargetMode="External"/><Relationship Id="rId12" Type="http://schemas.openxmlformats.org/officeDocument/2006/relationships/hyperlink" Target="http://en.wikipedia.org/wiki/Red_blood_cell" TargetMode="External"/><Relationship Id="rId17" Type="http://schemas.openxmlformats.org/officeDocument/2006/relationships/hyperlink" Target="http://en.wikipedia.org/wiki/Turnip" TargetMode="External"/><Relationship Id="rId2" Type="http://schemas.openxmlformats.org/officeDocument/2006/relationships/hyperlink" Target="http://en.wikipedia.org/wiki/Essential_nutrient" TargetMode="External"/><Relationship Id="rId16" Type="http://schemas.openxmlformats.org/officeDocument/2006/relationships/hyperlink" Target="http://en.wikipedia.org/wiki/Spinach" TargetMode="External"/><Relationship Id="rId20" Type="http://schemas.openxmlformats.org/officeDocument/2006/relationships/hyperlink" Target="http://en.wikipedia.org/wiki/Sunflower_seed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en.wikipedia.org/wiki/Methylation" TargetMode="External"/><Relationship Id="rId11" Type="http://schemas.openxmlformats.org/officeDocument/2006/relationships/hyperlink" Target="http://en.wikipedia.org/wiki/Adult" TargetMode="External"/><Relationship Id="rId24" Type="http://schemas.openxmlformats.org/officeDocument/2006/relationships/hyperlink" Target="http://en.wikipedia.org/wiki/Baker's_yeast" TargetMode="External"/><Relationship Id="rId5" Type="http://schemas.openxmlformats.org/officeDocument/2006/relationships/hyperlink" Target="http://en.wikipedia.org/wiki/Biosynthesis" TargetMode="External"/><Relationship Id="rId15" Type="http://schemas.openxmlformats.org/officeDocument/2006/relationships/hyperlink" Target="http://en.wikipedia.org/wiki/Leafy_vegetable" TargetMode="External"/><Relationship Id="rId23" Type="http://schemas.openxmlformats.org/officeDocument/2006/relationships/hyperlink" Target="http://en.wikipedia.org/wiki/Liver" TargetMode="External"/><Relationship Id="rId10" Type="http://schemas.openxmlformats.org/officeDocument/2006/relationships/hyperlink" Target="http://en.wikipedia.org/wiki/Children" TargetMode="External"/><Relationship Id="rId19" Type="http://schemas.openxmlformats.org/officeDocument/2006/relationships/hyperlink" Target="http://en.wikipedia.org/wiki/Bean" TargetMode="External"/><Relationship Id="rId4" Type="http://schemas.openxmlformats.org/officeDocument/2006/relationships/hyperlink" Target="http://en.wikipedia.org/wiki/Nucleotide" TargetMode="External"/><Relationship Id="rId9" Type="http://schemas.openxmlformats.org/officeDocument/2006/relationships/hyperlink" Target="http://en.wikipedia.org/wiki/Cell_growth" TargetMode="External"/><Relationship Id="rId14" Type="http://schemas.openxmlformats.org/officeDocument/2006/relationships/image" Target="../media/image20.png"/><Relationship Id="rId22" Type="http://schemas.openxmlformats.org/officeDocument/2006/relationships/hyperlink" Target="http://en.wikipedia.org/wiki/Vegetable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Alchemy" TargetMode="External"/><Relationship Id="rId13" Type="http://schemas.openxmlformats.org/officeDocument/2006/relationships/hyperlink" Target="http://en.wikipedia.org/wiki/Paracelsus" TargetMode="External"/><Relationship Id="rId3" Type="http://schemas.openxmlformats.org/officeDocument/2006/relationships/hyperlink" Target="http://en.wikipedia.org/wiki/Einsiedeln,_Switzerland" TargetMode="External"/><Relationship Id="rId7" Type="http://schemas.openxmlformats.org/officeDocument/2006/relationships/hyperlink" Target="http://en.wikipedia.org/wiki/Botanist" TargetMode="External"/><Relationship Id="rId12" Type="http://schemas.openxmlformats.org/officeDocument/2006/relationships/hyperlink" Target="http://en.wikipedia.org/wiki/Aulus_Cornelius_Celsus" TargetMode="External"/><Relationship Id="rId2" Type="http://schemas.openxmlformats.org/officeDocument/2006/relationships/hyperlink" Target="http://en.wikipedia.org/wiki/1493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en.wikipedia.org/wiki/Physician" TargetMode="External"/><Relationship Id="rId11" Type="http://schemas.openxmlformats.org/officeDocument/2006/relationships/hyperlink" Target="http://en.wikipedia.org/wiki/Hohenheim" TargetMode="External"/><Relationship Id="rId5" Type="http://schemas.openxmlformats.org/officeDocument/2006/relationships/hyperlink" Target="http://en.wikipedia.org/wiki/Austria" TargetMode="External"/><Relationship Id="rId10" Type="http://schemas.openxmlformats.org/officeDocument/2006/relationships/hyperlink" Target="http://en.wikipedia.org/wiki/Occultist" TargetMode="External"/><Relationship Id="rId4" Type="http://schemas.openxmlformats.org/officeDocument/2006/relationships/hyperlink" Target="http://en.wikipedia.org/wiki/Salzburg" TargetMode="External"/><Relationship Id="rId9" Type="http://schemas.openxmlformats.org/officeDocument/2006/relationships/hyperlink" Target="http://en.wikipedia.org/wiki/Astrologer" TargetMode="External"/><Relationship Id="rId1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erman_language" TargetMode="External"/><Relationship Id="rId2" Type="http://schemas.openxmlformats.org/officeDocument/2006/relationships/hyperlink" Target="http://en.wikipedia.org/wiki/Toxicolog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hyperlink" Target="http://en.wikipedia.org/wiki/Paracelsus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-report.co.uk/pcb-toxic-chemical-farmed-salmon.html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CB.no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forskning.no/forurensning/2010/12/grenseverdi-kvikksolv-er-hoy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jp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articles.mercola.com/sites/articles/archive/2016/04/30/salmon-fish-farming.aspx" TargetMode="External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articles.mercola.com/sites/articles/archive/2016/04/30/salmon-fish-farming.aspx" TargetMode="External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fes.no/en/research-topics/seafood-and-" TargetMode="Externa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829054"/>
            <a:ext cx="9139427" cy="6021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00047" y="84455"/>
            <a:ext cx="588073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51355" marR="5080" indent="-1939289">
              <a:lnSpc>
                <a:spcPct val="100000"/>
              </a:lnSpc>
            </a:pPr>
            <a:r>
              <a:rPr b="0" spc="-5" dirty="0">
                <a:latin typeface="Arial"/>
                <a:cs typeface="Arial"/>
              </a:rPr>
              <a:t>Human Health and Chemical Pollutants in Food: </a:t>
            </a:r>
            <a:r>
              <a:rPr b="0" dirty="0">
                <a:latin typeface="Arial"/>
                <a:cs typeface="Arial"/>
              </a:rPr>
              <a:t>Part One  </a:t>
            </a:r>
            <a:r>
              <a:rPr b="0" spc="-5" dirty="0">
                <a:latin typeface="Arial"/>
                <a:cs typeface="Arial"/>
              </a:rPr>
              <a:t>Yngvar</a:t>
            </a:r>
            <a:r>
              <a:rPr b="0" spc="-8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Thomassen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" y="6481046"/>
            <a:ext cx="914399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Здоровье человека и химические загрязнители в пище: Часть первая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871" y="0"/>
            <a:ext cx="902512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" y="6481046"/>
            <a:ext cx="914399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Риски, </a:t>
            </a:r>
            <a:r>
              <a:rPr lang="ru-RU" dirty="0" smtClean="0"/>
              <a:t>повышающие смертность</a:t>
            </a:r>
            <a:endParaRPr lang="ru-RU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2416" y="405384"/>
            <a:ext cx="7121652" cy="5760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5" y="0"/>
            <a:ext cx="9122664" cy="6833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123" y="0"/>
            <a:ext cx="7639811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9416" y="292100"/>
            <a:ext cx="7502525" cy="1528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30755">
              <a:lnSpc>
                <a:spcPct val="100000"/>
              </a:lnSpc>
            </a:pPr>
            <a:r>
              <a:rPr sz="4000" b="0" spc="-5" dirty="0">
                <a:solidFill>
                  <a:srgbClr val="480092"/>
                </a:solidFill>
                <a:latin typeface="Arial"/>
                <a:cs typeface="Arial"/>
              </a:rPr>
              <a:t>Role of</a:t>
            </a:r>
            <a:r>
              <a:rPr sz="4000" b="0" spc="-65" dirty="0">
                <a:solidFill>
                  <a:srgbClr val="48009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480092"/>
                </a:solidFill>
                <a:latin typeface="Arial"/>
                <a:cs typeface="Arial"/>
              </a:rPr>
              <a:t>Iodine</a:t>
            </a:r>
            <a:endParaRPr sz="4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19"/>
              </a:spcBef>
            </a:pPr>
            <a:r>
              <a:rPr sz="2600" b="0" dirty="0">
                <a:latin typeface="Arial"/>
                <a:cs typeface="Arial"/>
              </a:rPr>
              <a:t>Iodine is an essential constituent of the thyroid  hormones, thyroxine (T4), and triiodothyronine</a:t>
            </a:r>
            <a:r>
              <a:rPr sz="2600" b="0" spc="-55" dirty="0">
                <a:latin typeface="Arial"/>
                <a:cs typeface="Arial"/>
              </a:rPr>
              <a:t> </a:t>
            </a:r>
            <a:r>
              <a:rPr sz="2600" b="0" dirty="0">
                <a:latin typeface="Arial"/>
                <a:cs typeface="Arial"/>
              </a:rPr>
              <a:t>(T3)</a:t>
            </a:r>
            <a:endParaRPr sz="2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495" y="2743200"/>
            <a:ext cx="3456432" cy="3137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8951" y="3329940"/>
            <a:ext cx="943610" cy="585470"/>
          </a:xfrm>
          <a:custGeom>
            <a:avLst/>
            <a:gdLst/>
            <a:ahLst/>
            <a:cxnLst/>
            <a:rect l="l" t="t" r="r" b="b"/>
            <a:pathLst>
              <a:path w="943610" h="585470">
                <a:moveTo>
                  <a:pt x="0" y="585216"/>
                </a:moveTo>
                <a:lnTo>
                  <a:pt x="943356" y="585216"/>
                </a:lnTo>
                <a:lnTo>
                  <a:pt x="943356" y="0"/>
                </a:lnTo>
                <a:lnTo>
                  <a:pt x="0" y="0"/>
                </a:lnTo>
                <a:lnTo>
                  <a:pt x="0" y="5852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95600" y="3525011"/>
            <a:ext cx="629920" cy="1041400"/>
          </a:xfrm>
          <a:custGeom>
            <a:avLst/>
            <a:gdLst/>
            <a:ahLst/>
            <a:cxnLst/>
            <a:rect l="l" t="t" r="r" b="b"/>
            <a:pathLst>
              <a:path w="629920" h="1041400">
                <a:moveTo>
                  <a:pt x="0" y="1040892"/>
                </a:moveTo>
                <a:lnTo>
                  <a:pt x="629412" y="1040892"/>
                </a:lnTo>
                <a:lnTo>
                  <a:pt x="629412" y="0"/>
                </a:lnTo>
                <a:lnTo>
                  <a:pt x="0" y="0"/>
                </a:lnTo>
                <a:lnTo>
                  <a:pt x="0" y="10408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19172" y="4500371"/>
            <a:ext cx="501650" cy="326390"/>
          </a:xfrm>
          <a:custGeom>
            <a:avLst/>
            <a:gdLst/>
            <a:ahLst/>
            <a:cxnLst/>
            <a:rect l="l" t="t" r="r" b="b"/>
            <a:pathLst>
              <a:path w="501650" h="326389">
                <a:moveTo>
                  <a:pt x="0" y="326135"/>
                </a:moveTo>
                <a:lnTo>
                  <a:pt x="501395" y="326135"/>
                </a:lnTo>
                <a:lnTo>
                  <a:pt x="501395" y="0"/>
                </a:lnTo>
                <a:lnTo>
                  <a:pt x="0" y="0"/>
                </a:lnTo>
                <a:lnTo>
                  <a:pt x="0" y="3261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05227" y="5411723"/>
            <a:ext cx="1758950" cy="390525"/>
          </a:xfrm>
          <a:custGeom>
            <a:avLst/>
            <a:gdLst/>
            <a:ahLst/>
            <a:cxnLst/>
            <a:rect l="l" t="t" r="r" b="b"/>
            <a:pathLst>
              <a:path w="1758950" h="390525">
                <a:moveTo>
                  <a:pt x="0" y="390144"/>
                </a:moveTo>
                <a:lnTo>
                  <a:pt x="1758696" y="390144"/>
                </a:lnTo>
                <a:lnTo>
                  <a:pt x="1758696" y="0"/>
                </a:lnTo>
                <a:lnTo>
                  <a:pt x="0" y="0"/>
                </a:lnTo>
                <a:lnTo>
                  <a:pt x="0" y="390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78127" y="5808471"/>
            <a:ext cx="1677670" cy="620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Thyroxine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(T4)  pro-hormone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73040" y="2636520"/>
            <a:ext cx="3444240" cy="30038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48400" y="2906267"/>
            <a:ext cx="681355" cy="607060"/>
          </a:xfrm>
          <a:custGeom>
            <a:avLst/>
            <a:gdLst/>
            <a:ahLst/>
            <a:cxnLst/>
            <a:rect l="l" t="t" r="r" b="b"/>
            <a:pathLst>
              <a:path w="681354" h="607060">
                <a:moveTo>
                  <a:pt x="0" y="606551"/>
                </a:moveTo>
                <a:lnTo>
                  <a:pt x="681227" y="606551"/>
                </a:lnTo>
                <a:lnTo>
                  <a:pt x="681227" y="0"/>
                </a:lnTo>
                <a:lnTo>
                  <a:pt x="0" y="0"/>
                </a:lnTo>
                <a:lnTo>
                  <a:pt x="0" y="6065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72883" y="5228844"/>
            <a:ext cx="1614170" cy="370840"/>
          </a:xfrm>
          <a:custGeom>
            <a:avLst/>
            <a:gdLst/>
            <a:ahLst/>
            <a:cxnLst/>
            <a:rect l="l" t="t" r="r" b="b"/>
            <a:pathLst>
              <a:path w="1614170" h="370839">
                <a:moveTo>
                  <a:pt x="0" y="370331"/>
                </a:moveTo>
                <a:lnTo>
                  <a:pt x="1613916" y="370331"/>
                </a:lnTo>
                <a:lnTo>
                  <a:pt x="1613916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21452" y="3191255"/>
            <a:ext cx="931544" cy="556260"/>
          </a:xfrm>
          <a:custGeom>
            <a:avLst/>
            <a:gdLst/>
            <a:ahLst/>
            <a:cxnLst/>
            <a:rect l="l" t="t" r="r" b="b"/>
            <a:pathLst>
              <a:path w="931545" h="556260">
                <a:moveTo>
                  <a:pt x="0" y="556259"/>
                </a:moveTo>
                <a:lnTo>
                  <a:pt x="931163" y="556259"/>
                </a:lnTo>
                <a:lnTo>
                  <a:pt x="931163" y="0"/>
                </a:lnTo>
                <a:lnTo>
                  <a:pt x="0" y="0"/>
                </a:lnTo>
                <a:lnTo>
                  <a:pt x="0" y="5562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32192" y="3377184"/>
            <a:ext cx="620395" cy="988060"/>
          </a:xfrm>
          <a:custGeom>
            <a:avLst/>
            <a:gdLst/>
            <a:ahLst/>
            <a:cxnLst/>
            <a:rect l="l" t="t" r="r" b="b"/>
            <a:pathLst>
              <a:path w="620395" h="988060">
                <a:moveTo>
                  <a:pt x="0" y="987551"/>
                </a:moveTo>
                <a:lnTo>
                  <a:pt x="620268" y="987551"/>
                </a:lnTo>
                <a:lnTo>
                  <a:pt x="620268" y="0"/>
                </a:lnTo>
                <a:lnTo>
                  <a:pt x="0" y="0"/>
                </a:lnTo>
                <a:lnTo>
                  <a:pt x="0" y="9875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58811" y="4302252"/>
            <a:ext cx="495300" cy="309880"/>
          </a:xfrm>
          <a:custGeom>
            <a:avLst/>
            <a:gdLst/>
            <a:ahLst/>
            <a:cxnLst/>
            <a:rect l="l" t="t" r="r" b="b"/>
            <a:pathLst>
              <a:path w="495300" h="309879">
                <a:moveTo>
                  <a:pt x="0" y="309372"/>
                </a:moveTo>
                <a:lnTo>
                  <a:pt x="495300" y="309372"/>
                </a:lnTo>
                <a:lnTo>
                  <a:pt x="495300" y="0"/>
                </a:lnTo>
                <a:lnTo>
                  <a:pt x="0" y="0"/>
                </a:lnTo>
                <a:lnTo>
                  <a:pt x="0" y="3093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639561" y="5692343"/>
            <a:ext cx="2621280" cy="620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spc="-5" dirty="0">
                <a:latin typeface="Arial"/>
                <a:cs typeface="Arial"/>
              </a:rPr>
              <a:t>Triiodothyronine </a:t>
            </a:r>
            <a:r>
              <a:rPr sz="2000" dirty="0">
                <a:latin typeface="Arial"/>
                <a:cs typeface="Arial"/>
              </a:rPr>
              <a:t>(T3)  active form of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hormone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95676" y="3666997"/>
            <a:ext cx="3093085" cy="80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i="1" dirty="0">
                <a:solidFill>
                  <a:srgbClr val="480092"/>
                </a:solidFill>
                <a:latin typeface="Arial"/>
                <a:cs typeface="Arial"/>
              </a:rPr>
              <a:t>Iodothyronine Deiodinases I &amp;</a:t>
            </a:r>
            <a:r>
              <a:rPr sz="1700" i="1" spc="-60" dirty="0">
                <a:solidFill>
                  <a:srgbClr val="480092"/>
                </a:solidFill>
                <a:latin typeface="Arial"/>
                <a:cs typeface="Arial"/>
              </a:rPr>
              <a:t> </a:t>
            </a:r>
            <a:r>
              <a:rPr sz="1700" i="1" spc="-5" dirty="0">
                <a:solidFill>
                  <a:srgbClr val="480092"/>
                </a:solidFill>
                <a:latin typeface="Arial"/>
                <a:cs typeface="Arial"/>
              </a:rPr>
              <a:t>II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i="1" dirty="0">
                <a:solidFill>
                  <a:srgbClr val="480092"/>
                </a:solidFill>
                <a:latin typeface="Arial"/>
                <a:cs typeface="Arial"/>
              </a:rPr>
              <a:t>remove </a:t>
            </a:r>
            <a:r>
              <a:rPr sz="1700" i="1" spc="-15" dirty="0">
                <a:solidFill>
                  <a:srgbClr val="480092"/>
                </a:solidFill>
                <a:latin typeface="Arial"/>
                <a:cs typeface="Arial"/>
              </a:rPr>
              <a:t>5</a:t>
            </a:r>
            <a:r>
              <a:rPr sz="1800" i="1" spc="-15" dirty="0">
                <a:solidFill>
                  <a:srgbClr val="480092"/>
                </a:solidFill>
                <a:latin typeface="Symbol"/>
                <a:cs typeface="Symbol"/>
              </a:rPr>
              <a:t></a:t>
            </a:r>
            <a:r>
              <a:rPr sz="1800" i="1" spc="-45" dirty="0">
                <a:solidFill>
                  <a:srgbClr val="480092"/>
                </a:solidFill>
                <a:latin typeface="Times New Roman"/>
                <a:cs typeface="Times New Roman"/>
              </a:rPr>
              <a:t> </a:t>
            </a:r>
            <a:r>
              <a:rPr sz="1700" i="1" dirty="0">
                <a:solidFill>
                  <a:srgbClr val="480092"/>
                </a:solidFill>
                <a:latin typeface="Arial"/>
                <a:cs typeface="Arial"/>
              </a:rPr>
              <a:t>iodine</a:t>
            </a:r>
            <a:endParaRPr sz="17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23616" y="4020311"/>
            <a:ext cx="3169920" cy="76200"/>
          </a:xfrm>
          <a:custGeom>
            <a:avLst/>
            <a:gdLst/>
            <a:ahLst/>
            <a:cxnLst/>
            <a:rect l="l" t="t" r="r" b="b"/>
            <a:pathLst>
              <a:path w="3169920" h="76200">
                <a:moveTo>
                  <a:pt x="3093720" y="0"/>
                </a:moveTo>
                <a:lnTo>
                  <a:pt x="3093720" y="76200"/>
                </a:lnTo>
                <a:lnTo>
                  <a:pt x="3157220" y="44450"/>
                </a:lnTo>
                <a:lnTo>
                  <a:pt x="3106420" y="44450"/>
                </a:lnTo>
                <a:lnTo>
                  <a:pt x="3106420" y="31750"/>
                </a:lnTo>
                <a:lnTo>
                  <a:pt x="3157220" y="31750"/>
                </a:lnTo>
                <a:lnTo>
                  <a:pt x="3093720" y="0"/>
                </a:lnTo>
                <a:close/>
              </a:path>
              <a:path w="3169920" h="76200">
                <a:moveTo>
                  <a:pt x="309372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3093720" y="44450"/>
                </a:lnTo>
                <a:lnTo>
                  <a:pt x="3093720" y="31750"/>
                </a:lnTo>
                <a:close/>
              </a:path>
              <a:path w="3169920" h="76200">
                <a:moveTo>
                  <a:pt x="3157220" y="31750"/>
                </a:moveTo>
                <a:lnTo>
                  <a:pt x="3106420" y="31750"/>
                </a:lnTo>
                <a:lnTo>
                  <a:pt x="3106420" y="44450"/>
                </a:lnTo>
                <a:lnTo>
                  <a:pt x="3157220" y="44450"/>
                </a:lnTo>
                <a:lnTo>
                  <a:pt x="3169920" y="38100"/>
                </a:lnTo>
                <a:lnTo>
                  <a:pt x="315722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50564" y="2132076"/>
            <a:ext cx="1598676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40658" y="2132838"/>
            <a:ext cx="1600200" cy="1224280"/>
          </a:xfrm>
          <a:custGeom>
            <a:avLst/>
            <a:gdLst/>
            <a:ahLst/>
            <a:cxnLst/>
            <a:rect l="l" t="t" r="r" b="b"/>
            <a:pathLst>
              <a:path w="1600200" h="1224279">
                <a:moveTo>
                  <a:pt x="0" y="1223772"/>
                </a:moveTo>
                <a:lnTo>
                  <a:pt x="1600200" y="1223772"/>
                </a:lnTo>
                <a:lnTo>
                  <a:pt x="1600200" y="0"/>
                </a:lnTo>
                <a:lnTo>
                  <a:pt x="0" y="0"/>
                </a:lnTo>
                <a:lnTo>
                  <a:pt x="0" y="1223772"/>
                </a:lnTo>
                <a:close/>
              </a:path>
            </a:pathLst>
          </a:custGeom>
          <a:ln w="28956">
            <a:solidFill>
              <a:srgbClr val="99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5586221" y="1845837"/>
            <a:ext cx="3200400" cy="1477328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Роль йода</a:t>
            </a:r>
          </a:p>
          <a:p>
            <a:r>
              <a:rPr lang="ru-RU" dirty="0"/>
              <a:t>Йод является важным компонентом тироидных гормонов, тироксина, трийодтиронина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8613" rIns="0" bIns="0" rtlCol="0">
            <a:spAutoFit/>
          </a:bodyPr>
          <a:lstStyle/>
          <a:p>
            <a:pPr marL="911860">
              <a:lnSpc>
                <a:spcPct val="100000"/>
              </a:lnSpc>
            </a:pPr>
            <a:r>
              <a:rPr sz="3600" b="0" dirty="0">
                <a:solidFill>
                  <a:srgbClr val="45007D"/>
                </a:solidFill>
                <a:latin typeface="Arial"/>
                <a:cs typeface="Arial"/>
              </a:rPr>
              <a:t>Iodine content and contribution</a:t>
            </a:r>
            <a:r>
              <a:rPr sz="3600" b="0" spc="-150" dirty="0">
                <a:solidFill>
                  <a:srgbClr val="45007D"/>
                </a:solidFill>
                <a:latin typeface="Arial"/>
                <a:cs typeface="Arial"/>
              </a:rPr>
              <a:t> </a:t>
            </a:r>
            <a:r>
              <a:rPr sz="3600" b="0" dirty="0">
                <a:solidFill>
                  <a:srgbClr val="45007D"/>
                </a:solidFill>
                <a:latin typeface="Arial"/>
                <a:cs typeface="Arial"/>
              </a:rPr>
              <a:t>to</a:t>
            </a:r>
            <a:endParaRPr sz="3600" dirty="0">
              <a:latin typeface="Arial"/>
              <a:cs typeface="Arial"/>
            </a:endParaRPr>
          </a:p>
          <a:p>
            <a:pPr marL="911860">
              <a:lnSpc>
                <a:spcPct val="100000"/>
              </a:lnSpc>
            </a:pPr>
            <a:r>
              <a:rPr sz="3600" b="0" dirty="0">
                <a:solidFill>
                  <a:srgbClr val="45007D"/>
                </a:solidFill>
                <a:latin typeface="Arial"/>
                <a:cs typeface="Arial"/>
              </a:rPr>
              <a:t>iodine </a:t>
            </a:r>
            <a:r>
              <a:rPr sz="3600" b="0" spc="-5" dirty="0">
                <a:solidFill>
                  <a:srgbClr val="45007D"/>
                </a:solidFill>
                <a:latin typeface="Arial"/>
                <a:cs typeface="Arial"/>
              </a:rPr>
              <a:t>intake </a:t>
            </a:r>
            <a:r>
              <a:rPr sz="3600" b="0" dirty="0">
                <a:solidFill>
                  <a:srgbClr val="45007D"/>
                </a:solidFill>
                <a:latin typeface="Arial"/>
                <a:cs typeface="Arial"/>
              </a:rPr>
              <a:t>of </a:t>
            </a:r>
            <a:r>
              <a:rPr sz="3600" b="0" spc="-5" dirty="0">
                <a:solidFill>
                  <a:srgbClr val="45007D"/>
                </a:solidFill>
                <a:latin typeface="Arial"/>
                <a:cs typeface="Arial"/>
              </a:rPr>
              <a:t>food</a:t>
            </a:r>
            <a:r>
              <a:rPr sz="3600" b="0" spc="-40" dirty="0">
                <a:solidFill>
                  <a:srgbClr val="45007D"/>
                </a:solidFill>
                <a:latin typeface="Arial"/>
                <a:cs typeface="Arial"/>
              </a:rPr>
              <a:t> </a:t>
            </a:r>
            <a:r>
              <a:rPr sz="3600" b="0" spc="-5" dirty="0">
                <a:solidFill>
                  <a:srgbClr val="45007D"/>
                </a:solidFill>
                <a:latin typeface="Arial"/>
                <a:cs typeface="Arial"/>
              </a:rPr>
              <a:t>groups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4504" y="1558934"/>
            <a:ext cx="6974205" cy="4705350"/>
          </a:xfrm>
          <a:custGeom>
            <a:avLst/>
            <a:gdLst/>
            <a:ahLst/>
            <a:cxnLst/>
            <a:rect l="l" t="t" r="r" b="b"/>
            <a:pathLst>
              <a:path w="6974205" h="4705350">
                <a:moveTo>
                  <a:pt x="0" y="4704748"/>
                </a:moveTo>
                <a:lnTo>
                  <a:pt x="6973840" y="4704748"/>
                </a:lnTo>
                <a:lnTo>
                  <a:pt x="6973840" y="0"/>
                </a:lnTo>
                <a:lnTo>
                  <a:pt x="0" y="0"/>
                </a:lnTo>
                <a:lnTo>
                  <a:pt x="0" y="4704748"/>
                </a:lnTo>
                <a:close/>
              </a:path>
            </a:pathLst>
          </a:custGeom>
          <a:ln w="91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17210" y="4510897"/>
            <a:ext cx="5674360" cy="0"/>
          </a:xfrm>
          <a:custGeom>
            <a:avLst/>
            <a:gdLst/>
            <a:ahLst/>
            <a:cxnLst/>
            <a:rect l="l" t="t" r="r" b="b"/>
            <a:pathLst>
              <a:path w="5674359">
                <a:moveTo>
                  <a:pt x="0" y="0"/>
                </a:moveTo>
                <a:lnTo>
                  <a:pt x="5674128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17210" y="4117221"/>
            <a:ext cx="5674360" cy="0"/>
          </a:xfrm>
          <a:custGeom>
            <a:avLst/>
            <a:gdLst/>
            <a:ahLst/>
            <a:cxnLst/>
            <a:rect l="l" t="t" r="r" b="b"/>
            <a:pathLst>
              <a:path w="5674359">
                <a:moveTo>
                  <a:pt x="0" y="0"/>
                </a:moveTo>
                <a:lnTo>
                  <a:pt x="5674128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17210" y="3723788"/>
            <a:ext cx="5674360" cy="0"/>
          </a:xfrm>
          <a:custGeom>
            <a:avLst/>
            <a:gdLst/>
            <a:ahLst/>
            <a:cxnLst/>
            <a:rect l="l" t="t" r="r" b="b"/>
            <a:pathLst>
              <a:path w="5674359">
                <a:moveTo>
                  <a:pt x="0" y="0"/>
                </a:moveTo>
                <a:lnTo>
                  <a:pt x="5674128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17210" y="3329990"/>
            <a:ext cx="5674360" cy="0"/>
          </a:xfrm>
          <a:custGeom>
            <a:avLst/>
            <a:gdLst/>
            <a:ahLst/>
            <a:cxnLst/>
            <a:rect l="l" t="t" r="r" b="b"/>
            <a:pathLst>
              <a:path w="5674359">
                <a:moveTo>
                  <a:pt x="0" y="0"/>
                </a:moveTo>
                <a:lnTo>
                  <a:pt x="5674128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17210" y="2936557"/>
            <a:ext cx="5674360" cy="0"/>
          </a:xfrm>
          <a:custGeom>
            <a:avLst/>
            <a:gdLst/>
            <a:ahLst/>
            <a:cxnLst/>
            <a:rect l="l" t="t" r="r" b="b"/>
            <a:pathLst>
              <a:path w="5674359">
                <a:moveTo>
                  <a:pt x="0" y="0"/>
                </a:moveTo>
                <a:lnTo>
                  <a:pt x="5674128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17210" y="2542881"/>
            <a:ext cx="5674360" cy="0"/>
          </a:xfrm>
          <a:custGeom>
            <a:avLst/>
            <a:gdLst/>
            <a:ahLst/>
            <a:cxnLst/>
            <a:rect l="l" t="t" r="r" b="b"/>
            <a:pathLst>
              <a:path w="5674359">
                <a:moveTo>
                  <a:pt x="0" y="0"/>
                </a:moveTo>
                <a:lnTo>
                  <a:pt x="5674128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17210" y="2149448"/>
            <a:ext cx="5674360" cy="0"/>
          </a:xfrm>
          <a:custGeom>
            <a:avLst/>
            <a:gdLst/>
            <a:ahLst/>
            <a:cxnLst/>
            <a:rect l="l" t="t" r="r" b="b"/>
            <a:pathLst>
              <a:path w="5674359">
                <a:moveTo>
                  <a:pt x="0" y="0"/>
                </a:moveTo>
                <a:lnTo>
                  <a:pt x="5674128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17210" y="1755650"/>
            <a:ext cx="5674360" cy="0"/>
          </a:xfrm>
          <a:custGeom>
            <a:avLst/>
            <a:gdLst/>
            <a:ahLst/>
            <a:cxnLst/>
            <a:rect l="l" t="t" r="r" b="b"/>
            <a:pathLst>
              <a:path w="5674359">
                <a:moveTo>
                  <a:pt x="0" y="0"/>
                </a:moveTo>
                <a:lnTo>
                  <a:pt x="5674128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17210" y="1755650"/>
            <a:ext cx="5674360" cy="0"/>
          </a:xfrm>
          <a:custGeom>
            <a:avLst/>
            <a:gdLst/>
            <a:ahLst/>
            <a:cxnLst/>
            <a:rect l="l" t="t" r="r" b="b"/>
            <a:pathLst>
              <a:path w="5674359">
                <a:moveTo>
                  <a:pt x="0" y="0"/>
                </a:moveTo>
                <a:lnTo>
                  <a:pt x="5674128" y="0"/>
                </a:lnTo>
              </a:path>
            </a:pathLst>
          </a:custGeom>
          <a:ln w="913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00479" y="1755650"/>
            <a:ext cx="0" cy="3140075"/>
          </a:xfrm>
          <a:custGeom>
            <a:avLst/>
            <a:gdLst/>
            <a:ahLst/>
            <a:cxnLst/>
            <a:rect l="l" t="t" r="r" b="b"/>
            <a:pathLst>
              <a:path h="3140075">
                <a:moveTo>
                  <a:pt x="0" y="0"/>
                </a:moveTo>
                <a:lnTo>
                  <a:pt x="0" y="3139544"/>
                </a:lnTo>
              </a:path>
            </a:pathLst>
          </a:custGeom>
          <a:ln w="914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26350" y="4904330"/>
            <a:ext cx="5674360" cy="0"/>
          </a:xfrm>
          <a:custGeom>
            <a:avLst/>
            <a:gdLst/>
            <a:ahLst/>
            <a:cxnLst/>
            <a:rect l="l" t="t" r="r" b="b"/>
            <a:pathLst>
              <a:path w="5674359">
                <a:moveTo>
                  <a:pt x="0" y="0"/>
                </a:moveTo>
                <a:lnTo>
                  <a:pt x="5674128" y="0"/>
                </a:lnTo>
              </a:path>
            </a:pathLst>
          </a:custGeom>
          <a:ln w="913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17210" y="1765151"/>
            <a:ext cx="0" cy="3139440"/>
          </a:xfrm>
          <a:custGeom>
            <a:avLst/>
            <a:gdLst/>
            <a:ahLst/>
            <a:cxnLst/>
            <a:rect l="l" t="t" r="r" b="b"/>
            <a:pathLst>
              <a:path h="3139440">
                <a:moveTo>
                  <a:pt x="0" y="0"/>
                </a:moveTo>
                <a:lnTo>
                  <a:pt x="0" y="3139178"/>
                </a:lnTo>
              </a:path>
            </a:pathLst>
          </a:custGeom>
          <a:ln w="914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71676" y="3957046"/>
            <a:ext cx="310760" cy="940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72895" y="3961553"/>
            <a:ext cx="311150" cy="938530"/>
          </a:xfrm>
          <a:custGeom>
            <a:avLst/>
            <a:gdLst/>
            <a:ahLst/>
            <a:cxnLst/>
            <a:rect l="l" t="t" r="r" b="b"/>
            <a:pathLst>
              <a:path w="311150" h="938529">
                <a:moveTo>
                  <a:pt x="311065" y="938269"/>
                </a:moveTo>
                <a:lnTo>
                  <a:pt x="311065" y="0"/>
                </a:lnTo>
                <a:lnTo>
                  <a:pt x="0" y="0"/>
                </a:lnTo>
                <a:lnTo>
                  <a:pt x="0" y="938269"/>
                </a:lnTo>
              </a:path>
            </a:pathLst>
          </a:custGeom>
          <a:ln w="9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02277" y="4349870"/>
            <a:ext cx="310760" cy="5481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04105" y="4355290"/>
            <a:ext cx="311785" cy="544830"/>
          </a:xfrm>
          <a:custGeom>
            <a:avLst/>
            <a:gdLst/>
            <a:ahLst/>
            <a:cxnLst/>
            <a:rect l="l" t="t" r="r" b="b"/>
            <a:pathLst>
              <a:path w="311785" h="544829">
                <a:moveTo>
                  <a:pt x="311370" y="544532"/>
                </a:moveTo>
                <a:lnTo>
                  <a:pt x="311370" y="0"/>
                </a:lnTo>
                <a:lnTo>
                  <a:pt x="0" y="0"/>
                </a:lnTo>
                <a:lnTo>
                  <a:pt x="0" y="544532"/>
                </a:lnTo>
              </a:path>
            </a:pathLst>
          </a:custGeom>
          <a:ln w="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3061" y="4030129"/>
            <a:ext cx="310760" cy="8678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35742" y="4034941"/>
            <a:ext cx="311150" cy="864869"/>
          </a:xfrm>
          <a:custGeom>
            <a:avLst/>
            <a:gdLst/>
            <a:ahLst/>
            <a:cxnLst/>
            <a:rect l="l" t="t" r="r" b="b"/>
            <a:pathLst>
              <a:path w="311150" h="864870">
                <a:moveTo>
                  <a:pt x="311065" y="864881"/>
                </a:moveTo>
                <a:lnTo>
                  <a:pt x="311065" y="0"/>
                </a:lnTo>
                <a:lnTo>
                  <a:pt x="0" y="0"/>
                </a:lnTo>
                <a:lnTo>
                  <a:pt x="0" y="864881"/>
                </a:lnTo>
              </a:path>
            </a:pathLst>
          </a:custGeom>
          <a:ln w="9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63723" y="1910709"/>
            <a:ext cx="310760" cy="29872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67379" y="1911318"/>
            <a:ext cx="311150" cy="2988945"/>
          </a:xfrm>
          <a:custGeom>
            <a:avLst/>
            <a:gdLst/>
            <a:ahLst/>
            <a:cxnLst/>
            <a:rect l="l" t="t" r="r" b="b"/>
            <a:pathLst>
              <a:path w="311150" h="2988945">
                <a:moveTo>
                  <a:pt x="311065" y="2988504"/>
                </a:moveTo>
                <a:lnTo>
                  <a:pt x="311065" y="0"/>
                </a:lnTo>
                <a:lnTo>
                  <a:pt x="0" y="0"/>
                </a:lnTo>
                <a:lnTo>
                  <a:pt x="0" y="2988504"/>
                </a:lnTo>
              </a:path>
            </a:pathLst>
          </a:custGeom>
          <a:ln w="9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494384" y="4505172"/>
            <a:ext cx="310760" cy="3928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98650" y="4510897"/>
            <a:ext cx="311785" cy="389255"/>
          </a:xfrm>
          <a:custGeom>
            <a:avLst/>
            <a:gdLst/>
            <a:ahLst/>
            <a:cxnLst/>
            <a:rect l="l" t="t" r="r" b="b"/>
            <a:pathLst>
              <a:path w="311785" h="389254">
                <a:moveTo>
                  <a:pt x="311370" y="388925"/>
                </a:moveTo>
                <a:lnTo>
                  <a:pt x="311370" y="0"/>
                </a:lnTo>
                <a:lnTo>
                  <a:pt x="0" y="0"/>
                </a:lnTo>
                <a:lnTo>
                  <a:pt x="0" y="388925"/>
                </a:lnTo>
              </a:path>
            </a:pathLst>
          </a:custGeom>
          <a:ln w="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125046" y="4742693"/>
            <a:ext cx="310760" cy="1553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30165" y="4748723"/>
            <a:ext cx="311150" cy="151130"/>
          </a:xfrm>
          <a:custGeom>
            <a:avLst/>
            <a:gdLst/>
            <a:ahLst/>
            <a:cxnLst/>
            <a:rect l="l" t="t" r="r" b="b"/>
            <a:pathLst>
              <a:path w="311150" h="151129">
                <a:moveTo>
                  <a:pt x="311065" y="151099"/>
                </a:moveTo>
                <a:lnTo>
                  <a:pt x="311065" y="0"/>
                </a:lnTo>
                <a:lnTo>
                  <a:pt x="0" y="0"/>
                </a:lnTo>
                <a:lnTo>
                  <a:pt x="0" y="151099"/>
                </a:lnTo>
              </a:path>
            </a:pathLst>
          </a:custGeom>
          <a:ln w="91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55708" y="4660474"/>
            <a:ext cx="310760" cy="2375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61802" y="4666504"/>
            <a:ext cx="311150" cy="233679"/>
          </a:xfrm>
          <a:custGeom>
            <a:avLst/>
            <a:gdLst/>
            <a:ahLst/>
            <a:cxnLst/>
            <a:rect l="l" t="t" r="r" b="b"/>
            <a:pathLst>
              <a:path w="311150" h="233679">
                <a:moveTo>
                  <a:pt x="311065" y="233318"/>
                </a:moveTo>
                <a:lnTo>
                  <a:pt x="311065" y="0"/>
                </a:lnTo>
                <a:lnTo>
                  <a:pt x="0" y="0"/>
                </a:lnTo>
                <a:lnTo>
                  <a:pt x="0" y="233318"/>
                </a:lnTo>
              </a:path>
            </a:pathLst>
          </a:custGeom>
          <a:ln w="91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86370" y="4505172"/>
            <a:ext cx="310760" cy="3928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393073" y="4510897"/>
            <a:ext cx="311785" cy="389255"/>
          </a:xfrm>
          <a:custGeom>
            <a:avLst/>
            <a:gdLst/>
            <a:ahLst/>
            <a:cxnLst/>
            <a:rect l="l" t="t" r="r" b="b"/>
            <a:pathLst>
              <a:path w="311784" h="389254">
                <a:moveTo>
                  <a:pt x="311370" y="388925"/>
                </a:moveTo>
                <a:lnTo>
                  <a:pt x="311370" y="0"/>
                </a:lnTo>
                <a:lnTo>
                  <a:pt x="0" y="0"/>
                </a:lnTo>
                <a:lnTo>
                  <a:pt x="0" y="388925"/>
                </a:lnTo>
              </a:path>
            </a:pathLst>
          </a:custGeom>
          <a:ln w="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17032" y="3719525"/>
            <a:ext cx="310760" cy="11784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24588" y="3723727"/>
            <a:ext cx="311150" cy="1176655"/>
          </a:xfrm>
          <a:custGeom>
            <a:avLst/>
            <a:gdLst/>
            <a:ahLst/>
            <a:cxnLst/>
            <a:rect l="l" t="t" r="r" b="b"/>
            <a:pathLst>
              <a:path w="311150" h="1176654">
                <a:moveTo>
                  <a:pt x="311065" y="1176095"/>
                </a:moveTo>
                <a:lnTo>
                  <a:pt x="311065" y="0"/>
                </a:lnTo>
                <a:lnTo>
                  <a:pt x="0" y="0"/>
                </a:lnTo>
                <a:lnTo>
                  <a:pt x="0" y="1176095"/>
                </a:lnTo>
              </a:path>
            </a:pathLst>
          </a:custGeom>
          <a:ln w="9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17210" y="1755650"/>
            <a:ext cx="0" cy="3140075"/>
          </a:xfrm>
          <a:custGeom>
            <a:avLst/>
            <a:gdLst/>
            <a:ahLst/>
            <a:cxnLst/>
            <a:rect l="l" t="t" r="r" b="b"/>
            <a:pathLst>
              <a:path h="3140075">
                <a:moveTo>
                  <a:pt x="0" y="0"/>
                </a:moveTo>
                <a:lnTo>
                  <a:pt x="0" y="3139544"/>
                </a:lnTo>
              </a:path>
            </a:pathLst>
          </a:custGeom>
          <a:ln w="91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71510" y="4904330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26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1510" y="4510897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26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71510" y="4117221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26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71510" y="3723788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26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71510" y="3329990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26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71510" y="2936557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26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71510" y="2542881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26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71510" y="2149448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26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71510" y="1755650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26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17210" y="4904330"/>
            <a:ext cx="5674360" cy="0"/>
          </a:xfrm>
          <a:custGeom>
            <a:avLst/>
            <a:gdLst/>
            <a:ahLst/>
            <a:cxnLst/>
            <a:rect l="l" t="t" r="r" b="b"/>
            <a:pathLst>
              <a:path w="5674359">
                <a:moveTo>
                  <a:pt x="0" y="0"/>
                </a:moveTo>
                <a:lnTo>
                  <a:pt x="5674128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17210" y="4867788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8"/>
                </a:moveTo>
                <a:lnTo>
                  <a:pt x="0" y="0"/>
                </a:lnTo>
              </a:path>
            </a:pathLst>
          </a:custGeom>
          <a:ln w="91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448725" y="4867788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8"/>
                </a:moveTo>
                <a:lnTo>
                  <a:pt x="0" y="0"/>
                </a:lnTo>
              </a:path>
            </a:pathLst>
          </a:custGeom>
          <a:ln w="91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080118" y="4867788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8"/>
                </a:moveTo>
                <a:lnTo>
                  <a:pt x="0" y="0"/>
                </a:lnTo>
              </a:path>
            </a:pathLst>
          </a:custGeom>
          <a:ln w="91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711633" y="4867788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8"/>
                </a:moveTo>
                <a:lnTo>
                  <a:pt x="0" y="0"/>
                </a:lnTo>
              </a:path>
            </a:pathLst>
          </a:custGeom>
          <a:ln w="91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343270" y="4867788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8"/>
                </a:moveTo>
                <a:lnTo>
                  <a:pt x="0" y="0"/>
                </a:lnTo>
              </a:path>
            </a:pathLst>
          </a:custGeom>
          <a:ln w="91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974419" y="4867788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8"/>
                </a:moveTo>
                <a:lnTo>
                  <a:pt x="0" y="0"/>
                </a:lnTo>
              </a:path>
            </a:pathLst>
          </a:custGeom>
          <a:ln w="91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606056" y="4867788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8"/>
                </a:moveTo>
                <a:lnTo>
                  <a:pt x="0" y="0"/>
                </a:lnTo>
              </a:path>
            </a:pathLst>
          </a:custGeom>
          <a:ln w="91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237692" y="4867788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8"/>
                </a:moveTo>
                <a:lnTo>
                  <a:pt x="0" y="0"/>
                </a:lnTo>
              </a:path>
            </a:pathLst>
          </a:custGeom>
          <a:ln w="91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868964" y="4867788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8"/>
                </a:moveTo>
                <a:lnTo>
                  <a:pt x="0" y="0"/>
                </a:lnTo>
              </a:path>
            </a:pathLst>
          </a:custGeom>
          <a:ln w="91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500479" y="4867788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8"/>
                </a:moveTo>
                <a:lnTo>
                  <a:pt x="0" y="0"/>
                </a:lnTo>
              </a:path>
            </a:pathLst>
          </a:custGeom>
          <a:ln w="91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500479" y="1755650"/>
            <a:ext cx="0" cy="3140075"/>
          </a:xfrm>
          <a:custGeom>
            <a:avLst/>
            <a:gdLst/>
            <a:ahLst/>
            <a:cxnLst/>
            <a:rect l="l" t="t" r="r" b="b"/>
            <a:pathLst>
              <a:path h="3140075">
                <a:moveTo>
                  <a:pt x="0" y="0"/>
                </a:moveTo>
                <a:lnTo>
                  <a:pt x="0" y="3139544"/>
                </a:lnTo>
              </a:path>
            </a:pathLst>
          </a:custGeom>
          <a:ln w="91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463918" y="490433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398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63918" y="445584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398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463918" y="40075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398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463918" y="355898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398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463918" y="310136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398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463918" y="265275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398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463918" y="220426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398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463918" y="175565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3980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087145" y="4542932"/>
            <a:ext cx="83185" cy="82550"/>
          </a:xfrm>
          <a:custGeom>
            <a:avLst/>
            <a:gdLst/>
            <a:ahLst/>
            <a:cxnLst/>
            <a:rect l="l" t="t" r="r" b="b"/>
            <a:pathLst>
              <a:path w="83185" h="82550">
                <a:moveTo>
                  <a:pt x="0" y="82218"/>
                </a:moveTo>
                <a:lnTo>
                  <a:pt x="82564" y="82218"/>
                </a:lnTo>
                <a:lnTo>
                  <a:pt x="82564" y="0"/>
                </a:lnTo>
                <a:lnTo>
                  <a:pt x="0" y="0"/>
                </a:lnTo>
                <a:lnTo>
                  <a:pt x="0" y="82218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18782" y="4625090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82523"/>
                </a:moveTo>
                <a:lnTo>
                  <a:pt x="82260" y="82523"/>
                </a:lnTo>
                <a:lnTo>
                  <a:pt x="82260" y="0"/>
                </a:lnTo>
                <a:lnTo>
                  <a:pt x="0" y="0"/>
                </a:lnTo>
                <a:lnTo>
                  <a:pt x="0" y="82523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350297" y="193446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82218"/>
                </a:moveTo>
                <a:lnTo>
                  <a:pt x="82260" y="82218"/>
                </a:lnTo>
                <a:lnTo>
                  <a:pt x="82260" y="0"/>
                </a:lnTo>
                <a:lnTo>
                  <a:pt x="0" y="0"/>
                </a:lnTo>
                <a:lnTo>
                  <a:pt x="0" y="82218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981568" y="4021238"/>
            <a:ext cx="83185" cy="82550"/>
          </a:xfrm>
          <a:custGeom>
            <a:avLst/>
            <a:gdLst/>
            <a:ahLst/>
            <a:cxnLst/>
            <a:rect l="l" t="t" r="r" b="b"/>
            <a:pathLst>
              <a:path w="83185" h="82550">
                <a:moveTo>
                  <a:pt x="0" y="82218"/>
                </a:moveTo>
                <a:lnTo>
                  <a:pt x="82564" y="82218"/>
                </a:lnTo>
                <a:lnTo>
                  <a:pt x="82564" y="0"/>
                </a:lnTo>
                <a:lnTo>
                  <a:pt x="0" y="0"/>
                </a:lnTo>
                <a:lnTo>
                  <a:pt x="0" y="82218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613205" y="377403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82523"/>
                </a:moveTo>
                <a:lnTo>
                  <a:pt x="82260" y="82523"/>
                </a:lnTo>
                <a:lnTo>
                  <a:pt x="82260" y="0"/>
                </a:lnTo>
                <a:lnTo>
                  <a:pt x="0" y="0"/>
                </a:lnTo>
                <a:lnTo>
                  <a:pt x="0" y="82523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244720" y="4524661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82218"/>
                </a:moveTo>
                <a:lnTo>
                  <a:pt x="82260" y="82218"/>
                </a:lnTo>
                <a:lnTo>
                  <a:pt x="82260" y="0"/>
                </a:lnTo>
                <a:lnTo>
                  <a:pt x="0" y="0"/>
                </a:lnTo>
                <a:lnTo>
                  <a:pt x="0" y="82218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875991" y="4249928"/>
            <a:ext cx="83185" cy="82550"/>
          </a:xfrm>
          <a:custGeom>
            <a:avLst/>
            <a:gdLst/>
            <a:ahLst/>
            <a:cxnLst/>
            <a:rect l="l" t="t" r="r" b="b"/>
            <a:pathLst>
              <a:path w="83185" h="82550">
                <a:moveTo>
                  <a:pt x="0" y="82523"/>
                </a:moveTo>
                <a:lnTo>
                  <a:pt x="82564" y="82523"/>
                </a:lnTo>
                <a:lnTo>
                  <a:pt x="82564" y="0"/>
                </a:lnTo>
                <a:lnTo>
                  <a:pt x="0" y="0"/>
                </a:lnTo>
                <a:lnTo>
                  <a:pt x="0" y="82523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507628" y="4744216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82523"/>
                </a:moveTo>
                <a:lnTo>
                  <a:pt x="82260" y="82523"/>
                </a:lnTo>
                <a:lnTo>
                  <a:pt x="82260" y="0"/>
                </a:lnTo>
                <a:lnTo>
                  <a:pt x="0" y="0"/>
                </a:lnTo>
                <a:lnTo>
                  <a:pt x="0" y="82523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139143" y="478989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82523"/>
                </a:moveTo>
                <a:lnTo>
                  <a:pt x="82260" y="82523"/>
                </a:lnTo>
                <a:lnTo>
                  <a:pt x="82260" y="0"/>
                </a:lnTo>
                <a:lnTo>
                  <a:pt x="0" y="0"/>
                </a:lnTo>
                <a:lnTo>
                  <a:pt x="0" y="82523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1611254" y="4808829"/>
            <a:ext cx="81915" cy="173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70"/>
              </a:lnSpc>
            </a:pPr>
            <a:r>
              <a:rPr sz="1150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528994" y="4021720"/>
            <a:ext cx="165100" cy="567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50" spc="5" dirty="0">
                <a:latin typeface="Arial"/>
                <a:cs typeface="Arial"/>
              </a:rPr>
              <a:t>10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Times New Roman"/>
              <a:cs typeface="Times New Roman"/>
            </a:endParaRPr>
          </a:p>
          <a:p>
            <a:pPr marL="81280" algn="ctr">
              <a:lnSpc>
                <a:spcPts val="1370"/>
              </a:lnSpc>
            </a:pPr>
            <a:r>
              <a:rPr sz="1150" dirty="0">
                <a:latin typeface="Arial"/>
                <a:cs typeface="Arial"/>
              </a:rPr>
              <a:t>5</a:t>
            </a:r>
            <a:endParaRPr sz="11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528994" y="2447380"/>
            <a:ext cx="165100" cy="173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70"/>
              </a:lnSpc>
            </a:pPr>
            <a:r>
              <a:rPr sz="1150" spc="5" dirty="0">
                <a:latin typeface="Arial"/>
                <a:cs typeface="Arial"/>
              </a:rPr>
              <a:t>30</a:t>
            </a:r>
            <a:endParaRPr sz="115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528994" y="2053582"/>
            <a:ext cx="165100" cy="173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70"/>
              </a:lnSpc>
            </a:pPr>
            <a:r>
              <a:rPr sz="1150" spc="5" dirty="0">
                <a:latin typeface="Arial"/>
                <a:cs typeface="Arial"/>
              </a:rPr>
              <a:t>35</a:t>
            </a:r>
            <a:endParaRPr sz="115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528994" y="1660149"/>
            <a:ext cx="165100" cy="173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70"/>
              </a:lnSpc>
            </a:pPr>
            <a:r>
              <a:rPr sz="1150" spc="5" dirty="0">
                <a:latin typeface="Arial"/>
                <a:cs typeface="Arial"/>
              </a:rPr>
              <a:t>40</a:t>
            </a:r>
            <a:endParaRPr sz="11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054809" y="5030879"/>
            <a:ext cx="163195" cy="3854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85"/>
              </a:lnSpc>
            </a:pPr>
            <a:r>
              <a:rPr sz="1050" dirty="0">
                <a:latin typeface="Arial"/>
                <a:cs typeface="Arial"/>
              </a:rPr>
              <a:t>Br</a:t>
            </a:r>
            <a:r>
              <a:rPr sz="1050" spc="-30" dirty="0">
                <a:latin typeface="Arial"/>
                <a:cs typeface="Arial"/>
              </a:rPr>
              <a:t>ea</a:t>
            </a:r>
            <a:r>
              <a:rPr sz="1050" dirty="0">
                <a:latin typeface="Arial"/>
                <a:cs typeface="Arial"/>
              </a:rPr>
              <a:t>d</a:t>
            </a:r>
            <a:endParaRPr sz="105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686141" y="4975411"/>
            <a:ext cx="163195" cy="9074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85"/>
              </a:lnSpc>
            </a:pPr>
            <a:r>
              <a:rPr sz="1050" spc="35" dirty="0">
                <a:latin typeface="Arial"/>
                <a:cs typeface="Arial"/>
              </a:rPr>
              <a:t>M</a:t>
            </a:r>
            <a:r>
              <a:rPr sz="1050" spc="-30" dirty="0">
                <a:latin typeface="Arial"/>
                <a:cs typeface="Arial"/>
              </a:rPr>
              <a:t>ea</a:t>
            </a:r>
            <a:r>
              <a:rPr sz="1050" dirty="0">
                <a:latin typeface="Arial"/>
                <a:cs typeface="Arial"/>
              </a:rPr>
              <a:t>t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&amp;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P</a:t>
            </a:r>
            <a:r>
              <a:rPr sz="1050" spc="-30" dirty="0">
                <a:latin typeface="Arial"/>
                <a:cs typeface="Arial"/>
              </a:rPr>
              <a:t>ou</a:t>
            </a:r>
            <a:r>
              <a:rPr sz="1050" spc="-25" dirty="0">
                <a:latin typeface="Arial"/>
                <a:cs typeface="Arial"/>
              </a:rPr>
              <a:t>l</a:t>
            </a:r>
            <a:r>
              <a:rPr sz="1050" spc="-15" dirty="0">
                <a:latin typeface="Arial"/>
                <a:cs typeface="Arial"/>
              </a:rPr>
              <a:t>t</a:t>
            </a:r>
            <a:r>
              <a:rPr sz="1050" dirty="0">
                <a:latin typeface="Arial"/>
                <a:cs typeface="Arial"/>
              </a:rPr>
              <a:t>ry</a:t>
            </a:r>
            <a:endParaRPr sz="10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317656" y="4994073"/>
            <a:ext cx="163195" cy="2844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85"/>
              </a:lnSpc>
            </a:pPr>
            <a:r>
              <a:rPr sz="1050" spc="-15" dirty="0">
                <a:latin typeface="Arial"/>
                <a:cs typeface="Arial"/>
              </a:rPr>
              <a:t>F</a:t>
            </a:r>
            <a:r>
              <a:rPr sz="1050" spc="-25" dirty="0">
                <a:latin typeface="Arial"/>
                <a:cs typeface="Arial"/>
              </a:rPr>
              <a:t>i</a:t>
            </a:r>
            <a:r>
              <a:rPr sz="1050" spc="30" dirty="0">
                <a:latin typeface="Arial"/>
                <a:cs typeface="Arial"/>
              </a:rPr>
              <a:t>s</a:t>
            </a:r>
            <a:r>
              <a:rPr sz="1050" dirty="0">
                <a:latin typeface="Arial"/>
                <a:cs typeface="Arial"/>
              </a:rPr>
              <a:t>h</a:t>
            </a:r>
            <a:endParaRPr sz="10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949293" y="4966336"/>
            <a:ext cx="163195" cy="880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85"/>
              </a:lnSpc>
            </a:pPr>
            <a:r>
              <a:rPr sz="1050" spc="35" dirty="0">
                <a:latin typeface="Arial"/>
                <a:cs typeface="Arial"/>
              </a:rPr>
              <a:t>M</a:t>
            </a:r>
            <a:r>
              <a:rPr sz="1050" spc="-25" dirty="0">
                <a:latin typeface="Arial"/>
                <a:cs typeface="Arial"/>
              </a:rPr>
              <a:t>il</a:t>
            </a:r>
            <a:r>
              <a:rPr sz="1050" dirty="0">
                <a:latin typeface="Arial"/>
                <a:cs typeface="Arial"/>
              </a:rPr>
              <a:t>k</a:t>
            </a:r>
            <a:r>
              <a:rPr sz="1050" spc="25" dirty="0">
                <a:latin typeface="Arial"/>
                <a:cs typeface="Arial"/>
              </a:rPr>
              <a:t> </a:t>
            </a:r>
            <a:r>
              <a:rPr sz="1050" spc="-30" dirty="0">
                <a:latin typeface="Arial"/>
                <a:cs typeface="Arial"/>
              </a:rPr>
              <a:t>an</a:t>
            </a:r>
            <a:r>
              <a:rPr sz="1050" dirty="0">
                <a:latin typeface="Arial"/>
                <a:cs typeface="Arial"/>
              </a:rPr>
              <a:t>d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D</a:t>
            </a:r>
            <a:r>
              <a:rPr sz="1050" spc="-30" dirty="0">
                <a:latin typeface="Arial"/>
                <a:cs typeface="Arial"/>
              </a:rPr>
              <a:t>a</a:t>
            </a:r>
            <a:r>
              <a:rPr sz="1050" spc="-25" dirty="0">
                <a:latin typeface="Arial"/>
                <a:cs typeface="Arial"/>
              </a:rPr>
              <a:t>i</a:t>
            </a:r>
            <a:r>
              <a:rPr sz="1050" dirty="0">
                <a:latin typeface="Arial"/>
                <a:cs typeface="Arial"/>
              </a:rPr>
              <a:t>ry</a:t>
            </a:r>
            <a:endParaRPr sz="105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580564" y="5002083"/>
            <a:ext cx="163195" cy="3321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85"/>
              </a:lnSpc>
            </a:pPr>
            <a:r>
              <a:rPr sz="1050" dirty="0">
                <a:latin typeface="Arial"/>
                <a:cs typeface="Arial"/>
              </a:rPr>
              <a:t>E</a:t>
            </a:r>
            <a:r>
              <a:rPr sz="1050" spc="-30" dirty="0">
                <a:latin typeface="Arial"/>
                <a:cs typeface="Arial"/>
              </a:rPr>
              <a:t>gg</a:t>
            </a:r>
            <a:r>
              <a:rPr sz="1050" dirty="0">
                <a:latin typeface="Arial"/>
                <a:cs typeface="Arial"/>
              </a:rPr>
              <a:t>s</a:t>
            </a:r>
            <a:endParaRPr sz="105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212079" y="5030380"/>
            <a:ext cx="163195" cy="7340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85"/>
              </a:lnSpc>
            </a:pPr>
            <a:r>
              <a:rPr sz="1050" spc="-15" dirty="0">
                <a:latin typeface="Arial"/>
                <a:cs typeface="Arial"/>
              </a:rPr>
              <a:t>F</a:t>
            </a:r>
            <a:r>
              <a:rPr sz="1050" dirty="0">
                <a:latin typeface="Arial"/>
                <a:cs typeface="Arial"/>
              </a:rPr>
              <a:t>r</a:t>
            </a:r>
            <a:r>
              <a:rPr sz="1050" spc="-30" dirty="0">
                <a:latin typeface="Arial"/>
                <a:cs typeface="Arial"/>
              </a:rPr>
              <a:t>u</a:t>
            </a:r>
            <a:r>
              <a:rPr sz="1050" spc="-25" dirty="0">
                <a:latin typeface="Arial"/>
                <a:cs typeface="Arial"/>
              </a:rPr>
              <a:t>i</a:t>
            </a:r>
            <a:r>
              <a:rPr sz="1050" dirty="0">
                <a:latin typeface="Arial"/>
                <a:cs typeface="Arial"/>
              </a:rPr>
              <a:t>t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&amp;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N</a:t>
            </a:r>
            <a:r>
              <a:rPr sz="1050" spc="-30" dirty="0">
                <a:latin typeface="Arial"/>
                <a:cs typeface="Arial"/>
              </a:rPr>
              <a:t>u</a:t>
            </a:r>
            <a:r>
              <a:rPr sz="1050" spc="-15" dirty="0">
                <a:latin typeface="Arial"/>
                <a:cs typeface="Arial"/>
              </a:rPr>
              <a:t>t</a:t>
            </a:r>
            <a:r>
              <a:rPr sz="1050" dirty="0">
                <a:latin typeface="Arial"/>
                <a:cs typeface="Arial"/>
              </a:rPr>
              <a:t>s</a:t>
            </a:r>
            <a:endParaRPr sz="10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843594" y="5003152"/>
            <a:ext cx="163195" cy="880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85"/>
              </a:lnSpc>
            </a:pPr>
            <a:r>
              <a:rPr sz="1050" dirty="0">
                <a:latin typeface="Arial"/>
                <a:cs typeface="Arial"/>
              </a:rPr>
              <a:t>S</a:t>
            </a:r>
            <a:r>
              <a:rPr sz="1050" spc="-30" dirty="0">
                <a:latin typeface="Arial"/>
                <a:cs typeface="Arial"/>
              </a:rPr>
              <a:t>uga</a:t>
            </a:r>
            <a:r>
              <a:rPr sz="1050" dirty="0">
                <a:latin typeface="Arial"/>
                <a:cs typeface="Arial"/>
              </a:rPr>
              <a:t>rs</a:t>
            </a:r>
            <a:r>
              <a:rPr sz="1050" spc="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&amp;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F</a:t>
            </a:r>
            <a:r>
              <a:rPr sz="1050" spc="-30" dirty="0">
                <a:latin typeface="Arial"/>
                <a:cs typeface="Arial"/>
              </a:rPr>
              <a:t>a</a:t>
            </a:r>
            <a:r>
              <a:rPr sz="1050" spc="-15" dirty="0">
                <a:latin typeface="Arial"/>
                <a:cs typeface="Arial"/>
              </a:rPr>
              <a:t>t</a:t>
            </a:r>
            <a:r>
              <a:rPr sz="1050" dirty="0">
                <a:latin typeface="Arial"/>
                <a:cs typeface="Arial"/>
              </a:rPr>
              <a:t>s</a:t>
            </a:r>
            <a:endParaRPr sz="10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383587" y="4993589"/>
            <a:ext cx="337185" cy="6883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85"/>
              </a:lnSpc>
            </a:pPr>
            <a:r>
              <a:rPr sz="1050" dirty="0">
                <a:latin typeface="Arial"/>
                <a:cs typeface="Arial"/>
              </a:rPr>
              <a:t>P</a:t>
            </a:r>
            <a:r>
              <a:rPr sz="1050" spc="-30" dirty="0">
                <a:latin typeface="Arial"/>
                <a:cs typeface="Arial"/>
              </a:rPr>
              <a:t>o</a:t>
            </a:r>
            <a:r>
              <a:rPr sz="1050" spc="-15" dirty="0">
                <a:latin typeface="Arial"/>
                <a:cs typeface="Arial"/>
              </a:rPr>
              <a:t>t</a:t>
            </a:r>
            <a:r>
              <a:rPr sz="1050" spc="-30" dirty="0">
                <a:latin typeface="Arial"/>
                <a:cs typeface="Arial"/>
              </a:rPr>
              <a:t>a</a:t>
            </a:r>
            <a:r>
              <a:rPr sz="1050" spc="-15" dirty="0">
                <a:latin typeface="Arial"/>
                <a:cs typeface="Arial"/>
              </a:rPr>
              <a:t>t</a:t>
            </a:r>
            <a:r>
              <a:rPr sz="1050" spc="-30" dirty="0">
                <a:latin typeface="Arial"/>
                <a:cs typeface="Arial"/>
              </a:rPr>
              <a:t>oe</a:t>
            </a:r>
            <a:r>
              <a:rPr sz="1050" dirty="0">
                <a:latin typeface="Arial"/>
                <a:cs typeface="Arial"/>
              </a:rPr>
              <a:t>s</a:t>
            </a:r>
            <a:r>
              <a:rPr sz="1050" spc="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&amp;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dirty="0">
                <a:latin typeface="Arial"/>
                <a:cs typeface="Arial"/>
              </a:rPr>
              <a:t>V</a:t>
            </a:r>
            <a:r>
              <a:rPr sz="1050" spc="-30" dirty="0">
                <a:latin typeface="Arial"/>
                <a:cs typeface="Arial"/>
              </a:rPr>
              <a:t>ege</a:t>
            </a:r>
            <a:r>
              <a:rPr sz="1050" spc="-15" dirty="0">
                <a:latin typeface="Arial"/>
                <a:cs typeface="Arial"/>
              </a:rPr>
              <a:t>t</a:t>
            </a:r>
            <a:r>
              <a:rPr sz="1050" spc="-30" dirty="0">
                <a:latin typeface="Arial"/>
                <a:cs typeface="Arial"/>
              </a:rPr>
              <a:t>ab</a:t>
            </a:r>
            <a:r>
              <a:rPr sz="1050" spc="-25" dirty="0">
                <a:latin typeface="Arial"/>
                <a:cs typeface="Arial"/>
              </a:rPr>
              <a:t>l</a:t>
            </a:r>
            <a:r>
              <a:rPr sz="1050" spc="-30" dirty="0">
                <a:latin typeface="Arial"/>
                <a:cs typeface="Arial"/>
              </a:rPr>
              <a:t>e</a:t>
            </a:r>
            <a:r>
              <a:rPr sz="1050" dirty="0">
                <a:latin typeface="Arial"/>
                <a:cs typeface="Arial"/>
              </a:rPr>
              <a:t>s</a:t>
            </a:r>
            <a:endParaRPr sz="105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106501" y="5030263"/>
            <a:ext cx="163195" cy="6699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85"/>
              </a:lnSpc>
            </a:pPr>
            <a:r>
              <a:rPr sz="1050" dirty="0">
                <a:latin typeface="Arial"/>
                <a:cs typeface="Arial"/>
              </a:rPr>
              <a:t>B</a:t>
            </a:r>
            <a:r>
              <a:rPr sz="1050" spc="-30" dirty="0">
                <a:latin typeface="Arial"/>
                <a:cs typeface="Arial"/>
              </a:rPr>
              <a:t>e</a:t>
            </a:r>
            <a:r>
              <a:rPr sz="1050" spc="30" dirty="0">
                <a:latin typeface="Arial"/>
                <a:cs typeface="Arial"/>
              </a:rPr>
              <a:t>v</a:t>
            </a:r>
            <a:r>
              <a:rPr sz="1050" spc="-30" dirty="0">
                <a:latin typeface="Arial"/>
                <a:cs typeface="Arial"/>
              </a:rPr>
              <a:t>e</a:t>
            </a:r>
            <a:r>
              <a:rPr sz="1050" dirty="0">
                <a:latin typeface="Arial"/>
                <a:cs typeface="Arial"/>
              </a:rPr>
              <a:t>r</a:t>
            </a:r>
            <a:r>
              <a:rPr sz="1050" spc="-30" dirty="0">
                <a:latin typeface="Arial"/>
                <a:cs typeface="Arial"/>
              </a:rPr>
              <a:t>age</a:t>
            </a:r>
            <a:r>
              <a:rPr sz="1050" dirty="0">
                <a:latin typeface="Arial"/>
                <a:cs typeface="Arial"/>
              </a:rPr>
              <a:t>s</a:t>
            </a:r>
            <a:endParaRPr sz="10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278421" y="2354431"/>
            <a:ext cx="172085" cy="19634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65"/>
              </a:lnSpc>
            </a:pPr>
            <a:r>
              <a:rPr sz="1150" b="1" spc="20" dirty="0">
                <a:latin typeface="Arial"/>
                <a:cs typeface="Arial"/>
              </a:rPr>
              <a:t>P</a:t>
            </a:r>
            <a:r>
              <a:rPr sz="1150" b="1" dirty="0">
                <a:latin typeface="Arial"/>
                <a:cs typeface="Arial"/>
              </a:rPr>
              <a:t>e</a:t>
            </a:r>
            <a:r>
              <a:rPr sz="1150" b="1" spc="-20" dirty="0">
                <a:latin typeface="Arial"/>
                <a:cs typeface="Arial"/>
              </a:rPr>
              <a:t>r</a:t>
            </a:r>
            <a:r>
              <a:rPr sz="1150" b="1" dirty="0">
                <a:latin typeface="Arial"/>
                <a:cs typeface="Arial"/>
              </a:rPr>
              <a:t>ce</a:t>
            </a:r>
            <a:r>
              <a:rPr sz="1150" b="1" spc="10" dirty="0">
                <a:latin typeface="Arial"/>
                <a:cs typeface="Arial"/>
              </a:rPr>
              <a:t>n</a:t>
            </a:r>
            <a:r>
              <a:rPr sz="1150" b="1" spc="-25" dirty="0">
                <a:latin typeface="Arial"/>
                <a:cs typeface="Arial"/>
              </a:rPr>
              <a:t>t</a:t>
            </a:r>
            <a:r>
              <a:rPr sz="1150" b="1" dirty="0">
                <a:latin typeface="Arial"/>
                <a:cs typeface="Arial"/>
              </a:rPr>
              <a:t>a</a:t>
            </a:r>
            <a:r>
              <a:rPr sz="1150" b="1" spc="10" dirty="0">
                <a:latin typeface="Arial"/>
                <a:cs typeface="Arial"/>
              </a:rPr>
              <a:t>g</a:t>
            </a:r>
            <a:r>
              <a:rPr sz="1150" b="1" dirty="0">
                <a:latin typeface="Arial"/>
                <a:cs typeface="Arial"/>
              </a:rPr>
              <a:t>e</a:t>
            </a:r>
            <a:r>
              <a:rPr sz="1150" b="1" spc="-3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c</a:t>
            </a:r>
            <a:r>
              <a:rPr sz="1150" b="1" spc="10" dirty="0">
                <a:latin typeface="Arial"/>
                <a:cs typeface="Arial"/>
              </a:rPr>
              <a:t>on</a:t>
            </a:r>
            <a:r>
              <a:rPr sz="1150" b="1" spc="-25" dirty="0">
                <a:latin typeface="Arial"/>
                <a:cs typeface="Arial"/>
              </a:rPr>
              <a:t>t</a:t>
            </a:r>
            <a:r>
              <a:rPr sz="1150" b="1" spc="-20" dirty="0">
                <a:latin typeface="Arial"/>
                <a:cs typeface="Arial"/>
              </a:rPr>
              <a:t>r</a:t>
            </a:r>
            <a:r>
              <a:rPr sz="1150" b="1" spc="-35" dirty="0">
                <a:latin typeface="Arial"/>
                <a:cs typeface="Arial"/>
              </a:rPr>
              <a:t>i</a:t>
            </a:r>
            <a:r>
              <a:rPr sz="1150" b="1" spc="10" dirty="0">
                <a:latin typeface="Arial"/>
                <a:cs typeface="Arial"/>
              </a:rPr>
              <a:t>bu</a:t>
            </a:r>
            <a:r>
              <a:rPr sz="1150" b="1" spc="-25" dirty="0">
                <a:latin typeface="Arial"/>
                <a:cs typeface="Arial"/>
              </a:rPr>
              <a:t>t</a:t>
            </a:r>
            <a:r>
              <a:rPr sz="1150" b="1" spc="-35" dirty="0">
                <a:latin typeface="Arial"/>
                <a:cs typeface="Arial"/>
              </a:rPr>
              <a:t>i</a:t>
            </a:r>
            <a:r>
              <a:rPr sz="1150" b="1" spc="10" dirty="0">
                <a:latin typeface="Arial"/>
                <a:cs typeface="Arial"/>
              </a:rPr>
              <a:t>o</a:t>
            </a:r>
            <a:r>
              <a:rPr sz="1150" b="1" dirty="0">
                <a:latin typeface="Arial"/>
                <a:cs typeface="Arial"/>
              </a:rPr>
              <a:t>n</a:t>
            </a:r>
            <a:r>
              <a:rPr sz="1150" b="1" spc="-20" dirty="0">
                <a:latin typeface="Arial"/>
                <a:cs typeface="Arial"/>
              </a:rPr>
              <a:t> </a:t>
            </a:r>
            <a:r>
              <a:rPr sz="1150" b="1" spc="-25" dirty="0">
                <a:latin typeface="Arial"/>
                <a:cs typeface="Arial"/>
              </a:rPr>
              <a:t>(</a:t>
            </a:r>
            <a:r>
              <a:rPr sz="1150" b="1" spc="-20" dirty="0">
                <a:latin typeface="Arial"/>
                <a:cs typeface="Arial"/>
              </a:rPr>
              <a:t>%</a:t>
            </a:r>
            <a:r>
              <a:rPr sz="1150" b="1" dirty="0">
                <a:latin typeface="Arial"/>
                <a:cs typeface="Arial"/>
              </a:rPr>
              <a:t>)</a:t>
            </a:r>
            <a:endParaRPr sz="11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587614" y="4831200"/>
            <a:ext cx="66675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900" spc="20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587614" y="4382955"/>
            <a:ext cx="167005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900" dirty="0">
                <a:latin typeface="Arial"/>
                <a:cs typeface="Arial"/>
              </a:rPr>
              <a:t>0</a:t>
            </a:r>
            <a:r>
              <a:rPr sz="900" spc="35" dirty="0">
                <a:latin typeface="Arial"/>
                <a:cs typeface="Arial"/>
              </a:rPr>
              <a:t>.</a:t>
            </a:r>
            <a:r>
              <a:rPr sz="900" spc="20" dirty="0"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587614" y="3934344"/>
            <a:ext cx="167005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900" dirty="0">
                <a:latin typeface="Arial"/>
                <a:cs typeface="Arial"/>
              </a:rPr>
              <a:t>0</a:t>
            </a:r>
            <a:r>
              <a:rPr sz="900" spc="35" dirty="0">
                <a:latin typeface="Arial"/>
                <a:cs typeface="Arial"/>
              </a:rPr>
              <a:t>.</a:t>
            </a:r>
            <a:r>
              <a:rPr sz="900" spc="20" dirty="0"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528994" y="2840813"/>
            <a:ext cx="6225540" cy="961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150" spc="5" dirty="0">
                <a:latin typeface="Arial"/>
                <a:cs typeface="Arial"/>
              </a:rPr>
              <a:t>25</a:t>
            </a:r>
            <a:endParaRPr sz="1150">
              <a:latin typeface="Arial"/>
              <a:cs typeface="Arial"/>
            </a:endParaRPr>
          </a:p>
          <a:p>
            <a:pPr algn="r">
              <a:lnSpc>
                <a:spcPct val="100000"/>
              </a:lnSpc>
              <a:spcBef>
                <a:spcPts val="95"/>
              </a:spcBef>
            </a:pPr>
            <a:r>
              <a:rPr sz="900" dirty="0">
                <a:latin typeface="Arial"/>
                <a:cs typeface="Arial"/>
              </a:rPr>
              <a:t>0</a:t>
            </a:r>
            <a:r>
              <a:rPr sz="900" spc="35" dirty="0">
                <a:latin typeface="Arial"/>
                <a:cs typeface="Arial"/>
              </a:rPr>
              <a:t>.</a:t>
            </a:r>
            <a:r>
              <a:rPr sz="900" spc="20" dirty="0">
                <a:latin typeface="Arial"/>
                <a:cs typeface="Arial"/>
              </a:rPr>
              <a:t>8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r>
              <a:rPr sz="1150" spc="5" dirty="0">
                <a:latin typeface="Arial"/>
                <a:cs typeface="Arial"/>
              </a:rPr>
              <a:t>20</a:t>
            </a:r>
            <a:endParaRPr sz="1150">
              <a:latin typeface="Arial"/>
              <a:cs typeface="Arial"/>
            </a:endParaRPr>
          </a:p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sz="900" dirty="0">
                <a:latin typeface="Arial"/>
                <a:cs typeface="Arial"/>
              </a:rPr>
              <a:t>0</a:t>
            </a:r>
            <a:r>
              <a:rPr sz="900" spc="35" dirty="0">
                <a:latin typeface="Arial"/>
                <a:cs typeface="Arial"/>
              </a:rPr>
              <a:t>.</a:t>
            </a:r>
            <a:r>
              <a:rPr sz="900" spc="20" dirty="0">
                <a:latin typeface="Arial"/>
                <a:cs typeface="Arial"/>
              </a:rPr>
              <a:t>6</a:t>
            </a:r>
            <a:endParaRPr sz="900">
              <a:latin typeface="Arial"/>
              <a:cs typeface="Arial"/>
            </a:endParaRPr>
          </a:p>
          <a:p>
            <a:pPr>
              <a:lnSpc>
                <a:spcPts val="1370"/>
              </a:lnSpc>
              <a:spcBef>
                <a:spcPts val="35"/>
              </a:spcBef>
            </a:pPr>
            <a:r>
              <a:rPr sz="1150" spc="5" dirty="0">
                <a:latin typeface="Arial"/>
                <a:cs typeface="Arial"/>
              </a:rPr>
              <a:t>15</a:t>
            </a:r>
            <a:endParaRPr sz="11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587614" y="2579620"/>
            <a:ext cx="66675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900" spc="20" dirty="0">
                <a:latin typeface="Arial"/>
                <a:cs typeface="Arial"/>
              </a:rPr>
              <a:t>1</a:t>
            </a:r>
            <a:endParaRPr sz="9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587614" y="2131375"/>
            <a:ext cx="167005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900" dirty="0">
                <a:latin typeface="Arial"/>
                <a:cs typeface="Arial"/>
              </a:rPr>
              <a:t>1</a:t>
            </a:r>
            <a:r>
              <a:rPr sz="900" spc="35" dirty="0">
                <a:latin typeface="Arial"/>
                <a:cs typeface="Arial"/>
              </a:rPr>
              <a:t>.</a:t>
            </a:r>
            <a:r>
              <a:rPr sz="900" spc="20" dirty="0"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587614" y="1682764"/>
            <a:ext cx="167005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900" dirty="0">
                <a:latin typeface="Arial"/>
                <a:cs typeface="Arial"/>
              </a:rPr>
              <a:t>1</a:t>
            </a:r>
            <a:r>
              <a:rPr sz="900" spc="35" dirty="0">
                <a:latin typeface="Arial"/>
                <a:cs typeface="Arial"/>
              </a:rPr>
              <a:t>.</a:t>
            </a:r>
            <a:r>
              <a:rPr sz="900" spc="20" dirty="0"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803281" y="2315194"/>
            <a:ext cx="172085" cy="20180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265"/>
              </a:lnSpc>
            </a:pPr>
            <a:r>
              <a:rPr sz="1150" b="1" spc="-35" dirty="0">
                <a:latin typeface="Arial"/>
                <a:cs typeface="Arial"/>
              </a:rPr>
              <a:t>I</a:t>
            </a:r>
            <a:r>
              <a:rPr sz="1150" b="1" spc="10" dirty="0">
                <a:latin typeface="Arial"/>
                <a:cs typeface="Arial"/>
              </a:rPr>
              <a:t>od</a:t>
            </a:r>
            <a:r>
              <a:rPr sz="1150" b="1" spc="-35" dirty="0">
                <a:latin typeface="Arial"/>
                <a:cs typeface="Arial"/>
              </a:rPr>
              <a:t>i</a:t>
            </a:r>
            <a:r>
              <a:rPr sz="1150" b="1" spc="10" dirty="0">
                <a:latin typeface="Arial"/>
                <a:cs typeface="Arial"/>
              </a:rPr>
              <a:t>n</a:t>
            </a:r>
            <a:r>
              <a:rPr sz="1150" b="1" dirty="0">
                <a:latin typeface="Arial"/>
                <a:cs typeface="Arial"/>
              </a:rPr>
              <a:t>e</a:t>
            </a:r>
            <a:r>
              <a:rPr sz="1150" b="1" spc="-3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c</a:t>
            </a:r>
            <a:r>
              <a:rPr sz="1150" b="1" spc="10" dirty="0">
                <a:latin typeface="Arial"/>
                <a:cs typeface="Arial"/>
              </a:rPr>
              <a:t>on</a:t>
            </a:r>
            <a:r>
              <a:rPr sz="1150" b="1" dirty="0">
                <a:latin typeface="Arial"/>
                <a:cs typeface="Arial"/>
              </a:rPr>
              <a:t>ce</a:t>
            </a:r>
            <a:r>
              <a:rPr sz="1150" b="1" spc="10" dirty="0">
                <a:latin typeface="Arial"/>
                <a:cs typeface="Arial"/>
              </a:rPr>
              <a:t>n</a:t>
            </a:r>
            <a:r>
              <a:rPr sz="1150" b="1" spc="-25" dirty="0">
                <a:latin typeface="Arial"/>
                <a:cs typeface="Arial"/>
              </a:rPr>
              <a:t>t</a:t>
            </a:r>
            <a:r>
              <a:rPr sz="1150" b="1" spc="-20" dirty="0">
                <a:latin typeface="Arial"/>
                <a:cs typeface="Arial"/>
              </a:rPr>
              <a:t>r</a:t>
            </a:r>
            <a:r>
              <a:rPr sz="1150" b="1" dirty="0">
                <a:latin typeface="Arial"/>
                <a:cs typeface="Arial"/>
              </a:rPr>
              <a:t>a</a:t>
            </a:r>
            <a:r>
              <a:rPr sz="1150" b="1" spc="-25" dirty="0">
                <a:latin typeface="Arial"/>
                <a:cs typeface="Arial"/>
              </a:rPr>
              <a:t>t</a:t>
            </a:r>
            <a:r>
              <a:rPr sz="1150" b="1" spc="-35" dirty="0">
                <a:latin typeface="Arial"/>
                <a:cs typeface="Arial"/>
              </a:rPr>
              <a:t>i</a:t>
            </a:r>
            <a:r>
              <a:rPr sz="1150" b="1" spc="10" dirty="0">
                <a:latin typeface="Arial"/>
                <a:cs typeface="Arial"/>
              </a:rPr>
              <a:t>o</a:t>
            </a:r>
            <a:r>
              <a:rPr sz="1150" b="1" dirty="0">
                <a:latin typeface="Arial"/>
                <a:cs typeface="Arial"/>
              </a:rPr>
              <a:t>n</a:t>
            </a:r>
            <a:r>
              <a:rPr sz="1150" b="1" spc="-20" dirty="0">
                <a:latin typeface="Arial"/>
                <a:cs typeface="Arial"/>
              </a:rPr>
              <a:t> </a:t>
            </a:r>
            <a:r>
              <a:rPr sz="1150" b="1" spc="-25" dirty="0">
                <a:latin typeface="Arial"/>
                <a:cs typeface="Arial"/>
              </a:rPr>
              <a:t>(</a:t>
            </a:r>
            <a:r>
              <a:rPr sz="1150" b="1" spc="-20" dirty="0">
                <a:latin typeface="Arial"/>
                <a:cs typeface="Arial"/>
              </a:rPr>
              <a:t>m</a:t>
            </a:r>
            <a:r>
              <a:rPr sz="1150" b="1" spc="10" dirty="0">
                <a:latin typeface="Arial"/>
                <a:cs typeface="Arial"/>
              </a:rPr>
              <a:t>g</a:t>
            </a:r>
            <a:r>
              <a:rPr sz="1150" b="1" spc="-35" dirty="0">
                <a:latin typeface="Arial"/>
                <a:cs typeface="Arial"/>
              </a:rPr>
              <a:t>/</a:t>
            </a:r>
            <a:r>
              <a:rPr sz="1150" b="1" dirty="0">
                <a:latin typeface="Arial"/>
                <a:cs typeface="Arial"/>
              </a:rPr>
              <a:t>k</a:t>
            </a:r>
            <a:r>
              <a:rPr sz="1150" b="1" spc="10" dirty="0">
                <a:latin typeface="Arial"/>
                <a:cs typeface="Arial"/>
              </a:rPr>
              <a:t>g</a:t>
            </a:r>
            <a:r>
              <a:rPr sz="1150" b="1" dirty="0">
                <a:latin typeface="Arial"/>
                <a:cs typeface="Arial"/>
              </a:rPr>
              <a:t>)</a:t>
            </a:r>
            <a:endParaRPr sz="1150">
              <a:latin typeface="Arial"/>
              <a:cs typeface="Arial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2974946" y="5998146"/>
            <a:ext cx="3376929" cy="229235"/>
          </a:xfrm>
          <a:custGeom>
            <a:avLst/>
            <a:gdLst/>
            <a:ahLst/>
            <a:cxnLst/>
            <a:rect l="l" t="t" r="r" b="b"/>
            <a:pathLst>
              <a:path w="3376929" h="229235">
                <a:moveTo>
                  <a:pt x="0" y="228690"/>
                </a:moveTo>
                <a:lnTo>
                  <a:pt x="3376935" y="228690"/>
                </a:lnTo>
                <a:lnTo>
                  <a:pt x="3376935" y="0"/>
                </a:lnTo>
                <a:lnTo>
                  <a:pt x="0" y="0"/>
                </a:lnTo>
                <a:lnTo>
                  <a:pt x="0" y="228690"/>
                </a:lnTo>
                <a:close/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022840" y="6067271"/>
            <a:ext cx="82260" cy="822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020647" y="6071534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82218"/>
                </a:moveTo>
                <a:lnTo>
                  <a:pt x="82260" y="82218"/>
                </a:lnTo>
                <a:lnTo>
                  <a:pt x="82260" y="0"/>
                </a:lnTo>
                <a:lnTo>
                  <a:pt x="0" y="0"/>
                </a:lnTo>
                <a:lnTo>
                  <a:pt x="0" y="82218"/>
                </a:lnTo>
                <a:close/>
              </a:path>
            </a:pathLst>
          </a:custGeom>
          <a:ln w="91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860230" y="6071534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82218"/>
                </a:moveTo>
                <a:lnTo>
                  <a:pt x="82260" y="82218"/>
                </a:lnTo>
                <a:lnTo>
                  <a:pt x="82260" y="0"/>
                </a:lnTo>
                <a:lnTo>
                  <a:pt x="0" y="0"/>
                </a:lnTo>
                <a:lnTo>
                  <a:pt x="0" y="82218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2611373" y="6029538"/>
            <a:ext cx="3693160" cy="694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7210">
              <a:lnSpc>
                <a:spcPct val="100000"/>
              </a:lnSpc>
              <a:tabLst>
                <a:tab pos="2376170" algn="l"/>
              </a:tabLst>
            </a:pPr>
            <a:r>
              <a:rPr sz="1050" dirty="0">
                <a:latin typeface="Arial"/>
                <a:cs typeface="Arial"/>
              </a:rPr>
              <a:t>Percentage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contribution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(%)	</a:t>
            </a:r>
            <a:r>
              <a:rPr sz="1050" spc="-20" dirty="0">
                <a:latin typeface="Arial"/>
                <a:cs typeface="Arial"/>
              </a:rPr>
              <a:t>Iodine </a:t>
            </a:r>
            <a:r>
              <a:rPr sz="1050" dirty="0">
                <a:latin typeface="Arial"/>
                <a:cs typeface="Arial"/>
              </a:rPr>
              <a:t>content</a:t>
            </a:r>
            <a:r>
              <a:rPr sz="1050" spc="-10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(mg/kg)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Rose </a:t>
            </a:r>
            <a:r>
              <a:rPr sz="1400" i="1" dirty="0">
                <a:latin typeface="Arial"/>
                <a:cs typeface="Arial"/>
              </a:rPr>
              <a:t>et al.</a:t>
            </a:r>
            <a:r>
              <a:rPr sz="1400" dirty="0">
                <a:latin typeface="Arial"/>
                <a:cs typeface="Arial"/>
              </a:rPr>
              <a:t>, 2001; Henderson </a:t>
            </a:r>
            <a:r>
              <a:rPr sz="1400" i="1" dirty="0">
                <a:latin typeface="Arial"/>
                <a:cs typeface="Arial"/>
              </a:rPr>
              <a:t>et al.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1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2003.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1144504" y="1558934"/>
            <a:ext cx="6974205" cy="4705350"/>
          </a:xfrm>
          <a:custGeom>
            <a:avLst/>
            <a:gdLst/>
            <a:ahLst/>
            <a:cxnLst/>
            <a:rect l="l" t="t" r="r" b="b"/>
            <a:pathLst>
              <a:path w="6974205" h="4705350">
                <a:moveTo>
                  <a:pt x="0" y="4704748"/>
                </a:moveTo>
                <a:lnTo>
                  <a:pt x="6973840" y="4704748"/>
                </a:lnTo>
                <a:lnTo>
                  <a:pt x="6973840" y="0"/>
                </a:lnTo>
                <a:lnTo>
                  <a:pt x="0" y="0"/>
                </a:lnTo>
                <a:lnTo>
                  <a:pt x="0" y="4704748"/>
                </a:lnTo>
                <a:close/>
              </a:path>
            </a:pathLst>
          </a:custGeom>
          <a:ln w="91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131820" y="1844039"/>
            <a:ext cx="576580" cy="3601720"/>
          </a:xfrm>
          <a:custGeom>
            <a:avLst/>
            <a:gdLst/>
            <a:ahLst/>
            <a:cxnLst/>
            <a:rect l="l" t="t" r="r" b="b"/>
            <a:pathLst>
              <a:path w="576579" h="3601720">
                <a:moveTo>
                  <a:pt x="0" y="3601212"/>
                </a:moveTo>
                <a:lnTo>
                  <a:pt x="576071" y="3601212"/>
                </a:lnTo>
                <a:lnTo>
                  <a:pt x="576071" y="0"/>
                </a:lnTo>
                <a:lnTo>
                  <a:pt x="0" y="0"/>
                </a:lnTo>
                <a:lnTo>
                  <a:pt x="0" y="3601212"/>
                </a:lnTo>
                <a:close/>
              </a:path>
            </a:pathLst>
          </a:custGeom>
          <a:ln w="1524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779520" y="1844039"/>
            <a:ext cx="576580" cy="4034154"/>
          </a:xfrm>
          <a:custGeom>
            <a:avLst/>
            <a:gdLst/>
            <a:ahLst/>
            <a:cxnLst/>
            <a:rect l="l" t="t" r="r" b="b"/>
            <a:pathLst>
              <a:path w="576579" h="4034154">
                <a:moveTo>
                  <a:pt x="0" y="4034028"/>
                </a:moveTo>
                <a:lnTo>
                  <a:pt x="576072" y="4034028"/>
                </a:lnTo>
                <a:lnTo>
                  <a:pt x="576072" y="0"/>
                </a:lnTo>
                <a:lnTo>
                  <a:pt x="0" y="0"/>
                </a:lnTo>
                <a:lnTo>
                  <a:pt x="0" y="4034028"/>
                </a:lnTo>
                <a:close/>
              </a:path>
            </a:pathLst>
          </a:custGeom>
          <a:ln w="1524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Прямоугольник 103"/>
          <p:cNvSpPr/>
          <p:nvPr/>
        </p:nvSpPr>
        <p:spPr>
          <a:xfrm>
            <a:off x="4174483" y="120890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Содержание йода и вклад в</a:t>
            </a:r>
          </a:p>
          <a:p>
            <a:r>
              <a:rPr lang="ru-RU" dirty="0"/>
              <a:t>потребление йода в пищевых группах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1400555"/>
            <a:ext cx="5151120" cy="3541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8068" y="4929885"/>
            <a:ext cx="8048625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2400" dirty="0"/>
              <a:t>Вклад (%) различных групп пищевых продуктов в общее потребление йода с помощью частотного опросника (FFQ) и дневника питания </a:t>
            </a:r>
            <a:r>
              <a:rPr lang="ru-RU" sz="2400" dirty="0" smtClean="0"/>
              <a:t>FD</a:t>
            </a:r>
          </a:p>
          <a:p>
            <a:r>
              <a:rPr sz="1800" spc="-10" dirty="0" err="1" smtClean="0">
                <a:solidFill>
                  <a:srgbClr val="938953"/>
                </a:solidFill>
                <a:latin typeface="Calibri"/>
                <a:cs typeface="Calibri"/>
              </a:rPr>
              <a:t>Brantsaeter</a:t>
            </a:r>
            <a:r>
              <a:rPr sz="1800" spc="-10" dirty="0" smtClean="0">
                <a:solidFill>
                  <a:srgbClr val="938953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938953"/>
                </a:solidFill>
                <a:latin typeface="Calibri"/>
                <a:cs typeface="Calibri"/>
              </a:rPr>
              <a:t>et </a:t>
            </a:r>
            <a:r>
              <a:rPr sz="1800" dirty="0">
                <a:solidFill>
                  <a:srgbClr val="938953"/>
                </a:solidFill>
                <a:latin typeface="Calibri"/>
                <a:cs typeface="Calibri"/>
              </a:rPr>
              <a:t>al. </a:t>
            </a:r>
            <a:r>
              <a:rPr sz="1800" spc="-10" dirty="0">
                <a:solidFill>
                  <a:srgbClr val="938953"/>
                </a:solidFill>
                <a:latin typeface="Calibri"/>
                <a:cs typeface="Calibri"/>
              </a:rPr>
              <a:t>Evaluation </a:t>
            </a:r>
            <a:r>
              <a:rPr sz="1800" spc="-5" dirty="0">
                <a:solidFill>
                  <a:srgbClr val="938953"/>
                </a:solidFill>
                <a:latin typeface="Calibri"/>
                <a:cs typeface="Calibri"/>
              </a:rPr>
              <a:t>of urinary iodine </a:t>
            </a:r>
            <a:r>
              <a:rPr sz="1800" spc="-15" dirty="0">
                <a:solidFill>
                  <a:srgbClr val="938953"/>
                </a:solidFill>
                <a:latin typeface="Calibri"/>
                <a:cs typeface="Calibri"/>
              </a:rPr>
              <a:t>excretion </a:t>
            </a:r>
            <a:r>
              <a:rPr sz="1800" dirty="0">
                <a:solidFill>
                  <a:srgbClr val="938953"/>
                </a:solidFill>
                <a:latin typeface="Calibri"/>
                <a:cs typeface="Calibri"/>
              </a:rPr>
              <a:t>as a </a:t>
            </a:r>
            <a:r>
              <a:rPr sz="1800" spc="-10" dirty="0">
                <a:solidFill>
                  <a:srgbClr val="938953"/>
                </a:solidFill>
                <a:latin typeface="Calibri"/>
                <a:cs typeface="Calibri"/>
              </a:rPr>
              <a:t>biomarker </a:t>
            </a:r>
            <a:r>
              <a:rPr sz="1800" spc="-15" dirty="0">
                <a:solidFill>
                  <a:srgbClr val="938953"/>
                </a:solidFill>
                <a:latin typeface="Calibri"/>
                <a:cs typeface="Calibri"/>
              </a:rPr>
              <a:t>for </a:t>
            </a:r>
            <a:r>
              <a:rPr sz="1800" spc="-20" dirty="0">
                <a:solidFill>
                  <a:srgbClr val="938953"/>
                </a:solidFill>
                <a:latin typeface="Calibri"/>
                <a:cs typeface="Calibri"/>
              </a:rPr>
              <a:t>intake  </a:t>
            </a:r>
            <a:r>
              <a:rPr sz="1800" spc="-5" dirty="0">
                <a:solidFill>
                  <a:srgbClr val="938953"/>
                </a:solidFill>
                <a:latin typeface="Calibri"/>
                <a:cs typeface="Calibri"/>
              </a:rPr>
              <a:t>of milk </a:t>
            </a:r>
            <a:r>
              <a:rPr sz="1800" dirty="0">
                <a:solidFill>
                  <a:srgbClr val="938953"/>
                </a:solidFill>
                <a:latin typeface="Calibri"/>
                <a:cs typeface="Calibri"/>
              </a:rPr>
              <a:t>and </a:t>
            </a:r>
            <a:r>
              <a:rPr sz="1800" spc="-5" dirty="0">
                <a:solidFill>
                  <a:srgbClr val="938953"/>
                </a:solidFill>
                <a:latin typeface="Calibri"/>
                <a:cs typeface="Calibri"/>
              </a:rPr>
              <a:t>dairy </a:t>
            </a:r>
            <a:r>
              <a:rPr sz="1800" spc="-10" dirty="0">
                <a:solidFill>
                  <a:srgbClr val="938953"/>
                </a:solidFill>
                <a:latin typeface="Calibri"/>
                <a:cs typeface="Calibri"/>
              </a:rPr>
              <a:t>products </a:t>
            </a:r>
            <a:r>
              <a:rPr sz="1800" spc="-5" dirty="0">
                <a:solidFill>
                  <a:srgbClr val="938953"/>
                </a:solidFill>
                <a:latin typeface="Calibri"/>
                <a:cs typeface="Calibri"/>
              </a:rPr>
              <a:t>in pregnant </a:t>
            </a:r>
            <a:r>
              <a:rPr sz="1800" spc="-10" dirty="0">
                <a:solidFill>
                  <a:srgbClr val="938953"/>
                </a:solidFill>
                <a:latin typeface="Calibri"/>
                <a:cs typeface="Calibri"/>
              </a:rPr>
              <a:t>women </a:t>
            </a:r>
            <a:r>
              <a:rPr sz="1800" dirty="0">
                <a:solidFill>
                  <a:srgbClr val="938953"/>
                </a:solidFill>
                <a:latin typeface="Calibri"/>
                <a:cs typeface="Calibri"/>
              </a:rPr>
              <a:t>in the </a:t>
            </a:r>
            <a:r>
              <a:rPr sz="1800" spc="-5" dirty="0">
                <a:solidFill>
                  <a:srgbClr val="938953"/>
                </a:solidFill>
                <a:latin typeface="Calibri"/>
                <a:cs typeface="Calibri"/>
              </a:rPr>
              <a:t>Norwegian Mother </a:t>
            </a:r>
            <a:r>
              <a:rPr sz="1800" dirty="0">
                <a:solidFill>
                  <a:srgbClr val="938953"/>
                </a:solidFill>
                <a:latin typeface="Calibri"/>
                <a:cs typeface="Calibri"/>
              </a:rPr>
              <a:t>and  </a:t>
            </a:r>
            <a:r>
              <a:rPr sz="1800" spc="-5" dirty="0">
                <a:solidFill>
                  <a:srgbClr val="938953"/>
                </a:solidFill>
                <a:latin typeface="Calibri"/>
                <a:cs typeface="Calibri"/>
              </a:rPr>
              <a:t>Child Cohort Study (MoBa). Eur </a:t>
            </a:r>
            <a:r>
              <a:rPr sz="1800" dirty="0">
                <a:solidFill>
                  <a:srgbClr val="938953"/>
                </a:solidFill>
                <a:latin typeface="Calibri"/>
                <a:cs typeface="Calibri"/>
              </a:rPr>
              <a:t>J </a:t>
            </a:r>
            <a:r>
              <a:rPr sz="1800" spc="-5" dirty="0">
                <a:solidFill>
                  <a:srgbClr val="938953"/>
                </a:solidFill>
                <a:latin typeface="Calibri"/>
                <a:cs typeface="Calibri"/>
              </a:rPr>
              <a:t>Clin </a:t>
            </a:r>
            <a:r>
              <a:rPr sz="1800" dirty="0">
                <a:solidFill>
                  <a:srgbClr val="938953"/>
                </a:solidFill>
                <a:latin typeface="Calibri"/>
                <a:cs typeface="Calibri"/>
              </a:rPr>
              <a:t>Nutr</a:t>
            </a:r>
            <a:r>
              <a:rPr sz="1800" spc="45" dirty="0">
                <a:solidFill>
                  <a:srgbClr val="938953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938953"/>
                </a:solidFill>
                <a:latin typeface="Calibri"/>
                <a:cs typeface="Calibri"/>
              </a:rPr>
              <a:t>2007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9495" y="5747003"/>
            <a:ext cx="8028305" cy="0"/>
          </a:xfrm>
          <a:custGeom>
            <a:avLst/>
            <a:gdLst/>
            <a:ahLst/>
            <a:cxnLst/>
            <a:rect l="l" t="t" r="r" b="b"/>
            <a:pathLst>
              <a:path w="8028305">
                <a:moveTo>
                  <a:pt x="0" y="0"/>
                </a:moveTo>
                <a:lnTo>
                  <a:pt x="8027924" y="0"/>
                </a:lnTo>
              </a:path>
            </a:pathLst>
          </a:custGeom>
          <a:ln w="9144">
            <a:solidFill>
              <a:srgbClr val="C4BC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5249" y="158241"/>
            <a:ext cx="8553500" cy="1172884"/>
          </a:xfrm>
          <a:prstGeom prst="rect">
            <a:avLst/>
          </a:prstGeom>
        </p:spPr>
        <p:txBody>
          <a:bodyPr vert="horz" wrap="square" lIns="0" tIns="64261" rIns="0" bIns="0" rtlCol="0">
            <a:spAutoFit/>
          </a:bodyPr>
          <a:lstStyle/>
          <a:p>
            <a:pPr algn="ctr"/>
            <a:r>
              <a:rPr lang="ru-RU" sz="3600" dirty="0"/>
              <a:t>Вклад групп продуктов в </a:t>
            </a:r>
            <a:r>
              <a:rPr lang="ru-RU" sz="3600" dirty="0" smtClean="0"/>
              <a:t>потребление йода в </a:t>
            </a:r>
            <a:r>
              <a:rPr lang="ru-RU" sz="3600" dirty="0"/>
              <a:t>Норвегии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8383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79480" y="3772002"/>
            <a:ext cx="4572000" cy="369332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249" y="158241"/>
            <a:ext cx="8553500" cy="1059520"/>
          </a:xfrm>
          <a:prstGeom prst="rect">
            <a:avLst/>
          </a:prstGeom>
        </p:spPr>
        <p:txBody>
          <a:bodyPr vert="horz" wrap="square" lIns="0" tIns="134873" rIns="0" bIns="0" rtlCol="0">
            <a:spAutoFit/>
          </a:bodyPr>
          <a:lstStyle/>
          <a:p>
            <a:r>
              <a:rPr lang="ru-RU" sz="3000" dirty="0"/>
              <a:t>Почему йод играет важную роль во время беременности</a:t>
            </a:r>
            <a:endParaRPr lang="ru-RU"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381000" y="4693920"/>
            <a:ext cx="1323161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95"/>
              </a:lnSpc>
            </a:pPr>
            <a:r>
              <a:rPr lang="ru-RU" sz="1800" spc="-5" dirty="0" smtClean="0">
                <a:latin typeface="Arial"/>
                <a:cs typeface="Arial"/>
              </a:rPr>
              <a:t>Кретинизм</a:t>
            </a:r>
            <a:r>
              <a:rPr sz="1200" spc="-5" dirty="0" smtClean="0">
                <a:latin typeface="Arial"/>
                <a:cs typeface="Arial"/>
              </a:rPr>
              <a:t>1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39645" y="4867147"/>
            <a:ext cx="2865755" cy="468630"/>
          </a:xfrm>
          <a:custGeom>
            <a:avLst/>
            <a:gdLst/>
            <a:ahLst/>
            <a:cxnLst/>
            <a:rect l="l" t="t" r="r" b="b"/>
            <a:pathLst>
              <a:path w="2865754" h="468629">
                <a:moveTo>
                  <a:pt x="88089" y="28658"/>
                </a:moveTo>
                <a:lnTo>
                  <a:pt x="83860" y="57247"/>
                </a:lnTo>
                <a:lnTo>
                  <a:pt x="2861437" y="468248"/>
                </a:lnTo>
                <a:lnTo>
                  <a:pt x="2865755" y="439546"/>
                </a:lnTo>
                <a:lnTo>
                  <a:pt x="88089" y="28658"/>
                </a:lnTo>
                <a:close/>
              </a:path>
              <a:path w="2865754" h="468629">
                <a:moveTo>
                  <a:pt x="92329" y="0"/>
                </a:moveTo>
                <a:lnTo>
                  <a:pt x="0" y="30225"/>
                </a:lnTo>
                <a:lnTo>
                  <a:pt x="79629" y="85851"/>
                </a:lnTo>
                <a:lnTo>
                  <a:pt x="83860" y="57247"/>
                </a:lnTo>
                <a:lnTo>
                  <a:pt x="69468" y="55118"/>
                </a:lnTo>
                <a:lnTo>
                  <a:pt x="73787" y="26543"/>
                </a:lnTo>
                <a:lnTo>
                  <a:pt x="88402" y="26543"/>
                </a:lnTo>
                <a:lnTo>
                  <a:pt x="92329" y="0"/>
                </a:lnTo>
                <a:close/>
              </a:path>
              <a:path w="2865754" h="468629">
                <a:moveTo>
                  <a:pt x="73787" y="26543"/>
                </a:moveTo>
                <a:lnTo>
                  <a:pt x="69468" y="55118"/>
                </a:lnTo>
                <a:lnTo>
                  <a:pt x="83860" y="57247"/>
                </a:lnTo>
                <a:lnTo>
                  <a:pt x="88089" y="28658"/>
                </a:lnTo>
                <a:lnTo>
                  <a:pt x="73787" y="26543"/>
                </a:lnTo>
                <a:close/>
              </a:path>
              <a:path w="2865754" h="468629">
                <a:moveTo>
                  <a:pt x="88402" y="26543"/>
                </a:moveTo>
                <a:lnTo>
                  <a:pt x="73787" y="26543"/>
                </a:lnTo>
                <a:lnTo>
                  <a:pt x="88089" y="28658"/>
                </a:lnTo>
                <a:lnTo>
                  <a:pt x="88402" y="26543"/>
                </a:lnTo>
                <a:close/>
              </a:path>
            </a:pathLst>
          </a:custGeom>
          <a:solidFill>
            <a:srgbClr val="450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2917" y="2131314"/>
            <a:ext cx="1812925" cy="3145155"/>
          </a:xfrm>
          <a:custGeom>
            <a:avLst/>
            <a:gdLst/>
            <a:ahLst/>
            <a:cxnLst/>
            <a:rect l="l" t="t" r="r" b="b"/>
            <a:pathLst>
              <a:path w="1812925" h="3145154">
                <a:moveTo>
                  <a:pt x="55706" y="68165"/>
                </a:moveTo>
                <a:lnTo>
                  <a:pt x="30684" y="82511"/>
                </a:lnTo>
                <a:lnTo>
                  <a:pt x="1787270" y="3145155"/>
                </a:lnTo>
                <a:lnTo>
                  <a:pt x="1812417" y="3130677"/>
                </a:lnTo>
                <a:lnTo>
                  <a:pt x="55706" y="68165"/>
                </a:lnTo>
                <a:close/>
              </a:path>
              <a:path w="1812925" h="3145154">
                <a:moveTo>
                  <a:pt x="0" y="0"/>
                </a:moveTo>
                <a:lnTo>
                  <a:pt x="5587" y="96900"/>
                </a:lnTo>
                <a:lnTo>
                  <a:pt x="30684" y="82511"/>
                </a:lnTo>
                <a:lnTo>
                  <a:pt x="23494" y="69976"/>
                </a:lnTo>
                <a:lnTo>
                  <a:pt x="48513" y="55625"/>
                </a:lnTo>
                <a:lnTo>
                  <a:pt x="77576" y="55625"/>
                </a:lnTo>
                <a:lnTo>
                  <a:pt x="80899" y="53721"/>
                </a:lnTo>
                <a:lnTo>
                  <a:pt x="0" y="0"/>
                </a:lnTo>
                <a:close/>
              </a:path>
              <a:path w="1812925" h="3145154">
                <a:moveTo>
                  <a:pt x="48513" y="55625"/>
                </a:moveTo>
                <a:lnTo>
                  <a:pt x="23494" y="69976"/>
                </a:lnTo>
                <a:lnTo>
                  <a:pt x="30684" y="82511"/>
                </a:lnTo>
                <a:lnTo>
                  <a:pt x="55706" y="68165"/>
                </a:lnTo>
                <a:lnTo>
                  <a:pt x="48513" y="55625"/>
                </a:lnTo>
                <a:close/>
              </a:path>
              <a:path w="1812925" h="3145154">
                <a:moveTo>
                  <a:pt x="77576" y="55625"/>
                </a:moveTo>
                <a:lnTo>
                  <a:pt x="48513" y="55625"/>
                </a:lnTo>
                <a:lnTo>
                  <a:pt x="55706" y="68165"/>
                </a:lnTo>
                <a:lnTo>
                  <a:pt x="77576" y="55625"/>
                </a:lnTo>
                <a:close/>
              </a:path>
            </a:pathLst>
          </a:custGeom>
          <a:solidFill>
            <a:srgbClr val="450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71600" y="1306703"/>
            <a:ext cx="1741678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800" spc="-5" dirty="0" smtClean="0">
                <a:latin typeface="Arial"/>
                <a:cs typeface="Arial"/>
              </a:rPr>
              <a:t>Нарушает психомоторное развитие</a:t>
            </a:r>
            <a:endParaRPr sz="1800" baseline="25462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90669" y="2001773"/>
            <a:ext cx="1853564" cy="3289935"/>
          </a:xfrm>
          <a:custGeom>
            <a:avLst/>
            <a:gdLst/>
            <a:ahLst/>
            <a:cxnLst/>
            <a:rect l="l" t="t" r="r" b="b"/>
            <a:pathLst>
              <a:path w="1853564" h="3289935">
                <a:moveTo>
                  <a:pt x="1798457" y="68670"/>
                </a:moveTo>
                <a:lnTo>
                  <a:pt x="0" y="3275584"/>
                </a:lnTo>
                <a:lnTo>
                  <a:pt x="25145" y="3289807"/>
                </a:lnTo>
                <a:lnTo>
                  <a:pt x="1823747" y="82862"/>
                </a:lnTo>
                <a:lnTo>
                  <a:pt x="1798457" y="68670"/>
                </a:lnTo>
                <a:close/>
              </a:path>
              <a:path w="1853564" h="3289935">
                <a:moveTo>
                  <a:pt x="1850925" y="56006"/>
                </a:moveTo>
                <a:lnTo>
                  <a:pt x="1805558" y="56006"/>
                </a:lnTo>
                <a:lnTo>
                  <a:pt x="1830831" y="70230"/>
                </a:lnTo>
                <a:lnTo>
                  <a:pt x="1823747" y="82862"/>
                </a:lnTo>
                <a:lnTo>
                  <a:pt x="1848992" y="97027"/>
                </a:lnTo>
                <a:lnTo>
                  <a:pt x="1850925" y="56006"/>
                </a:lnTo>
                <a:close/>
              </a:path>
              <a:path w="1853564" h="3289935">
                <a:moveTo>
                  <a:pt x="1805558" y="56006"/>
                </a:moveTo>
                <a:lnTo>
                  <a:pt x="1798457" y="68670"/>
                </a:lnTo>
                <a:lnTo>
                  <a:pt x="1823747" y="82862"/>
                </a:lnTo>
                <a:lnTo>
                  <a:pt x="1830831" y="70230"/>
                </a:lnTo>
                <a:lnTo>
                  <a:pt x="1805558" y="56006"/>
                </a:lnTo>
                <a:close/>
              </a:path>
              <a:path w="1853564" h="3289935">
                <a:moveTo>
                  <a:pt x="1853564" y="0"/>
                </a:moveTo>
                <a:lnTo>
                  <a:pt x="1773173" y="54483"/>
                </a:lnTo>
                <a:lnTo>
                  <a:pt x="1798457" y="68670"/>
                </a:lnTo>
                <a:lnTo>
                  <a:pt x="1805558" y="56006"/>
                </a:lnTo>
                <a:lnTo>
                  <a:pt x="1850925" y="56006"/>
                </a:lnTo>
                <a:lnTo>
                  <a:pt x="1853564" y="0"/>
                </a:lnTo>
                <a:close/>
              </a:path>
            </a:pathLst>
          </a:custGeom>
          <a:solidFill>
            <a:srgbClr val="450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42589" y="1392261"/>
            <a:ext cx="129044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800" spc="-5" dirty="0" smtClean="0">
                <a:latin typeface="Arial"/>
                <a:cs typeface="Arial"/>
              </a:rPr>
              <a:t>Уменьшает</a:t>
            </a:r>
            <a:r>
              <a:rPr sz="1800" spc="-5" dirty="0" smtClean="0">
                <a:latin typeface="Arial"/>
                <a:cs typeface="Arial"/>
              </a:rPr>
              <a:t>  </a:t>
            </a:r>
            <a:r>
              <a:rPr sz="1800" dirty="0">
                <a:latin typeface="Arial"/>
                <a:cs typeface="Arial"/>
              </a:rPr>
              <a:t>I.Q.</a:t>
            </a:r>
            <a:r>
              <a:rPr sz="1800" baseline="25462" dirty="0">
                <a:latin typeface="Arial"/>
                <a:cs typeface="Arial"/>
              </a:rPr>
              <a:t>1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333258" y="1147827"/>
            <a:ext cx="2842388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800" spc="-5" dirty="0" smtClean="0">
                <a:latin typeface="Arial"/>
                <a:cs typeface="Arial"/>
              </a:rPr>
              <a:t>Задержка умственного развития и двигательных функций</a:t>
            </a:r>
            <a:r>
              <a:rPr sz="1800" spc="-7" baseline="25462" dirty="0" smtClean="0">
                <a:latin typeface="Arial"/>
                <a:cs typeface="Arial"/>
              </a:rPr>
              <a:t>3</a:t>
            </a:r>
            <a:endParaRPr sz="1800" baseline="25462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29454" y="1809750"/>
            <a:ext cx="86995" cy="3511550"/>
          </a:xfrm>
          <a:custGeom>
            <a:avLst/>
            <a:gdLst/>
            <a:ahLst/>
            <a:cxnLst/>
            <a:rect l="l" t="t" r="r" b="b"/>
            <a:pathLst>
              <a:path w="86995" h="3511550">
                <a:moveTo>
                  <a:pt x="57937" y="86825"/>
                </a:moveTo>
                <a:lnTo>
                  <a:pt x="28981" y="86910"/>
                </a:lnTo>
                <a:lnTo>
                  <a:pt x="34925" y="3511296"/>
                </a:lnTo>
                <a:lnTo>
                  <a:pt x="63881" y="3511296"/>
                </a:lnTo>
                <a:lnTo>
                  <a:pt x="57937" y="86825"/>
                </a:lnTo>
                <a:close/>
              </a:path>
              <a:path w="86995" h="3511550">
                <a:moveTo>
                  <a:pt x="43307" y="0"/>
                </a:moveTo>
                <a:lnTo>
                  <a:pt x="0" y="86995"/>
                </a:lnTo>
                <a:lnTo>
                  <a:pt x="28981" y="86910"/>
                </a:lnTo>
                <a:lnTo>
                  <a:pt x="28956" y="72389"/>
                </a:lnTo>
                <a:lnTo>
                  <a:pt x="79660" y="72389"/>
                </a:lnTo>
                <a:lnTo>
                  <a:pt x="43307" y="0"/>
                </a:lnTo>
                <a:close/>
              </a:path>
              <a:path w="86995" h="3511550">
                <a:moveTo>
                  <a:pt x="57912" y="72389"/>
                </a:moveTo>
                <a:lnTo>
                  <a:pt x="28956" y="72389"/>
                </a:lnTo>
                <a:lnTo>
                  <a:pt x="28981" y="86910"/>
                </a:lnTo>
                <a:lnTo>
                  <a:pt x="57937" y="86825"/>
                </a:lnTo>
                <a:lnTo>
                  <a:pt x="57912" y="72389"/>
                </a:lnTo>
                <a:close/>
              </a:path>
              <a:path w="86995" h="3511550">
                <a:moveTo>
                  <a:pt x="79660" y="72389"/>
                </a:moveTo>
                <a:lnTo>
                  <a:pt x="57912" y="72389"/>
                </a:lnTo>
                <a:lnTo>
                  <a:pt x="57937" y="86825"/>
                </a:lnTo>
                <a:lnTo>
                  <a:pt x="86868" y="86740"/>
                </a:lnTo>
                <a:lnTo>
                  <a:pt x="79660" y="72389"/>
                </a:lnTo>
                <a:close/>
              </a:path>
            </a:pathLst>
          </a:custGeom>
          <a:solidFill>
            <a:srgbClr val="450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43628" y="4721859"/>
            <a:ext cx="2997200" cy="522605"/>
          </a:xfrm>
          <a:custGeom>
            <a:avLst/>
            <a:gdLst/>
            <a:ahLst/>
            <a:cxnLst/>
            <a:rect l="l" t="t" r="r" b="b"/>
            <a:pathLst>
              <a:path w="2997200" h="522604">
                <a:moveTo>
                  <a:pt x="2908926" y="28563"/>
                </a:moveTo>
                <a:lnTo>
                  <a:pt x="0" y="493394"/>
                </a:lnTo>
                <a:lnTo>
                  <a:pt x="4572" y="522096"/>
                </a:lnTo>
                <a:lnTo>
                  <a:pt x="2913511" y="57263"/>
                </a:lnTo>
                <a:lnTo>
                  <a:pt x="2908926" y="28563"/>
                </a:lnTo>
                <a:close/>
              </a:path>
              <a:path w="2997200" h="522604">
                <a:moveTo>
                  <a:pt x="2987687" y="26288"/>
                </a:moveTo>
                <a:lnTo>
                  <a:pt x="2923158" y="26288"/>
                </a:lnTo>
                <a:lnTo>
                  <a:pt x="2927730" y="54990"/>
                </a:lnTo>
                <a:lnTo>
                  <a:pt x="2913511" y="57263"/>
                </a:lnTo>
                <a:lnTo>
                  <a:pt x="2918079" y="85851"/>
                </a:lnTo>
                <a:lnTo>
                  <a:pt x="2996946" y="29209"/>
                </a:lnTo>
                <a:lnTo>
                  <a:pt x="2987687" y="26288"/>
                </a:lnTo>
                <a:close/>
              </a:path>
              <a:path w="2997200" h="522604">
                <a:moveTo>
                  <a:pt x="2923158" y="26288"/>
                </a:moveTo>
                <a:lnTo>
                  <a:pt x="2908926" y="28563"/>
                </a:lnTo>
                <a:lnTo>
                  <a:pt x="2913511" y="57263"/>
                </a:lnTo>
                <a:lnTo>
                  <a:pt x="2927730" y="54990"/>
                </a:lnTo>
                <a:lnTo>
                  <a:pt x="2923158" y="26288"/>
                </a:lnTo>
                <a:close/>
              </a:path>
              <a:path w="2997200" h="522604">
                <a:moveTo>
                  <a:pt x="2904363" y="0"/>
                </a:moveTo>
                <a:lnTo>
                  <a:pt x="2908926" y="28563"/>
                </a:lnTo>
                <a:lnTo>
                  <a:pt x="2923158" y="26288"/>
                </a:lnTo>
                <a:lnTo>
                  <a:pt x="2987687" y="26288"/>
                </a:lnTo>
                <a:lnTo>
                  <a:pt x="2904363" y="0"/>
                </a:lnTo>
                <a:close/>
              </a:path>
            </a:pathLst>
          </a:custGeom>
          <a:solidFill>
            <a:srgbClr val="450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359571" y="4095991"/>
            <a:ext cx="156235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800" spc="-5" dirty="0" smtClean="0">
                <a:latin typeface="Arial"/>
                <a:cs typeface="Arial"/>
              </a:rPr>
              <a:t>Расстройства поведения</a:t>
            </a:r>
            <a:r>
              <a:rPr sz="1800" spc="-7" baseline="25462" dirty="0" smtClean="0">
                <a:latin typeface="Arial"/>
                <a:cs typeface="Arial"/>
              </a:rPr>
              <a:t>5</a:t>
            </a:r>
            <a:endParaRPr sz="1800" baseline="25462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37182" y="3643121"/>
            <a:ext cx="2743200" cy="1671955"/>
          </a:xfrm>
          <a:custGeom>
            <a:avLst/>
            <a:gdLst/>
            <a:ahLst/>
            <a:cxnLst/>
            <a:rect l="l" t="t" r="r" b="b"/>
            <a:pathLst>
              <a:path w="2743200" h="1671954">
                <a:moveTo>
                  <a:pt x="81731" y="32662"/>
                </a:moveTo>
                <a:lnTo>
                  <a:pt x="66714" y="57408"/>
                </a:lnTo>
                <a:lnTo>
                  <a:pt x="2728087" y="1671954"/>
                </a:lnTo>
                <a:lnTo>
                  <a:pt x="2743072" y="1647316"/>
                </a:lnTo>
                <a:lnTo>
                  <a:pt x="81731" y="32662"/>
                </a:lnTo>
                <a:close/>
              </a:path>
              <a:path w="2743200" h="1671954">
                <a:moveTo>
                  <a:pt x="0" y="0"/>
                </a:moveTo>
                <a:lnTo>
                  <a:pt x="51688" y="82168"/>
                </a:lnTo>
                <a:lnTo>
                  <a:pt x="66714" y="57408"/>
                </a:lnTo>
                <a:lnTo>
                  <a:pt x="54356" y="49910"/>
                </a:lnTo>
                <a:lnTo>
                  <a:pt x="69342" y="25145"/>
                </a:lnTo>
                <a:lnTo>
                  <a:pt x="86292" y="25145"/>
                </a:lnTo>
                <a:lnTo>
                  <a:pt x="96774" y="7873"/>
                </a:lnTo>
                <a:lnTo>
                  <a:pt x="0" y="0"/>
                </a:lnTo>
                <a:close/>
              </a:path>
              <a:path w="2743200" h="1671954">
                <a:moveTo>
                  <a:pt x="69342" y="25145"/>
                </a:moveTo>
                <a:lnTo>
                  <a:pt x="54356" y="49910"/>
                </a:lnTo>
                <a:lnTo>
                  <a:pt x="66714" y="57408"/>
                </a:lnTo>
                <a:lnTo>
                  <a:pt x="81731" y="32662"/>
                </a:lnTo>
                <a:lnTo>
                  <a:pt x="69342" y="25145"/>
                </a:lnTo>
                <a:close/>
              </a:path>
              <a:path w="2743200" h="1671954">
                <a:moveTo>
                  <a:pt x="86292" y="25145"/>
                </a:moveTo>
                <a:lnTo>
                  <a:pt x="69342" y="25145"/>
                </a:lnTo>
                <a:lnTo>
                  <a:pt x="81731" y="32662"/>
                </a:lnTo>
                <a:lnTo>
                  <a:pt x="86292" y="25145"/>
                </a:lnTo>
                <a:close/>
              </a:path>
            </a:pathLst>
          </a:custGeom>
          <a:solidFill>
            <a:srgbClr val="450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1000" y="2893186"/>
            <a:ext cx="1456182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800" dirty="0" smtClean="0">
                <a:latin typeface="Arial"/>
                <a:cs typeface="Arial"/>
              </a:rPr>
              <a:t>Увеличивает детскую смертность</a:t>
            </a:r>
            <a:r>
              <a:rPr sz="1800" spc="-7" baseline="25462" dirty="0" smtClean="0">
                <a:latin typeface="Arial"/>
                <a:cs typeface="Arial"/>
              </a:rPr>
              <a:t>1</a:t>
            </a:r>
            <a:endParaRPr sz="1800" baseline="25462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140" y="6280099"/>
            <a:ext cx="8055609" cy="4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dirty="0">
                <a:solidFill>
                  <a:srgbClr val="5F5F5F"/>
                </a:solidFill>
                <a:latin typeface="Arial"/>
                <a:cs typeface="Arial"/>
              </a:rPr>
              <a:t>1. </a:t>
            </a:r>
            <a:r>
              <a:rPr sz="1500" spc="-5" dirty="0">
                <a:solidFill>
                  <a:srgbClr val="5F5F5F"/>
                </a:solidFill>
                <a:latin typeface="Arial"/>
                <a:cs typeface="Arial"/>
              </a:rPr>
              <a:t>Delange 1994 </a:t>
            </a:r>
            <a:r>
              <a:rPr sz="1500" i="1" dirty="0">
                <a:solidFill>
                  <a:srgbClr val="5F5F5F"/>
                </a:solidFill>
                <a:latin typeface="Arial"/>
                <a:cs typeface="Arial"/>
              </a:rPr>
              <a:t>Thyroid</a:t>
            </a:r>
            <a:r>
              <a:rPr sz="1500" dirty="0">
                <a:solidFill>
                  <a:srgbClr val="5F5F5F"/>
                </a:solidFill>
                <a:latin typeface="Arial"/>
                <a:cs typeface="Arial"/>
              </a:rPr>
              <a:t>; 2. </a:t>
            </a:r>
            <a:r>
              <a:rPr sz="1500" spc="-5" dirty="0">
                <a:solidFill>
                  <a:srgbClr val="5F5F5F"/>
                </a:solidFill>
                <a:latin typeface="Arial"/>
                <a:cs typeface="Arial"/>
              </a:rPr>
              <a:t>Pop 1999 Clin </a:t>
            </a:r>
            <a:r>
              <a:rPr sz="1500" dirty="0">
                <a:solidFill>
                  <a:srgbClr val="5F5F5F"/>
                </a:solidFill>
                <a:latin typeface="Arial"/>
                <a:cs typeface="Arial"/>
              </a:rPr>
              <a:t>Endocrinol </a:t>
            </a:r>
            <a:r>
              <a:rPr sz="1500" spc="-5" dirty="0">
                <a:solidFill>
                  <a:srgbClr val="5F5F5F"/>
                </a:solidFill>
                <a:latin typeface="Arial"/>
                <a:cs typeface="Arial"/>
              </a:rPr>
              <a:t>(Oxf); </a:t>
            </a:r>
            <a:r>
              <a:rPr sz="1500" dirty="0">
                <a:solidFill>
                  <a:srgbClr val="5F5F5F"/>
                </a:solidFill>
                <a:latin typeface="Arial"/>
                <a:cs typeface="Arial"/>
              </a:rPr>
              <a:t>3. </a:t>
            </a:r>
            <a:r>
              <a:rPr sz="1500" spc="-5" dirty="0">
                <a:solidFill>
                  <a:srgbClr val="5F5F5F"/>
                </a:solidFill>
                <a:latin typeface="Arial"/>
                <a:cs typeface="Arial"/>
              </a:rPr>
              <a:t>Pop 2003 Clin </a:t>
            </a:r>
            <a:r>
              <a:rPr sz="1500" dirty="0">
                <a:solidFill>
                  <a:srgbClr val="5F5F5F"/>
                </a:solidFill>
                <a:latin typeface="Arial"/>
                <a:cs typeface="Arial"/>
              </a:rPr>
              <a:t>Endocrinol </a:t>
            </a:r>
            <a:r>
              <a:rPr sz="1500" spc="-5" dirty="0">
                <a:solidFill>
                  <a:srgbClr val="5F5F5F"/>
                </a:solidFill>
                <a:latin typeface="Arial"/>
                <a:cs typeface="Arial"/>
              </a:rPr>
              <a:t>(Oxf);  </a:t>
            </a:r>
            <a:r>
              <a:rPr sz="1500" dirty="0">
                <a:solidFill>
                  <a:srgbClr val="5F5F5F"/>
                </a:solidFill>
                <a:latin typeface="Arial"/>
                <a:cs typeface="Arial"/>
              </a:rPr>
              <a:t>Melse-Boonstra &amp; Mackenzie </a:t>
            </a:r>
            <a:r>
              <a:rPr sz="1500" spc="-5" dirty="0">
                <a:solidFill>
                  <a:srgbClr val="5F5F5F"/>
                </a:solidFill>
                <a:latin typeface="Arial"/>
                <a:cs typeface="Arial"/>
              </a:rPr>
              <a:t>2013, </a:t>
            </a:r>
            <a:r>
              <a:rPr sz="1500" dirty="0">
                <a:solidFill>
                  <a:srgbClr val="5F5F5F"/>
                </a:solidFill>
                <a:latin typeface="Arial"/>
                <a:cs typeface="Arial"/>
              </a:rPr>
              <a:t>Nutr </a:t>
            </a:r>
            <a:r>
              <a:rPr sz="1500" spc="-5" dirty="0">
                <a:solidFill>
                  <a:srgbClr val="5F5F5F"/>
                </a:solidFill>
                <a:latin typeface="Arial"/>
                <a:cs typeface="Arial"/>
              </a:rPr>
              <a:t>Res Reviews; </a:t>
            </a:r>
            <a:r>
              <a:rPr sz="1500" dirty="0">
                <a:solidFill>
                  <a:srgbClr val="5F5F5F"/>
                </a:solidFill>
                <a:latin typeface="Arial"/>
                <a:cs typeface="Arial"/>
              </a:rPr>
              <a:t>Ghassabian </a:t>
            </a:r>
            <a:r>
              <a:rPr sz="1500" spc="-30" dirty="0">
                <a:solidFill>
                  <a:srgbClr val="5F5F5F"/>
                </a:solidFill>
                <a:latin typeface="Arial"/>
                <a:cs typeface="Arial"/>
              </a:rPr>
              <a:t>2011 </a:t>
            </a:r>
            <a:r>
              <a:rPr sz="1500" spc="-5" dirty="0">
                <a:solidFill>
                  <a:srgbClr val="5F5F5F"/>
                </a:solidFill>
                <a:latin typeface="Arial"/>
                <a:cs typeface="Arial"/>
              </a:rPr>
              <a:t>Pediatr</a:t>
            </a:r>
            <a:r>
              <a:rPr sz="1500" spc="-55" dirty="0">
                <a:solidFill>
                  <a:srgbClr val="5F5F5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5F5F5F"/>
                </a:solidFill>
                <a:latin typeface="Arial"/>
                <a:cs typeface="Arial"/>
              </a:rPr>
              <a:t>Res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94859" y="3431285"/>
            <a:ext cx="2643505" cy="1883410"/>
          </a:xfrm>
          <a:custGeom>
            <a:avLst/>
            <a:gdLst/>
            <a:ahLst/>
            <a:cxnLst/>
            <a:rect l="l" t="t" r="r" b="b"/>
            <a:pathLst>
              <a:path w="2643504" h="1883410">
                <a:moveTo>
                  <a:pt x="2564133" y="38485"/>
                </a:moveTo>
                <a:lnTo>
                  <a:pt x="0" y="1859661"/>
                </a:lnTo>
                <a:lnTo>
                  <a:pt x="16763" y="1883283"/>
                </a:lnTo>
                <a:lnTo>
                  <a:pt x="2580897" y="62107"/>
                </a:lnTo>
                <a:lnTo>
                  <a:pt x="2564133" y="38485"/>
                </a:lnTo>
                <a:close/>
              </a:path>
              <a:path w="2643504" h="1883410">
                <a:moveTo>
                  <a:pt x="2627325" y="30099"/>
                </a:moveTo>
                <a:lnTo>
                  <a:pt x="2575941" y="30099"/>
                </a:lnTo>
                <a:lnTo>
                  <a:pt x="2592705" y="53721"/>
                </a:lnTo>
                <a:lnTo>
                  <a:pt x="2580897" y="62107"/>
                </a:lnTo>
                <a:lnTo>
                  <a:pt x="2597658" y="85725"/>
                </a:lnTo>
                <a:lnTo>
                  <a:pt x="2627325" y="30099"/>
                </a:lnTo>
                <a:close/>
              </a:path>
              <a:path w="2643504" h="1883410">
                <a:moveTo>
                  <a:pt x="2575941" y="30099"/>
                </a:moveTo>
                <a:lnTo>
                  <a:pt x="2564133" y="38485"/>
                </a:lnTo>
                <a:lnTo>
                  <a:pt x="2580897" y="62107"/>
                </a:lnTo>
                <a:lnTo>
                  <a:pt x="2592705" y="53721"/>
                </a:lnTo>
                <a:lnTo>
                  <a:pt x="2575941" y="30099"/>
                </a:lnTo>
                <a:close/>
              </a:path>
              <a:path w="2643504" h="1883410">
                <a:moveTo>
                  <a:pt x="2643378" y="0"/>
                </a:moveTo>
                <a:lnTo>
                  <a:pt x="2547366" y="14859"/>
                </a:lnTo>
                <a:lnTo>
                  <a:pt x="2564133" y="38485"/>
                </a:lnTo>
                <a:lnTo>
                  <a:pt x="2575941" y="30099"/>
                </a:lnTo>
                <a:lnTo>
                  <a:pt x="2627325" y="30099"/>
                </a:lnTo>
                <a:lnTo>
                  <a:pt x="2643378" y="0"/>
                </a:lnTo>
                <a:close/>
              </a:path>
            </a:pathLst>
          </a:custGeom>
          <a:solidFill>
            <a:srgbClr val="450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996810" y="2817600"/>
            <a:ext cx="172059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800" spc="-5" dirty="0" smtClean="0">
                <a:latin typeface="Arial"/>
                <a:cs typeface="Arial"/>
              </a:rPr>
              <a:t>Ухудшение слуха</a:t>
            </a:r>
            <a:r>
              <a:rPr sz="1800" spc="-7" baseline="25462" dirty="0" smtClean="0">
                <a:latin typeface="Arial"/>
                <a:cs typeface="Arial"/>
              </a:rPr>
              <a:t>4</a:t>
            </a:r>
            <a:endParaRPr sz="1800" baseline="25462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21152" y="2967557"/>
            <a:ext cx="2901315" cy="2955290"/>
          </a:xfrm>
          <a:custGeom>
            <a:avLst/>
            <a:gdLst/>
            <a:ahLst/>
            <a:cxnLst/>
            <a:rect l="l" t="t" r="r" b="b"/>
            <a:pathLst>
              <a:path w="2901315" h="2955290">
                <a:moveTo>
                  <a:pt x="0" y="2954706"/>
                </a:moveTo>
                <a:lnTo>
                  <a:pt x="2900785" y="2954706"/>
                </a:lnTo>
                <a:lnTo>
                  <a:pt x="2900785" y="0"/>
                </a:lnTo>
                <a:lnTo>
                  <a:pt x="0" y="0"/>
                </a:lnTo>
                <a:lnTo>
                  <a:pt x="0" y="29547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23091" y="3094599"/>
            <a:ext cx="2674620" cy="2732405"/>
          </a:xfrm>
          <a:custGeom>
            <a:avLst/>
            <a:gdLst/>
            <a:ahLst/>
            <a:cxnLst/>
            <a:rect l="l" t="t" r="r" b="b"/>
            <a:pathLst>
              <a:path w="2674620" h="2732404">
                <a:moveTo>
                  <a:pt x="0" y="2731959"/>
                </a:moveTo>
                <a:lnTo>
                  <a:pt x="2674613" y="2731959"/>
                </a:lnTo>
                <a:lnTo>
                  <a:pt x="2674613" y="0"/>
                </a:lnTo>
                <a:lnTo>
                  <a:pt x="0" y="0"/>
                </a:lnTo>
                <a:lnTo>
                  <a:pt x="0" y="27319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61937" y="2967564"/>
            <a:ext cx="2188845" cy="2955290"/>
          </a:xfrm>
          <a:custGeom>
            <a:avLst/>
            <a:gdLst/>
            <a:ahLst/>
            <a:cxnLst/>
            <a:rect l="l" t="t" r="r" b="b"/>
            <a:pathLst>
              <a:path w="2188845" h="2955290">
                <a:moveTo>
                  <a:pt x="1870782" y="0"/>
                </a:moveTo>
                <a:lnTo>
                  <a:pt x="226538" y="0"/>
                </a:lnTo>
                <a:lnTo>
                  <a:pt x="274028" y="127066"/>
                </a:lnTo>
                <a:lnTo>
                  <a:pt x="317874" y="272793"/>
                </a:lnTo>
                <a:lnTo>
                  <a:pt x="354412" y="433521"/>
                </a:lnTo>
                <a:lnTo>
                  <a:pt x="380014" y="609146"/>
                </a:lnTo>
                <a:lnTo>
                  <a:pt x="387322" y="796009"/>
                </a:lnTo>
                <a:lnTo>
                  <a:pt x="372707" y="990346"/>
                </a:lnTo>
                <a:lnTo>
                  <a:pt x="332489" y="1195921"/>
                </a:lnTo>
                <a:lnTo>
                  <a:pt x="255769" y="1401444"/>
                </a:lnTo>
                <a:lnTo>
                  <a:pt x="168076" y="1610731"/>
                </a:lnTo>
                <a:lnTo>
                  <a:pt x="87692" y="1820017"/>
                </a:lnTo>
                <a:lnTo>
                  <a:pt x="32884" y="2029303"/>
                </a:lnTo>
                <a:lnTo>
                  <a:pt x="0" y="2234878"/>
                </a:lnTo>
                <a:lnTo>
                  <a:pt x="3653" y="2436690"/>
                </a:lnTo>
                <a:lnTo>
                  <a:pt x="51153" y="2631022"/>
                </a:lnTo>
                <a:lnTo>
                  <a:pt x="142499" y="2817885"/>
                </a:lnTo>
                <a:lnTo>
                  <a:pt x="261734" y="2954699"/>
                </a:lnTo>
                <a:lnTo>
                  <a:pt x="1609785" y="2954699"/>
                </a:lnTo>
                <a:lnTo>
                  <a:pt x="1666167" y="2915052"/>
                </a:lnTo>
                <a:lnTo>
                  <a:pt x="1728257" y="2866469"/>
                </a:lnTo>
                <a:lnTo>
                  <a:pt x="1786719" y="2810410"/>
                </a:lnTo>
                <a:lnTo>
                  <a:pt x="1900013" y="2679606"/>
                </a:lnTo>
                <a:lnTo>
                  <a:pt x="1951167" y="2604861"/>
                </a:lnTo>
                <a:lnTo>
                  <a:pt x="2046167" y="2440422"/>
                </a:lnTo>
                <a:lnTo>
                  <a:pt x="2086334" y="2350707"/>
                </a:lnTo>
                <a:lnTo>
                  <a:pt x="2119244" y="2257302"/>
                </a:lnTo>
                <a:lnTo>
                  <a:pt x="2148474" y="2163845"/>
                </a:lnTo>
                <a:lnTo>
                  <a:pt x="2170397" y="2062964"/>
                </a:lnTo>
                <a:lnTo>
                  <a:pt x="2181334" y="1965796"/>
                </a:lnTo>
                <a:lnTo>
                  <a:pt x="2188641" y="1861153"/>
                </a:lnTo>
                <a:lnTo>
                  <a:pt x="2185013" y="1760221"/>
                </a:lnTo>
                <a:lnTo>
                  <a:pt x="2152103" y="1562172"/>
                </a:lnTo>
                <a:lnTo>
                  <a:pt x="2097321" y="1386495"/>
                </a:lnTo>
                <a:lnTo>
                  <a:pt x="2027872" y="1225819"/>
                </a:lnTo>
                <a:lnTo>
                  <a:pt x="1951167" y="1083804"/>
                </a:lnTo>
                <a:lnTo>
                  <a:pt x="1878090" y="960448"/>
                </a:lnTo>
                <a:lnTo>
                  <a:pt x="1819628" y="848331"/>
                </a:lnTo>
                <a:lnTo>
                  <a:pt x="1779411" y="751162"/>
                </a:lnTo>
                <a:lnTo>
                  <a:pt x="1768475" y="665231"/>
                </a:lnTo>
                <a:lnTo>
                  <a:pt x="1940180" y="571774"/>
                </a:lnTo>
                <a:lnTo>
                  <a:pt x="2038859" y="467131"/>
                </a:lnTo>
                <a:lnTo>
                  <a:pt x="2075397" y="362487"/>
                </a:lnTo>
                <a:lnTo>
                  <a:pt x="2071718" y="261607"/>
                </a:lnTo>
                <a:lnTo>
                  <a:pt x="2035180" y="168150"/>
                </a:lnTo>
                <a:lnTo>
                  <a:pt x="1980398" y="89694"/>
                </a:lnTo>
                <a:lnTo>
                  <a:pt x="1921936" y="33609"/>
                </a:lnTo>
                <a:lnTo>
                  <a:pt x="1870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21952" y="4077503"/>
            <a:ext cx="1301115" cy="1697355"/>
          </a:xfrm>
          <a:custGeom>
            <a:avLst/>
            <a:gdLst/>
            <a:ahLst/>
            <a:cxnLst/>
            <a:rect l="l" t="t" r="r" b="b"/>
            <a:pathLst>
              <a:path w="1301114" h="1697354">
                <a:moveTo>
                  <a:pt x="829397" y="0"/>
                </a:moveTo>
                <a:lnTo>
                  <a:pt x="778243" y="3763"/>
                </a:lnTo>
                <a:lnTo>
                  <a:pt x="730768" y="14949"/>
                </a:lnTo>
                <a:lnTo>
                  <a:pt x="683243" y="37372"/>
                </a:lnTo>
                <a:lnTo>
                  <a:pt x="639397" y="67270"/>
                </a:lnTo>
                <a:lnTo>
                  <a:pt x="599230" y="104643"/>
                </a:lnTo>
                <a:lnTo>
                  <a:pt x="562691" y="149490"/>
                </a:lnTo>
                <a:lnTo>
                  <a:pt x="522474" y="198100"/>
                </a:lnTo>
                <a:lnTo>
                  <a:pt x="489614" y="250421"/>
                </a:lnTo>
                <a:lnTo>
                  <a:pt x="453076" y="310217"/>
                </a:lnTo>
                <a:lnTo>
                  <a:pt x="387307" y="437284"/>
                </a:lnTo>
                <a:lnTo>
                  <a:pt x="354397" y="504555"/>
                </a:lnTo>
                <a:lnTo>
                  <a:pt x="321538" y="575537"/>
                </a:lnTo>
                <a:lnTo>
                  <a:pt x="288628" y="642807"/>
                </a:lnTo>
                <a:lnTo>
                  <a:pt x="255769" y="713841"/>
                </a:lnTo>
                <a:lnTo>
                  <a:pt x="222859" y="781112"/>
                </a:lnTo>
                <a:lnTo>
                  <a:pt x="157090" y="911890"/>
                </a:lnTo>
                <a:lnTo>
                  <a:pt x="98628" y="1035245"/>
                </a:lnTo>
                <a:lnTo>
                  <a:pt x="51153" y="1147363"/>
                </a:lnTo>
                <a:lnTo>
                  <a:pt x="18244" y="1252006"/>
                </a:lnTo>
                <a:lnTo>
                  <a:pt x="0" y="1349169"/>
                </a:lnTo>
                <a:lnTo>
                  <a:pt x="7307" y="1438863"/>
                </a:lnTo>
                <a:lnTo>
                  <a:pt x="36538" y="1524820"/>
                </a:lnTo>
                <a:lnTo>
                  <a:pt x="98628" y="1599565"/>
                </a:lnTo>
                <a:lnTo>
                  <a:pt x="138846" y="1633201"/>
                </a:lnTo>
                <a:lnTo>
                  <a:pt x="182692" y="1659361"/>
                </a:lnTo>
                <a:lnTo>
                  <a:pt x="230166" y="1678048"/>
                </a:lnTo>
                <a:lnTo>
                  <a:pt x="281320" y="1689260"/>
                </a:lnTo>
                <a:lnTo>
                  <a:pt x="336153" y="1696734"/>
                </a:lnTo>
                <a:lnTo>
                  <a:pt x="390936" y="1696734"/>
                </a:lnTo>
                <a:lnTo>
                  <a:pt x="449397" y="1685522"/>
                </a:lnTo>
                <a:lnTo>
                  <a:pt x="511538" y="1670573"/>
                </a:lnTo>
                <a:lnTo>
                  <a:pt x="577307" y="1648150"/>
                </a:lnTo>
                <a:lnTo>
                  <a:pt x="646705" y="1621989"/>
                </a:lnTo>
                <a:lnTo>
                  <a:pt x="716153" y="1584616"/>
                </a:lnTo>
                <a:lnTo>
                  <a:pt x="789230" y="1539769"/>
                </a:lnTo>
                <a:lnTo>
                  <a:pt x="862306" y="1487448"/>
                </a:lnTo>
                <a:lnTo>
                  <a:pt x="939012" y="1431389"/>
                </a:lnTo>
                <a:lnTo>
                  <a:pt x="1019397" y="1364118"/>
                </a:lnTo>
                <a:lnTo>
                  <a:pt x="1099781" y="1293090"/>
                </a:lnTo>
                <a:lnTo>
                  <a:pt x="1202089" y="1154837"/>
                </a:lnTo>
                <a:lnTo>
                  <a:pt x="1267858" y="971686"/>
                </a:lnTo>
                <a:lnTo>
                  <a:pt x="1300768" y="758688"/>
                </a:lnTo>
                <a:lnTo>
                  <a:pt x="1293460" y="541927"/>
                </a:lnTo>
                <a:lnTo>
                  <a:pt x="1245935" y="336352"/>
                </a:lnTo>
                <a:lnTo>
                  <a:pt x="1154614" y="164439"/>
                </a:lnTo>
                <a:lnTo>
                  <a:pt x="1015768" y="48610"/>
                </a:lnTo>
                <a:lnTo>
                  <a:pt x="829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24259" y="4253179"/>
            <a:ext cx="1111250" cy="1431925"/>
          </a:xfrm>
          <a:custGeom>
            <a:avLst/>
            <a:gdLst/>
            <a:ahLst/>
            <a:cxnLst/>
            <a:rect l="l" t="t" r="r" b="b"/>
            <a:pathLst>
              <a:path w="1111250" h="1431925">
                <a:moveTo>
                  <a:pt x="241153" y="889466"/>
                </a:moveTo>
                <a:lnTo>
                  <a:pt x="211922" y="889466"/>
                </a:lnTo>
                <a:lnTo>
                  <a:pt x="182692" y="896941"/>
                </a:lnTo>
                <a:lnTo>
                  <a:pt x="157090" y="904415"/>
                </a:lnTo>
                <a:lnTo>
                  <a:pt x="131538" y="915601"/>
                </a:lnTo>
                <a:lnTo>
                  <a:pt x="109615" y="923076"/>
                </a:lnTo>
                <a:lnTo>
                  <a:pt x="62090" y="956737"/>
                </a:lnTo>
                <a:lnTo>
                  <a:pt x="36538" y="986635"/>
                </a:lnTo>
                <a:lnTo>
                  <a:pt x="18244" y="1027719"/>
                </a:lnTo>
                <a:lnTo>
                  <a:pt x="7307" y="1076329"/>
                </a:lnTo>
                <a:lnTo>
                  <a:pt x="0" y="1151074"/>
                </a:lnTo>
                <a:lnTo>
                  <a:pt x="10936" y="1222077"/>
                </a:lnTo>
                <a:lnTo>
                  <a:pt x="29230" y="1293085"/>
                </a:lnTo>
                <a:lnTo>
                  <a:pt x="65769" y="1349144"/>
                </a:lnTo>
                <a:lnTo>
                  <a:pt x="105936" y="1386516"/>
                </a:lnTo>
                <a:lnTo>
                  <a:pt x="146153" y="1412677"/>
                </a:lnTo>
                <a:lnTo>
                  <a:pt x="189999" y="1427626"/>
                </a:lnTo>
                <a:lnTo>
                  <a:pt x="233845" y="1431363"/>
                </a:lnTo>
                <a:lnTo>
                  <a:pt x="277692" y="1431363"/>
                </a:lnTo>
                <a:lnTo>
                  <a:pt x="317859" y="1420151"/>
                </a:lnTo>
                <a:lnTo>
                  <a:pt x="354397" y="1405202"/>
                </a:lnTo>
                <a:lnTo>
                  <a:pt x="401922" y="1367830"/>
                </a:lnTo>
                <a:lnTo>
                  <a:pt x="478628" y="1289347"/>
                </a:lnTo>
                <a:lnTo>
                  <a:pt x="504230" y="1274398"/>
                </a:lnTo>
                <a:lnTo>
                  <a:pt x="537089" y="1251975"/>
                </a:lnTo>
                <a:lnTo>
                  <a:pt x="622980" y="1251975"/>
                </a:lnTo>
                <a:lnTo>
                  <a:pt x="672307" y="1240763"/>
                </a:lnTo>
                <a:lnTo>
                  <a:pt x="738076" y="1214602"/>
                </a:lnTo>
                <a:lnTo>
                  <a:pt x="796537" y="1173493"/>
                </a:lnTo>
                <a:lnTo>
                  <a:pt x="854999" y="1124888"/>
                </a:lnTo>
                <a:lnTo>
                  <a:pt x="913460" y="1065091"/>
                </a:lnTo>
                <a:lnTo>
                  <a:pt x="1023076" y="938025"/>
                </a:lnTo>
                <a:lnTo>
                  <a:pt x="1035253" y="915601"/>
                </a:lnTo>
                <a:lnTo>
                  <a:pt x="336153" y="915601"/>
                </a:lnTo>
                <a:lnTo>
                  <a:pt x="321538" y="908127"/>
                </a:lnTo>
                <a:lnTo>
                  <a:pt x="310551" y="904415"/>
                </a:lnTo>
                <a:lnTo>
                  <a:pt x="303243" y="900652"/>
                </a:lnTo>
                <a:lnTo>
                  <a:pt x="270384" y="893178"/>
                </a:lnTo>
                <a:lnTo>
                  <a:pt x="241153" y="889466"/>
                </a:lnTo>
                <a:close/>
              </a:path>
              <a:path w="1111250" h="1431925">
                <a:moveTo>
                  <a:pt x="622980" y="1251975"/>
                </a:moveTo>
                <a:lnTo>
                  <a:pt x="537089" y="1251975"/>
                </a:lnTo>
                <a:lnTo>
                  <a:pt x="606537" y="1255712"/>
                </a:lnTo>
                <a:lnTo>
                  <a:pt x="622980" y="1251975"/>
                </a:lnTo>
                <a:close/>
              </a:path>
              <a:path w="1111250" h="1431925">
                <a:moveTo>
                  <a:pt x="639397" y="0"/>
                </a:moveTo>
                <a:lnTo>
                  <a:pt x="610166" y="0"/>
                </a:lnTo>
                <a:lnTo>
                  <a:pt x="580935" y="3711"/>
                </a:lnTo>
                <a:lnTo>
                  <a:pt x="500551" y="26135"/>
                </a:lnTo>
                <a:lnTo>
                  <a:pt x="449397" y="67270"/>
                </a:lnTo>
                <a:lnTo>
                  <a:pt x="434782" y="134541"/>
                </a:lnTo>
                <a:lnTo>
                  <a:pt x="442089" y="164439"/>
                </a:lnTo>
                <a:lnTo>
                  <a:pt x="453076" y="190574"/>
                </a:lnTo>
                <a:lnTo>
                  <a:pt x="471320" y="212997"/>
                </a:lnTo>
                <a:lnTo>
                  <a:pt x="493243" y="231709"/>
                </a:lnTo>
                <a:lnTo>
                  <a:pt x="489614" y="235421"/>
                </a:lnTo>
                <a:lnTo>
                  <a:pt x="489614" y="242895"/>
                </a:lnTo>
                <a:lnTo>
                  <a:pt x="485935" y="246658"/>
                </a:lnTo>
                <a:lnTo>
                  <a:pt x="485935" y="254133"/>
                </a:lnTo>
                <a:lnTo>
                  <a:pt x="445768" y="280268"/>
                </a:lnTo>
                <a:lnTo>
                  <a:pt x="405551" y="325115"/>
                </a:lnTo>
                <a:lnTo>
                  <a:pt x="372691" y="381200"/>
                </a:lnTo>
                <a:lnTo>
                  <a:pt x="354397" y="444707"/>
                </a:lnTo>
                <a:lnTo>
                  <a:pt x="350768" y="470894"/>
                </a:lnTo>
                <a:lnTo>
                  <a:pt x="350768" y="500792"/>
                </a:lnTo>
                <a:lnTo>
                  <a:pt x="358076" y="526927"/>
                </a:lnTo>
                <a:lnTo>
                  <a:pt x="365384" y="549350"/>
                </a:lnTo>
                <a:lnTo>
                  <a:pt x="350768" y="553113"/>
                </a:lnTo>
                <a:lnTo>
                  <a:pt x="317859" y="579248"/>
                </a:lnTo>
                <a:lnTo>
                  <a:pt x="292307" y="612909"/>
                </a:lnTo>
                <a:lnTo>
                  <a:pt x="277692" y="650282"/>
                </a:lnTo>
                <a:lnTo>
                  <a:pt x="274013" y="691366"/>
                </a:lnTo>
                <a:lnTo>
                  <a:pt x="284999" y="732502"/>
                </a:lnTo>
                <a:lnTo>
                  <a:pt x="295936" y="747451"/>
                </a:lnTo>
                <a:lnTo>
                  <a:pt x="314230" y="766111"/>
                </a:lnTo>
                <a:lnTo>
                  <a:pt x="343461" y="777349"/>
                </a:lnTo>
                <a:lnTo>
                  <a:pt x="383628" y="781060"/>
                </a:lnTo>
                <a:lnTo>
                  <a:pt x="387307" y="784823"/>
                </a:lnTo>
                <a:lnTo>
                  <a:pt x="390936" y="784823"/>
                </a:lnTo>
                <a:lnTo>
                  <a:pt x="372691" y="810958"/>
                </a:lnTo>
                <a:lnTo>
                  <a:pt x="354397" y="840856"/>
                </a:lnTo>
                <a:lnTo>
                  <a:pt x="343461" y="878229"/>
                </a:lnTo>
                <a:lnTo>
                  <a:pt x="336153" y="915601"/>
                </a:lnTo>
                <a:lnTo>
                  <a:pt x="1035253" y="915601"/>
                </a:lnTo>
                <a:lnTo>
                  <a:pt x="1077858" y="837145"/>
                </a:lnTo>
                <a:lnTo>
                  <a:pt x="1107089" y="725027"/>
                </a:lnTo>
                <a:lnTo>
                  <a:pt x="1110768" y="612909"/>
                </a:lnTo>
                <a:lnTo>
                  <a:pt x="1099781" y="508266"/>
                </a:lnTo>
                <a:lnTo>
                  <a:pt x="1088845" y="463419"/>
                </a:lnTo>
                <a:lnTo>
                  <a:pt x="1077858" y="426047"/>
                </a:lnTo>
                <a:lnTo>
                  <a:pt x="1063243" y="388674"/>
                </a:lnTo>
                <a:lnTo>
                  <a:pt x="1030383" y="325115"/>
                </a:lnTo>
                <a:lnTo>
                  <a:pt x="1012089" y="298980"/>
                </a:lnTo>
                <a:lnTo>
                  <a:pt x="741704" y="298980"/>
                </a:lnTo>
                <a:lnTo>
                  <a:pt x="738076" y="291505"/>
                </a:lnTo>
                <a:lnTo>
                  <a:pt x="738076" y="276556"/>
                </a:lnTo>
                <a:lnTo>
                  <a:pt x="734397" y="269082"/>
                </a:lnTo>
                <a:lnTo>
                  <a:pt x="730768" y="246658"/>
                </a:lnTo>
                <a:lnTo>
                  <a:pt x="727089" y="227946"/>
                </a:lnTo>
                <a:lnTo>
                  <a:pt x="727089" y="209286"/>
                </a:lnTo>
                <a:lnTo>
                  <a:pt x="730768" y="190574"/>
                </a:lnTo>
                <a:lnTo>
                  <a:pt x="738076" y="175625"/>
                </a:lnTo>
                <a:lnTo>
                  <a:pt x="745383" y="168150"/>
                </a:lnTo>
                <a:lnTo>
                  <a:pt x="749012" y="160676"/>
                </a:lnTo>
                <a:lnTo>
                  <a:pt x="759999" y="149490"/>
                </a:lnTo>
                <a:lnTo>
                  <a:pt x="770935" y="130778"/>
                </a:lnTo>
                <a:lnTo>
                  <a:pt x="774614" y="108354"/>
                </a:lnTo>
                <a:lnTo>
                  <a:pt x="770935" y="78456"/>
                </a:lnTo>
                <a:lnTo>
                  <a:pt x="749012" y="41084"/>
                </a:lnTo>
                <a:lnTo>
                  <a:pt x="716153" y="18660"/>
                </a:lnTo>
                <a:lnTo>
                  <a:pt x="664999" y="3711"/>
                </a:lnTo>
                <a:lnTo>
                  <a:pt x="639397" y="0"/>
                </a:lnTo>
                <a:close/>
              </a:path>
              <a:path w="1111250" h="1431925">
                <a:moveTo>
                  <a:pt x="869614" y="239184"/>
                </a:moveTo>
                <a:lnTo>
                  <a:pt x="811153" y="250370"/>
                </a:lnTo>
                <a:lnTo>
                  <a:pt x="763627" y="280268"/>
                </a:lnTo>
                <a:lnTo>
                  <a:pt x="741704" y="298980"/>
                </a:lnTo>
                <a:lnTo>
                  <a:pt x="1012089" y="298980"/>
                </a:lnTo>
                <a:lnTo>
                  <a:pt x="968243" y="265319"/>
                </a:lnTo>
                <a:lnTo>
                  <a:pt x="931704" y="250370"/>
                </a:lnTo>
                <a:lnTo>
                  <a:pt x="869614" y="2391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26182" y="4585770"/>
            <a:ext cx="128270" cy="302895"/>
          </a:xfrm>
          <a:custGeom>
            <a:avLst/>
            <a:gdLst/>
            <a:ahLst/>
            <a:cxnLst/>
            <a:rect l="l" t="t" r="r" b="b"/>
            <a:pathLst>
              <a:path w="128270" h="302895">
                <a:moveTo>
                  <a:pt x="65769" y="0"/>
                </a:moveTo>
                <a:lnTo>
                  <a:pt x="25551" y="56084"/>
                </a:lnTo>
                <a:lnTo>
                  <a:pt x="3628" y="123355"/>
                </a:lnTo>
                <a:lnTo>
                  <a:pt x="0" y="153253"/>
                </a:lnTo>
                <a:lnTo>
                  <a:pt x="7307" y="183151"/>
                </a:lnTo>
                <a:lnTo>
                  <a:pt x="21923" y="205574"/>
                </a:lnTo>
                <a:lnTo>
                  <a:pt x="43846" y="224235"/>
                </a:lnTo>
                <a:lnTo>
                  <a:pt x="43846" y="227998"/>
                </a:lnTo>
                <a:lnTo>
                  <a:pt x="65769" y="239184"/>
                </a:lnTo>
                <a:lnTo>
                  <a:pt x="80384" y="254133"/>
                </a:lnTo>
                <a:lnTo>
                  <a:pt x="94999" y="272845"/>
                </a:lnTo>
                <a:lnTo>
                  <a:pt x="105936" y="295268"/>
                </a:lnTo>
                <a:lnTo>
                  <a:pt x="113243" y="298980"/>
                </a:lnTo>
                <a:lnTo>
                  <a:pt x="124230" y="298980"/>
                </a:lnTo>
                <a:lnTo>
                  <a:pt x="127859" y="302743"/>
                </a:lnTo>
                <a:lnTo>
                  <a:pt x="113243" y="284031"/>
                </a:lnTo>
                <a:lnTo>
                  <a:pt x="84013" y="239184"/>
                </a:lnTo>
                <a:lnTo>
                  <a:pt x="73076" y="209286"/>
                </a:lnTo>
                <a:lnTo>
                  <a:pt x="62090" y="160727"/>
                </a:lnTo>
                <a:lnTo>
                  <a:pt x="58461" y="108406"/>
                </a:lnTo>
                <a:lnTo>
                  <a:pt x="58461" y="52321"/>
                </a:lnTo>
                <a:lnTo>
                  <a:pt x="65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11567" y="5086562"/>
            <a:ext cx="44450" cy="138430"/>
          </a:xfrm>
          <a:custGeom>
            <a:avLst/>
            <a:gdLst/>
            <a:ahLst/>
            <a:cxnLst/>
            <a:rect l="l" t="t" r="r" b="b"/>
            <a:pathLst>
              <a:path w="44450" h="138429">
                <a:moveTo>
                  <a:pt x="32859" y="0"/>
                </a:moveTo>
                <a:lnTo>
                  <a:pt x="18244" y="26186"/>
                </a:lnTo>
                <a:lnTo>
                  <a:pt x="7307" y="59796"/>
                </a:lnTo>
                <a:lnTo>
                  <a:pt x="0" y="89694"/>
                </a:lnTo>
                <a:lnTo>
                  <a:pt x="3628" y="119592"/>
                </a:lnTo>
                <a:lnTo>
                  <a:pt x="3628" y="127066"/>
                </a:lnTo>
                <a:lnTo>
                  <a:pt x="7307" y="130829"/>
                </a:lnTo>
                <a:lnTo>
                  <a:pt x="10936" y="130829"/>
                </a:lnTo>
                <a:lnTo>
                  <a:pt x="10936" y="134541"/>
                </a:lnTo>
                <a:lnTo>
                  <a:pt x="14615" y="138304"/>
                </a:lnTo>
                <a:lnTo>
                  <a:pt x="18244" y="119592"/>
                </a:lnTo>
                <a:lnTo>
                  <a:pt x="21923" y="104643"/>
                </a:lnTo>
                <a:lnTo>
                  <a:pt x="29230" y="85982"/>
                </a:lnTo>
                <a:lnTo>
                  <a:pt x="36538" y="71033"/>
                </a:lnTo>
                <a:lnTo>
                  <a:pt x="43846" y="52321"/>
                </a:lnTo>
                <a:lnTo>
                  <a:pt x="43846" y="33661"/>
                </a:lnTo>
                <a:lnTo>
                  <a:pt x="40167" y="18712"/>
                </a:lnTo>
                <a:lnTo>
                  <a:pt x="32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79042" y="4305501"/>
            <a:ext cx="1005205" cy="1327150"/>
          </a:xfrm>
          <a:custGeom>
            <a:avLst/>
            <a:gdLst/>
            <a:ahLst/>
            <a:cxnLst/>
            <a:rect l="l" t="t" r="r" b="b"/>
            <a:pathLst>
              <a:path w="1005204" h="1327150">
                <a:moveTo>
                  <a:pt x="182692" y="889466"/>
                </a:moveTo>
                <a:lnTo>
                  <a:pt x="135217" y="896941"/>
                </a:lnTo>
                <a:lnTo>
                  <a:pt x="76755" y="919364"/>
                </a:lnTo>
                <a:lnTo>
                  <a:pt x="43846" y="945499"/>
                </a:lnTo>
                <a:lnTo>
                  <a:pt x="14615" y="997821"/>
                </a:lnTo>
                <a:lnTo>
                  <a:pt x="3679" y="1035193"/>
                </a:lnTo>
                <a:lnTo>
                  <a:pt x="0" y="1098753"/>
                </a:lnTo>
                <a:lnTo>
                  <a:pt x="7307" y="1158543"/>
                </a:lnTo>
                <a:lnTo>
                  <a:pt x="21923" y="1214602"/>
                </a:lnTo>
                <a:lnTo>
                  <a:pt x="51153" y="1263187"/>
                </a:lnTo>
                <a:lnTo>
                  <a:pt x="80384" y="1293085"/>
                </a:lnTo>
                <a:lnTo>
                  <a:pt x="146153" y="1322983"/>
                </a:lnTo>
                <a:lnTo>
                  <a:pt x="182692" y="1326720"/>
                </a:lnTo>
                <a:lnTo>
                  <a:pt x="215601" y="1326720"/>
                </a:lnTo>
                <a:lnTo>
                  <a:pt x="274063" y="1304296"/>
                </a:lnTo>
                <a:lnTo>
                  <a:pt x="314230" y="1274398"/>
                </a:lnTo>
                <a:lnTo>
                  <a:pt x="361755" y="1225814"/>
                </a:lnTo>
                <a:lnTo>
                  <a:pt x="369063" y="1214602"/>
                </a:lnTo>
                <a:lnTo>
                  <a:pt x="379999" y="1207128"/>
                </a:lnTo>
                <a:lnTo>
                  <a:pt x="394615" y="1195916"/>
                </a:lnTo>
                <a:lnTo>
                  <a:pt x="405601" y="1184704"/>
                </a:lnTo>
                <a:lnTo>
                  <a:pt x="442140" y="1162281"/>
                </a:lnTo>
                <a:lnTo>
                  <a:pt x="467691" y="1147332"/>
                </a:lnTo>
                <a:lnTo>
                  <a:pt x="471370" y="1143594"/>
                </a:lnTo>
                <a:lnTo>
                  <a:pt x="591922" y="1143594"/>
                </a:lnTo>
                <a:lnTo>
                  <a:pt x="646755" y="1121171"/>
                </a:lnTo>
                <a:lnTo>
                  <a:pt x="701537" y="1087515"/>
                </a:lnTo>
                <a:lnTo>
                  <a:pt x="735640" y="1057617"/>
                </a:lnTo>
                <a:lnTo>
                  <a:pt x="390986" y="1057617"/>
                </a:lnTo>
                <a:lnTo>
                  <a:pt x="379999" y="1053906"/>
                </a:lnTo>
                <a:lnTo>
                  <a:pt x="372691" y="1050142"/>
                </a:lnTo>
                <a:lnTo>
                  <a:pt x="365384" y="1042668"/>
                </a:lnTo>
                <a:lnTo>
                  <a:pt x="350768" y="1012770"/>
                </a:lnTo>
                <a:lnTo>
                  <a:pt x="347140" y="1012770"/>
                </a:lnTo>
                <a:lnTo>
                  <a:pt x="339832" y="1009058"/>
                </a:lnTo>
                <a:lnTo>
                  <a:pt x="336153" y="1001584"/>
                </a:lnTo>
                <a:lnTo>
                  <a:pt x="332524" y="997821"/>
                </a:lnTo>
                <a:lnTo>
                  <a:pt x="314230" y="960448"/>
                </a:lnTo>
                <a:lnTo>
                  <a:pt x="263076" y="911890"/>
                </a:lnTo>
                <a:lnTo>
                  <a:pt x="204615" y="893178"/>
                </a:lnTo>
                <a:lnTo>
                  <a:pt x="182692" y="889466"/>
                </a:lnTo>
                <a:close/>
              </a:path>
              <a:path w="1005204" h="1327150">
                <a:moveTo>
                  <a:pt x="591922" y="1143594"/>
                </a:moveTo>
                <a:lnTo>
                  <a:pt x="478678" y="1143594"/>
                </a:lnTo>
                <a:lnTo>
                  <a:pt x="482307" y="1147332"/>
                </a:lnTo>
                <a:lnTo>
                  <a:pt x="537140" y="1151069"/>
                </a:lnTo>
                <a:lnTo>
                  <a:pt x="591922" y="1143594"/>
                </a:lnTo>
                <a:close/>
              </a:path>
              <a:path w="1005204" h="1327150">
                <a:moveTo>
                  <a:pt x="350768" y="545639"/>
                </a:moveTo>
                <a:lnTo>
                  <a:pt x="325217" y="545639"/>
                </a:lnTo>
                <a:lnTo>
                  <a:pt x="310601" y="553113"/>
                </a:lnTo>
                <a:lnTo>
                  <a:pt x="299615" y="560588"/>
                </a:lnTo>
                <a:lnTo>
                  <a:pt x="284999" y="583011"/>
                </a:lnTo>
                <a:lnTo>
                  <a:pt x="277692" y="609146"/>
                </a:lnTo>
                <a:lnTo>
                  <a:pt x="274063" y="635333"/>
                </a:lnTo>
                <a:lnTo>
                  <a:pt x="277692" y="653993"/>
                </a:lnTo>
                <a:lnTo>
                  <a:pt x="288678" y="665231"/>
                </a:lnTo>
                <a:lnTo>
                  <a:pt x="303294" y="672705"/>
                </a:lnTo>
                <a:lnTo>
                  <a:pt x="317909" y="676417"/>
                </a:lnTo>
                <a:lnTo>
                  <a:pt x="354447" y="676417"/>
                </a:lnTo>
                <a:lnTo>
                  <a:pt x="358076" y="680180"/>
                </a:lnTo>
                <a:lnTo>
                  <a:pt x="398294" y="725027"/>
                </a:lnTo>
                <a:lnTo>
                  <a:pt x="423845" y="773586"/>
                </a:lnTo>
                <a:lnTo>
                  <a:pt x="427524" y="825907"/>
                </a:lnTo>
                <a:lnTo>
                  <a:pt x="416538" y="874517"/>
                </a:lnTo>
                <a:lnTo>
                  <a:pt x="401922" y="911890"/>
                </a:lnTo>
                <a:lnTo>
                  <a:pt x="394615" y="949262"/>
                </a:lnTo>
                <a:lnTo>
                  <a:pt x="398294" y="986635"/>
                </a:lnTo>
                <a:lnTo>
                  <a:pt x="409230" y="1016533"/>
                </a:lnTo>
                <a:lnTo>
                  <a:pt x="412909" y="1027719"/>
                </a:lnTo>
                <a:lnTo>
                  <a:pt x="412909" y="1035193"/>
                </a:lnTo>
                <a:lnTo>
                  <a:pt x="405601" y="1046431"/>
                </a:lnTo>
                <a:lnTo>
                  <a:pt x="398294" y="1053906"/>
                </a:lnTo>
                <a:lnTo>
                  <a:pt x="390986" y="1057617"/>
                </a:lnTo>
                <a:lnTo>
                  <a:pt x="735640" y="1057617"/>
                </a:lnTo>
                <a:lnTo>
                  <a:pt x="811153" y="990346"/>
                </a:lnTo>
                <a:lnTo>
                  <a:pt x="869614" y="926839"/>
                </a:lnTo>
                <a:lnTo>
                  <a:pt x="928076" y="852094"/>
                </a:lnTo>
                <a:lnTo>
                  <a:pt x="930222" y="848331"/>
                </a:lnTo>
                <a:lnTo>
                  <a:pt x="566370" y="848331"/>
                </a:lnTo>
                <a:lnTo>
                  <a:pt x="555384" y="844619"/>
                </a:lnTo>
                <a:lnTo>
                  <a:pt x="548076" y="837145"/>
                </a:lnTo>
                <a:lnTo>
                  <a:pt x="544447" y="829670"/>
                </a:lnTo>
                <a:lnTo>
                  <a:pt x="544447" y="796009"/>
                </a:lnTo>
                <a:lnTo>
                  <a:pt x="540768" y="769874"/>
                </a:lnTo>
                <a:lnTo>
                  <a:pt x="529832" y="706315"/>
                </a:lnTo>
                <a:lnTo>
                  <a:pt x="496922" y="653993"/>
                </a:lnTo>
                <a:lnTo>
                  <a:pt x="431153" y="627858"/>
                </a:lnTo>
                <a:lnTo>
                  <a:pt x="416538" y="620384"/>
                </a:lnTo>
                <a:lnTo>
                  <a:pt x="412909" y="616621"/>
                </a:lnTo>
                <a:lnTo>
                  <a:pt x="387307" y="564299"/>
                </a:lnTo>
                <a:lnTo>
                  <a:pt x="369063" y="553113"/>
                </a:lnTo>
                <a:lnTo>
                  <a:pt x="350768" y="545639"/>
                </a:lnTo>
                <a:close/>
              </a:path>
              <a:path w="1005204" h="1327150">
                <a:moveTo>
                  <a:pt x="533461" y="620384"/>
                </a:moveTo>
                <a:lnTo>
                  <a:pt x="566370" y="661468"/>
                </a:lnTo>
                <a:lnTo>
                  <a:pt x="584614" y="710078"/>
                </a:lnTo>
                <a:lnTo>
                  <a:pt x="595601" y="766111"/>
                </a:lnTo>
                <a:lnTo>
                  <a:pt x="595601" y="822196"/>
                </a:lnTo>
                <a:lnTo>
                  <a:pt x="591922" y="833382"/>
                </a:lnTo>
                <a:lnTo>
                  <a:pt x="588293" y="840856"/>
                </a:lnTo>
                <a:lnTo>
                  <a:pt x="566370" y="848331"/>
                </a:lnTo>
                <a:lnTo>
                  <a:pt x="930222" y="848331"/>
                </a:lnTo>
                <a:lnTo>
                  <a:pt x="979229" y="762400"/>
                </a:lnTo>
                <a:lnTo>
                  <a:pt x="1001152" y="661468"/>
                </a:lnTo>
                <a:lnTo>
                  <a:pt x="1002106" y="635333"/>
                </a:lnTo>
                <a:lnTo>
                  <a:pt x="584614" y="635333"/>
                </a:lnTo>
                <a:lnTo>
                  <a:pt x="533461" y="620384"/>
                </a:lnTo>
                <a:close/>
              </a:path>
              <a:path w="1005204" h="1327150">
                <a:moveTo>
                  <a:pt x="989049" y="448470"/>
                </a:moveTo>
                <a:lnTo>
                  <a:pt x="833076" y="448470"/>
                </a:lnTo>
                <a:lnTo>
                  <a:pt x="844062" y="452182"/>
                </a:lnTo>
                <a:lnTo>
                  <a:pt x="851370" y="459656"/>
                </a:lnTo>
                <a:lnTo>
                  <a:pt x="854999" y="467131"/>
                </a:lnTo>
                <a:lnTo>
                  <a:pt x="854999" y="478368"/>
                </a:lnTo>
                <a:lnTo>
                  <a:pt x="829447" y="515741"/>
                </a:lnTo>
                <a:lnTo>
                  <a:pt x="800216" y="549350"/>
                </a:lnTo>
                <a:lnTo>
                  <a:pt x="767307" y="579248"/>
                </a:lnTo>
                <a:lnTo>
                  <a:pt x="727139" y="605435"/>
                </a:lnTo>
                <a:lnTo>
                  <a:pt x="683293" y="624095"/>
                </a:lnTo>
                <a:lnTo>
                  <a:pt x="635768" y="635333"/>
                </a:lnTo>
                <a:lnTo>
                  <a:pt x="1002106" y="635333"/>
                </a:lnTo>
                <a:lnTo>
                  <a:pt x="1004832" y="560588"/>
                </a:lnTo>
                <a:lnTo>
                  <a:pt x="993845" y="467131"/>
                </a:lnTo>
                <a:lnTo>
                  <a:pt x="989049" y="448470"/>
                </a:lnTo>
                <a:close/>
              </a:path>
              <a:path w="1005204" h="1327150">
                <a:moveTo>
                  <a:pt x="577307" y="0"/>
                </a:moveTo>
                <a:lnTo>
                  <a:pt x="555384" y="3711"/>
                </a:lnTo>
                <a:lnTo>
                  <a:pt x="529832" y="7474"/>
                </a:lnTo>
                <a:lnTo>
                  <a:pt x="485986" y="14949"/>
                </a:lnTo>
                <a:lnTo>
                  <a:pt x="464063" y="22423"/>
                </a:lnTo>
                <a:lnTo>
                  <a:pt x="445768" y="33609"/>
                </a:lnTo>
                <a:lnTo>
                  <a:pt x="438461" y="48558"/>
                </a:lnTo>
                <a:lnTo>
                  <a:pt x="434832" y="63507"/>
                </a:lnTo>
                <a:lnTo>
                  <a:pt x="434832" y="78456"/>
                </a:lnTo>
                <a:lnTo>
                  <a:pt x="438461" y="97168"/>
                </a:lnTo>
                <a:lnTo>
                  <a:pt x="445768" y="115829"/>
                </a:lnTo>
                <a:lnTo>
                  <a:pt x="460384" y="130778"/>
                </a:lnTo>
                <a:lnTo>
                  <a:pt x="474999" y="138252"/>
                </a:lnTo>
                <a:lnTo>
                  <a:pt x="478678" y="138252"/>
                </a:lnTo>
                <a:lnTo>
                  <a:pt x="485986" y="142015"/>
                </a:lnTo>
                <a:lnTo>
                  <a:pt x="489614" y="149490"/>
                </a:lnTo>
                <a:lnTo>
                  <a:pt x="493294" y="153201"/>
                </a:lnTo>
                <a:lnTo>
                  <a:pt x="496922" y="160676"/>
                </a:lnTo>
                <a:lnTo>
                  <a:pt x="496922" y="171913"/>
                </a:lnTo>
                <a:lnTo>
                  <a:pt x="493294" y="179388"/>
                </a:lnTo>
                <a:lnTo>
                  <a:pt x="471370" y="231709"/>
                </a:lnTo>
                <a:lnTo>
                  <a:pt x="460384" y="306454"/>
                </a:lnTo>
                <a:lnTo>
                  <a:pt x="456755" y="392386"/>
                </a:lnTo>
                <a:lnTo>
                  <a:pt x="471370" y="474605"/>
                </a:lnTo>
                <a:lnTo>
                  <a:pt x="496922" y="530690"/>
                </a:lnTo>
                <a:lnTo>
                  <a:pt x="540768" y="564299"/>
                </a:lnTo>
                <a:lnTo>
                  <a:pt x="588293" y="579248"/>
                </a:lnTo>
                <a:lnTo>
                  <a:pt x="635768" y="583011"/>
                </a:lnTo>
                <a:lnTo>
                  <a:pt x="675986" y="571774"/>
                </a:lnTo>
                <a:lnTo>
                  <a:pt x="712524" y="553113"/>
                </a:lnTo>
                <a:lnTo>
                  <a:pt x="745383" y="530690"/>
                </a:lnTo>
                <a:lnTo>
                  <a:pt x="774614" y="504503"/>
                </a:lnTo>
                <a:lnTo>
                  <a:pt x="807524" y="459656"/>
                </a:lnTo>
                <a:lnTo>
                  <a:pt x="814832" y="452182"/>
                </a:lnTo>
                <a:lnTo>
                  <a:pt x="822139" y="448470"/>
                </a:lnTo>
                <a:lnTo>
                  <a:pt x="989049" y="448470"/>
                </a:lnTo>
                <a:lnTo>
                  <a:pt x="975601" y="396149"/>
                </a:lnTo>
                <a:lnTo>
                  <a:pt x="969147" y="377437"/>
                </a:lnTo>
                <a:lnTo>
                  <a:pt x="628461" y="377437"/>
                </a:lnTo>
                <a:lnTo>
                  <a:pt x="617524" y="369962"/>
                </a:lnTo>
                <a:lnTo>
                  <a:pt x="610216" y="362487"/>
                </a:lnTo>
                <a:lnTo>
                  <a:pt x="606537" y="351302"/>
                </a:lnTo>
                <a:lnTo>
                  <a:pt x="606537" y="343827"/>
                </a:lnTo>
                <a:lnTo>
                  <a:pt x="610216" y="332589"/>
                </a:lnTo>
                <a:lnTo>
                  <a:pt x="628461" y="313929"/>
                </a:lnTo>
                <a:lnTo>
                  <a:pt x="635768" y="302691"/>
                </a:lnTo>
                <a:lnTo>
                  <a:pt x="643076" y="295217"/>
                </a:lnTo>
                <a:lnTo>
                  <a:pt x="643076" y="291505"/>
                </a:lnTo>
                <a:lnTo>
                  <a:pt x="639447" y="276556"/>
                </a:lnTo>
                <a:lnTo>
                  <a:pt x="635768" y="257844"/>
                </a:lnTo>
                <a:lnTo>
                  <a:pt x="628461" y="227946"/>
                </a:lnTo>
                <a:lnTo>
                  <a:pt x="624832" y="201811"/>
                </a:lnTo>
                <a:lnTo>
                  <a:pt x="621153" y="171913"/>
                </a:lnTo>
                <a:lnTo>
                  <a:pt x="621153" y="145727"/>
                </a:lnTo>
                <a:lnTo>
                  <a:pt x="624832" y="119592"/>
                </a:lnTo>
                <a:lnTo>
                  <a:pt x="632140" y="100880"/>
                </a:lnTo>
                <a:lnTo>
                  <a:pt x="643076" y="89694"/>
                </a:lnTo>
                <a:lnTo>
                  <a:pt x="650384" y="78456"/>
                </a:lnTo>
                <a:lnTo>
                  <a:pt x="668678" y="59796"/>
                </a:lnTo>
                <a:lnTo>
                  <a:pt x="668678" y="52321"/>
                </a:lnTo>
                <a:lnTo>
                  <a:pt x="650384" y="18660"/>
                </a:lnTo>
                <a:lnTo>
                  <a:pt x="621153" y="3711"/>
                </a:lnTo>
                <a:lnTo>
                  <a:pt x="599230" y="3711"/>
                </a:lnTo>
                <a:lnTo>
                  <a:pt x="577307" y="0"/>
                </a:lnTo>
                <a:close/>
              </a:path>
              <a:path w="1005204" h="1327150">
                <a:moveTo>
                  <a:pt x="814832" y="239184"/>
                </a:moveTo>
                <a:lnTo>
                  <a:pt x="756370" y="261607"/>
                </a:lnTo>
                <a:lnTo>
                  <a:pt x="701537" y="306454"/>
                </a:lnTo>
                <a:lnTo>
                  <a:pt x="675986" y="336352"/>
                </a:lnTo>
                <a:lnTo>
                  <a:pt x="654063" y="366251"/>
                </a:lnTo>
                <a:lnTo>
                  <a:pt x="646755" y="373725"/>
                </a:lnTo>
                <a:lnTo>
                  <a:pt x="635768" y="377437"/>
                </a:lnTo>
                <a:lnTo>
                  <a:pt x="969147" y="377437"/>
                </a:lnTo>
                <a:lnTo>
                  <a:pt x="953678" y="332589"/>
                </a:lnTo>
                <a:lnTo>
                  <a:pt x="920768" y="287742"/>
                </a:lnTo>
                <a:lnTo>
                  <a:pt x="887909" y="257844"/>
                </a:lnTo>
                <a:lnTo>
                  <a:pt x="851370" y="242895"/>
                </a:lnTo>
                <a:lnTo>
                  <a:pt x="814832" y="2391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37031" y="6237732"/>
            <a:ext cx="8080375" cy="0"/>
          </a:xfrm>
          <a:custGeom>
            <a:avLst/>
            <a:gdLst/>
            <a:ahLst/>
            <a:cxnLst/>
            <a:rect l="l" t="t" r="r" b="b"/>
            <a:pathLst>
              <a:path w="8080375">
                <a:moveTo>
                  <a:pt x="0" y="0"/>
                </a:moveTo>
                <a:lnTo>
                  <a:pt x="8080375" y="0"/>
                </a:lnTo>
              </a:path>
            </a:pathLst>
          </a:custGeom>
          <a:ln w="9144">
            <a:solidFill>
              <a:srgbClr val="C4BC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5844" rIns="0" bIns="0" rtlCol="0">
            <a:spAutoFit/>
          </a:bodyPr>
          <a:lstStyle/>
          <a:p>
            <a:pPr marL="173990">
              <a:lnSpc>
                <a:spcPct val="100000"/>
              </a:lnSpc>
            </a:pPr>
            <a:r>
              <a:rPr sz="3700" b="0" spc="-5" dirty="0">
                <a:solidFill>
                  <a:srgbClr val="45007D"/>
                </a:solidFill>
                <a:latin typeface="Calibri"/>
                <a:cs typeface="Calibri"/>
              </a:rPr>
              <a:t>Iodine </a:t>
            </a:r>
            <a:r>
              <a:rPr sz="3700" b="0" spc="-20" dirty="0">
                <a:solidFill>
                  <a:srgbClr val="45007D"/>
                </a:solidFill>
                <a:latin typeface="Calibri"/>
                <a:cs typeface="Calibri"/>
              </a:rPr>
              <a:t>Requirement </a:t>
            </a:r>
            <a:r>
              <a:rPr sz="3700" b="0" spc="-10" dirty="0">
                <a:solidFill>
                  <a:srgbClr val="45007D"/>
                </a:solidFill>
                <a:latin typeface="Calibri"/>
                <a:cs typeface="Calibri"/>
              </a:rPr>
              <a:t>Increases </a:t>
            </a:r>
            <a:r>
              <a:rPr sz="3700" b="0" spc="-5" dirty="0">
                <a:solidFill>
                  <a:srgbClr val="45007D"/>
                </a:solidFill>
                <a:latin typeface="Calibri"/>
                <a:cs typeface="Calibri"/>
              </a:rPr>
              <a:t>in</a:t>
            </a:r>
            <a:r>
              <a:rPr sz="3700" b="0" spc="80" dirty="0">
                <a:solidFill>
                  <a:srgbClr val="45007D"/>
                </a:solidFill>
                <a:latin typeface="Calibri"/>
                <a:cs typeface="Calibri"/>
              </a:rPr>
              <a:t> </a:t>
            </a:r>
            <a:r>
              <a:rPr sz="3700" b="0" spc="-10" dirty="0">
                <a:solidFill>
                  <a:srgbClr val="45007D"/>
                </a:solidFill>
                <a:latin typeface="Calibri"/>
                <a:cs typeface="Calibri"/>
              </a:rPr>
              <a:t>Pregnancy</a:t>
            </a:r>
            <a:endParaRPr sz="37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2344" y="6425590"/>
            <a:ext cx="567753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1. WHO, 2007; 2. Zimmermann 2009, Endocr Rev 30,</a:t>
            </a:r>
            <a:r>
              <a:rPr sz="1600" spc="1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376-408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9055" y="2564892"/>
            <a:ext cx="3671316" cy="32171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1445" marR="1711960">
              <a:lnSpc>
                <a:spcPct val="134600"/>
              </a:lnSpc>
            </a:pPr>
            <a:r>
              <a:rPr spc="-5" dirty="0"/>
              <a:t>Adult requirement: </a:t>
            </a:r>
            <a:r>
              <a:rPr spc="-5" dirty="0">
                <a:solidFill>
                  <a:srgbClr val="45007D"/>
                </a:solidFill>
              </a:rPr>
              <a:t>1</a:t>
            </a:r>
            <a:r>
              <a:rPr spc="-5" dirty="0">
                <a:solidFill>
                  <a:srgbClr val="450089"/>
                </a:solidFill>
              </a:rPr>
              <a:t>50 </a:t>
            </a:r>
            <a:r>
              <a:rPr spc="-5" dirty="0"/>
              <a:t>µg/day </a:t>
            </a:r>
            <a:r>
              <a:rPr dirty="0"/>
              <a:t>(WHO)</a:t>
            </a:r>
            <a:r>
              <a:rPr sz="2400" baseline="24305" dirty="0"/>
              <a:t>1  </a:t>
            </a:r>
            <a:r>
              <a:rPr sz="2400" spc="-5" dirty="0"/>
              <a:t>Pregnancy requirement: </a:t>
            </a:r>
            <a:r>
              <a:rPr sz="2400" spc="-5" dirty="0">
                <a:solidFill>
                  <a:srgbClr val="450089"/>
                </a:solidFill>
              </a:rPr>
              <a:t>250 </a:t>
            </a:r>
            <a:r>
              <a:rPr sz="2400" spc="-5" dirty="0"/>
              <a:t>µg/day</a:t>
            </a:r>
            <a:r>
              <a:rPr sz="2400" spc="80" dirty="0"/>
              <a:t> </a:t>
            </a:r>
            <a:r>
              <a:rPr sz="2400" dirty="0"/>
              <a:t>(WHO)</a:t>
            </a:r>
            <a:r>
              <a:rPr sz="2400" baseline="24305" dirty="0"/>
              <a:t>1</a:t>
            </a:r>
          </a:p>
          <a:p>
            <a:pPr marL="4081779">
              <a:lnSpc>
                <a:spcPts val="3025"/>
              </a:lnSpc>
              <a:spcBef>
                <a:spcPts val="2155"/>
              </a:spcBef>
            </a:pPr>
            <a:r>
              <a:rPr sz="2800" spc="-10" dirty="0">
                <a:latin typeface="Calibri"/>
                <a:cs typeface="Calibri"/>
              </a:rPr>
              <a:t>Increased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requirement</a:t>
            </a:r>
            <a:endParaRPr sz="2800" dirty="0">
              <a:latin typeface="Calibri"/>
              <a:cs typeface="Calibri"/>
            </a:endParaRPr>
          </a:p>
          <a:p>
            <a:pPr marL="4081779">
              <a:lnSpc>
                <a:spcPts val="3025"/>
              </a:lnSpc>
            </a:pPr>
            <a:r>
              <a:rPr sz="2800" spc="-10" dirty="0">
                <a:latin typeface="Calibri"/>
                <a:cs typeface="Calibri"/>
              </a:rPr>
              <a:t>during pregnancy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to</a:t>
            </a:r>
            <a:r>
              <a:rPr sz="2775" spc="-7" baseline="25525" dirty="0">
                <a:latin typeface="Calibri"/>
                <a:cs typeface="Calibri"/>
              </a:rPr>
              <a:t>2</a:t>
            </a:r>
            <a:r>
              <a:rPr sz="2800" spc="-5" dirty="0">
                <a:latin typeface="Calibri"/>
                <a:cs typeface="Calibri"/>
              </a:rPr>
              <a:t>:</a:t>
            </a:r>
            <a:endParaRPr sz="2800" dirty="0">
              <a:latin typeface="Calibri"/>
              <a:cs typeface="Calibri"/>
            </a:endParaRPr>
          </a:p>
          <a:p>
            <a:pPr marL="4231005" marR="99060" indent="-149860">
              <a:lnSpc>
                <a:spcPts val="2500"/>
              </a:lnSpc>
              <a:spcBef>
                <a:spcPts val="819"/>
              </a:spcBef>
            </a:pPr>
            <a:r>
              <a:rPr sz="2300" spc="-5" dirty="0">
                <a:solidFill>
                  <a:srgbClr val="D50092"/>
                </a:solidFill>
              </a:rPr>
              <a:t>•</a:t>
            </a:r>
            <a:r>
              <a:rPr sz="2600" spc="-5" dirty="0">
                <a:solidFill>
                  <a:srgbClr val="45007D"/>
                </a:solidFill>
                <a:latin typeface="Calibri"/>
                <a:cs typeface="Calibri"/>
              </a:rPr>
              <a:t>provide </a:t>
            </a:r>
            <a:r>
              <a:rPr sz="2600" spc="-25" dirty="0">
                <a:solidFill>
                  <a:srgbClr val="45007D"/>
                </a:solidFill>
                <a:latin typeface="Calibri"/>
                <a:cs typeface="Calibri"/>
              </a:rPr>
              <a:t>for </a:t>
            </a:r>
            <a:r>
              <a:rPr sz="2600" spc="-5" dirty="0">
                <a:solidFill>
                  <a:srgbClr val="45007D"/>
                </a:solidFill>
                <a:latin typeface="Calibri"/>
                <a:cs typeface="Calibri"/>
              </a:rPr>
              <a:t>increased T4  </a:t>
            </a:r>
            <a:r>
              <a:rPr sz="2600" spc="-10" dirty="0">
                <a:solidFill>
                  <a:srgbClr val="45007D"/>
                </a:solidFill>
                <a:latin typeface="Calibri"/>
                <a:cs typeface="Calibri"/>
              </a:rPr>
              <a:t>production </a:t>
            </a:r>
            <a:r>
              <a:rPr sz="2600" spc="-5" dirty="0">
                <a:solidFill>
                  <a:srgbClr val="45007D"/>
                </a:solidFill>
                <a:latin typeface="Calibri"/>
                <a:cs typeface="Calibri"/>
              </a:rPr>
              <a:t>(50%</a:t>
            </a:r>
            <a:r>
              <a:rPr sz="2600" spc="-35" dirty="0">
                <a:solidFill>
                  <a:srgbClr val="45007D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45007D"/>
                </a:solidFill>
                <a:latin typeface="Calibri"/>
                <a:cs typeface="Calibri"/>
              </a:rPr>
              <a:t>increase)</a:t>
            </a:r>
            <a:endParaRPr sz="2600" dirty="0">
              <a:latin typeface="Calibri"/>
              <a:cs typeface="Calibri"/>
            </a:endParaRPr>
          </a:p>
          <a:p>
            <a:pPr marL="4231005" marR="271145" indent="-149860">
              <a:lnSpc>
                <a:spcPts val="2500"/>
              </a:lnSpc>
              <a:spcBef>
                <a:spcPts val="775"/>
              </a:spcBef>
            </a:pPr>
            <a:r>
              <a:rPr sz="2300" spc="-10" dirty="0">
                <a:solidFill>
                  <a:srgbClr val="D50092"/>
                </a:solidFill>
              </a:rPr>
              <a:t>•</a:t>
            </a:r>
            <a:r>
              <a:rPr sz="2600" spc="-10" dirty="0">
                <a:solidFill>
                  <a:srgbClr val="45007D"/>
                </a:solidFill>
                <a:latin typeface="Calibri"/>
                <a:cs typeface="Calibri"/>
              </a:rPr>
              <a:t>cover </a:t>
            </a:r>
            <a:r>
              <a:rPr sz="2600" spc="-5" dirty="0">
                <a:solidFill>
                  <a:srgbClr val="45007D"/>
                </a:solidFill>
                <a:latin typeface="Calibri"/>
                <a:cs typeface="Calibri"/>
              </a:rPr>
              <a:t>potential increased  </a:t>
            </a:r>
            <a:r>
              <a:rPr sz="2600" dirty="0">
                <a:solidFill>
                  <a:srgbClr val="45007D"/>
                </a:solidFill>
                <a:latin typeface="Calibri"/>
                <a:cs typeface="Calibri"/>
              </a:rPr>
              <a:t>urinary</a:t>
            </a:r>
            <a:r>
              <a:rPr sz="2600" spc="-105" dirty="0">
                <a:solidFill>
                  <a:srgbClr val="45007D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45007D"/>
                </a:solidFill>
                <a:latin typeface="Calibri"/>
                <a:cs typeface="Calibri"/>
              </a:rPr>
              <a:t>loss</a:t>
            </a:r>
            <a:endParaRPr sz="2600" dirty="0">
              <a:latin typeface="Calibri"/>
              <a:cs typeface="Calibri"/>
            </a:endParaRPr>
          </a:p>
          <a:p>
            <a:pPr marL="4231005" marR="5080" indent="-149860">
              <a:lnSpc>
                <a:spcPct val="80000"/>
              </a:lnSpc>
              <a:spcBef>
                <a:spcPts val="800"/>
              </a:spcBef>
            </a:pPr>
            <a:r>
              <a:rPr sz="2300" spc="-5" dirty="0">
                <a:solidFill>
                  <a:srgbClr val="D50092"/>
                </a:solidFill>
              </a:rPr>
              <a:t>•</a:t>
            </a:r>
            <a:r>
              <a:rPr sz="2600" spc="-5" dirty="0">
                <a:solidFill>
                  <a:srgbClr val="45007D"/>
                </a:solidFill>
                <a:latin typeface="Calibri"/>
                <a:cs typeface="Calibri"/>
              </a:rPr>
              <a:t>provide </a:t>
            </a:r>
            <a:r>
              <a:rPr sz="2600" dirty="0">
                <a:solidFill>
                  <a:srgbClr val="45007D"/>
                </a:solidFill>
                <a:latin typeface="Calibri"/>
                <a:cs typeface="Calibri"/>
              </a:rPr>
              <a:t>iodine </a:t>
            </a:r>
            <a:r>
              <a:rPr sz="2600" spc="-25" dirty="0">
                <a:solidFill>
                  <a:srgbClr val="45007D"/>
                </a:solidFill>
                <a:latin typeface="Calibri"/>
                <a:cs typeface="Calibri"/>
              </a:rPr>
              <a:t>for </a:t>
            </a:r>
            <a:r>
              <a:rPr sz="2600" dirty="0">
                <a:solidFill>
                  <a:srgbClr val="45007D"/>
                </a:solidFill>
                <a:latin typeface="Calibri"/>
                <a:cs typeface="Calibri"/>
              </a:rPr>
              <a:t>the</a:t>
            </a:r>
            <a:r>
              <a:rPr sz="2600" spc="-85" dirty="0">
                <a:solidFill>
                  <a:srgbClr val="45007D"/>
                </a:solidFill>
                <a:latin typeface="Calibri"/>
                <a:cs typeface="Calibri"/>
              </a:rPr>
              <a:t> </a:t>
            </a:r>
            <a:r>
              <a:rPr sz="2600" spc="-15" dirty="0">
                <a:solidFill>
                  <a:srgbClr val="45007D"/>
                </a:solidFill>
                <a:latin typeface="Calibri"/>
                <a:cs typeface="Calibri"/>
              </a:rPr>
              <a:t>fetus  </a:t>
            </a:r>
            <a:r>
              <a:rPr sz="2600" spc="-10" dirty="0">
                <a:solidFill>
                  <a:srgbClr val="45007D"/>
                </a:solidFill>
                <a:latin typeface="Calibri"/>
                <a:cs typeface="Calibri"/>
              </a:rPr>
              <a:t>after </a:t>
            </a:r>
            <a:r>
              <a:rPr sz="2600" dirty="0">
                <a:solidFill>
                  <a:srgbClr val="45007D"/>
                </a:solidFill>
                <a:latin typeface="Calibri"/>
                <a:cs typeface="Calibri"/>
              </a:rPr>
              <a:t>the </a:t>
            </a:r>
            <a:r>
              <a:rPr sz="2600" spc="-5" dirty="0">
                <a:solidFill>
                  <a:srgbClr val="45007D"/>
                </a:solidFill>
                <a:latin typeface="Calibri"/>
                <a:cs typeface="Calibri"/>
              </a:rPr>
              <a:t>onset </a:t>
            </a:r>
            <a:r>
              <a:rPr sz="2600" dirty="0">
                <a:solidFill>
                  <a:srgbClr val="45007D"/>
                </a:solidFill>
                <a:latin typeface="Calibri"/>
                <a:cs typeface="Calibri"/>
              </a:rPr>
              <a:t>of </a:t>
            </a:r>
            <a:r>
              <a:rPr sz="2600" spc="-25" dirty="0">
                <a:solidFill>
                  <a:srgbClr val="45007D"/>
                </a:solidFill>
                <a:latin typeface="Calibri"/>
                <a:cs typeface="Calibri"/>
              </a:rPr>
              <a:t>fetal  </a:t>
            </a:r>
            <a:r>
              <a:rPr sz="2600" spc="-15" dirty="0">
                <a:solidFill>
                  <a:srgbClr val="45007D"/>
                </a:solidFill>
                <a:latin typeface="Calibri"/>
                <a:cs typeface="Calibri"/>
              </a:rPr>
              <a:t>thyroid</a:t>
            </a:r>
            <a:r>
              <a:rPr sz="2600" spc="-85" dirty="0">
                <a:solidFill>
                  <a:srgbClr val="45007D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45007D"/>
                </a:solidFill>
                <a:latin typeface="Calibri"/>
                <a:cs typeface="Calibri"/>
              </a:rPr>
              <a:t>function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15567" y="6384035"/>
            <a:ext cx="6624955" cy="0"/>
          </a:xfrm>
          <a:custGeom>
            <a:avLst/>
            <a:gdLst/>
            <a:ahLst/>
            <a:cxnLst/>
            <a:rect l="l" t="t" r="r" b="b"/>
            <a:pathLst>
              <a:path w="6624955">
                <a:moveTo>
                  <a:pt x="0" y="0"/>
                </a:moveTo>
                <a:lnTo>
                  <a:pt x="662457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381000" y="908990"/>
            <a:ext cx="4452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Потребление йода во время беременности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4096489"/>
            <a:ext cx="4572000" cy="2308324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>
            <a:spAutoFit/>
          </a:bodyPr>
          <a:lstStyle/>
          <a:p>
            <a:r>
              <a:rPr lang="ru-RU" dirty="0"/>
              <a:t>Повышенное требование</a:t>
            </a:r>
          </a:p>
          <a:p>
            <a:r>
              <a:rPr lang="ru-RU" dirty="0"/>
              <a:t>во время беременности:</a:t>
            </a:r>
          </a:p>
          <a:p>
            <a:r>
              <a:rPr lang="ru-RU" dirty="0"/>
              <a:t>• обеспечить увеличение производства Т4 (увеличение на 50%);</a:t>
            </a:r>
          </a:p>
          <a:p>
            <a:r>
              <a:rPr lang="ru-RU" dirty="0"/>
              <a:t>• покрыть потенциальные возросшие потери мочи</a:t>
            </a:r>
          </a:p>
          <a:p>
            <a:r>
              <a:rPr lang="ru-RU" dirty="0"/>
              <a:t>• обеспечить йод для плода после начала функции плода щитовидной железы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8048" y="1435469"/>
            <a:ext cx="5327949" cy="40097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69235" y="5590032"/>
            <a:ext cx="4640579" cy="1059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1963" rIns="0" bIns="0" rtlCol="0">
            <a:spAutoFit/>
          </a:bodyPr>
          <a:lstStyle/>
          <a:p>
            <a:pPr marL="9525">
              <a:lnSpc>
                <a:spcPct val="100000"/>
              </a:lnSpc>
            </a:pPr>
            <a:r>
              <a:rPr sz="3200" b="0" spc="-5" dirty="0">
                <a:solidFill>
                  <a:srgbClr val="480092"/>
                </a:solidFill>
                <a:latin typeface="Arial"/>
                <a:cs typeface="Arial"/>
              </a:rPr>
              <a:t>Iodine </a:t>
            </a:r>
            <a:r>
              <a:rPr sz="3200" b="0" dirty="0">
                <a:solidFill>
                  <a:srgbClr val="480092"/>
                </a:solidFill>
                <a:latin typeface="Arial"/>
                <a:cs typeface="Arial"/>
              </a:rPr>
              <a:t>Deficiency in Europe in</a:t>
            </a:r>
            <a:r>
              <a:rPr sz="3200" b="0" spc="-135" dirty="0">
                <a:solidFill>
                  <a:srgbClr val="480092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480092"/>
                </a:solidFill>
                <a:latin typeface="Arial"/>
                <a:cs typeface="Arial"/>
              </a:rPr>
              <a:t>2008</a:t>
            </a:r>
            <a:endParaRPr sz="3200">
              <a:latin typeface="Arial"/>
              <a:cs typeface="Arial"/>
            </a:endParaRPr>
          </a:p>
          <a:p>
            <a:pPr marL="720090">
              <a:lnSpc>
                <a:spcPct val="100000"/>
              </a:lnSpc>
              <a:spcBef>
                <a:spcPts val="245"/>
              </a:spcBef>
            </a:pPr>
            <a:r>
              <a:rPr b="0" spc="-5" dirty="0">
                <a:latin typeface="Arial"/>
                <a:cs typeface="Arial"/>
              </a:rPr>
              <a:t>(International Council </a:t>
            </a:r>
            <a:r>
              <a:rPr b="0" dirty="0">
                <a:latin typeface="Arial"/>
                <a:cs typeface="Arial"/>
              </a:rPr>
              <a:t>for </a:t>
            </a:r>
            <a:r>
              <a:rPr b="0" spc="-5" dirty="0">
                <a:latin typeface="Arial"/>
                <a:cs typeface="Arial"/>
              </a:rPr>
              <a:t>Control </a:t>
            </a:r>
            <a:r>
              <a:rPr b="0" dirty="0">
                <a:latin typeface="Arial"/>
                <a:cs typeface="Arial"/>
              </a:rPr>
              <a:t>of </a:t>
            </a:r>
            <a:r>
              <a:rPr b="0" spc="-5" dirty="0">
                <a:latin typeface="Arial"/>
                <a:cs typeface="Arial"/>
              </a:rPr>
              <a:t>Iodine Deficiency Disorders</a:t>
            </a:r>
            <a:r>
              <a:rPr b="0" spc="105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2008)</a:t>
            </a:r>
          </a:p>
        </p:txBody>
      </p:sp>
      <p:sp>
        <p:nvSpPr>
          <p:cNvPr id="5" name="object 5"/>
          <p:cNvSpPr/>
          <p:nvPr/>
        </p:nvSpPr>
        <p:spPr>
          <a:xfrm>
            <a:off x="3045714" y="2782061"/>
            <a:ext cx="576580" cy="1007744"/>
          </a:xfrm>
          <a:custGeom>
            <a:avLst/>
            <a:gdLst/>
            <a:ahLst/>
            <a:cxnLst/>
            <a:rect l="l" t="t" r="r" b="b"/>
            <a:pathLst>
              <a:path w="576579" h="1007745">
                <a:moveTo>
                  <a:pt x="0" y="1007363"/>
                </a:moveTo>
                <a:lnTo>
                  <a:pt x="576072" y="1007363"/>
                </a:lnTo>
                <a:lnTo>
                  <a:pt x="576072" y="0"/>
                </a:lnTo>
                <a:lnTo>
                  <a:pt x="0" y="0"/>
                </a:lnTo>
                <a:lnTo>
                  <a:pt x="0" y="1007363"/>
                </a:lnTo>
                <a:close/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98954" y="6410705"/>
            <a:ext cx="1021080" cy="224154"/>
          </a:xfrm>
          <a:custGeom>
            <a:avLst/>
            <a:gdLst/>
            <a:ahLst/>
            <a:cxnLst/>
            <a:rect l="l" t="t" r="r" b="b"/>
            <a:pathLst>
              <a:path w="1021079" h="224154">
                <a:moveTo>
                  <a:pt x="0" y="224028"/>
                </a:moveTo>
                <a:lnTo>
                  <a:pt x="1021080" y="224028"/>
                </a:lnTo>
                <a:lnTo>
                  <a:pt x="1021080" y="0"/>
                </a:lnTo>
                <a:lnTo>
                  <a:pt x="0" y="0"/>
                </a:lnTo>
                <a:lnTo>
                  <a:pt x="0" y="224028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495" y="1844096"/>
            <a:ext cx="8226779" cy="27187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4923" y="1839467"/>
            <a:ext cx="8244840" cy="2727960"/>
          </a:xfrm>
          <a:custGeom>
            <a:avLst/>
            <a:gdLst/>
            <a:ahLst/>
            <a:cxnLst/>
            <a:rect l="l" t="t" r="r" b="b"/>
            <a:pathLst>
              <a:path w="8244840" h="2727960">
                <a:moveTo>
                  <a:pt x="0" y="2727960"/>
                </a:moveTo>
                <a:lnTo>
                  <a:pt x="8244840" y="2727960"/>
                </a:lnTo>
                <a:lnTo>
                  <a:pt x="8244840" y="0"/>
                </a:lnTo>
                <a:lnTo>
                  <a:pt x="0" y="0"/>
                </a:lnTo>
                <a:lnTo>
                  <a:pt x="0" y="27279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94917" y="5197094"/>
            <a:ext cx="6602095" cy="741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Collaborative </a:t>
            </a:r>
            <a:r>
              <a:rPr sz="2400" dirty="0">
                <a:latin typeface="Arial"/>
                <a:cs typeface="Arial"/>
              </a:rPr>
              <a:t>study </a:t>
            </a:r>
            <a:r>
              <a:rPr sz="2400" spc="-5" dirty="0">
                <a:latin typeface="Arial"/>
                <a:cs typeface="Arial"/>
              </a:rPr>
              <a:t>between University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Surrey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and University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Bristol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5904" y="1267967"/>
            <a:ext cx="3324225" cy="4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2265"/>
              </a:lnSpc>
            </a:pPr>
            <a:r>
              <a:rPr sz="3600" spc="-7" baseline="-16203" dirty="0">
                <a:latin typeface="Arial"/>
                <a:cs typeface="Arial"/>
              </a:rPr>
              <a:t>22</a:t>
            </a:r>
            <a:r>
              <a:rPr sz="1600" spc="-5" dirty="0">
                <a:latin typeface="Arial"/>
                <a:cs typeface="Arial"/>
              </a:rPr>
              <a:t>nd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48073" y="1281429"/>
            <a:ext cx="13633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dirty="0">
                <a:latin typeface="Arial"/>
                <a:cs typeface="Arial"/>
              </a:rPr>
              <a:t>May</a:t>
            </a:r>
            <a:r>
              <a:rPr sz="2400" b="0" spc="-95" dirty="0">
                <a:latin typeface="Arial"/>
                <a:cs typeface="Arial"/>
              </a:rPr>
              <a:t> </a:t>
            </a:r>
            <a:r>
              <a:rPr sz="2400" b="0" spc="-5" dirty="0">
                <a:latin typeface="Arial"/>
                <a:cs typeface="Arial"/>
              </a:rPr>
              <a:t>2013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5904" y="1267967"/>
            <a:ext cx="3323844" cy="46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831" y="188976"/>
            <a:ext cx="8807196" cy="3528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0240" y="4070984"/>
            <a:ext cx="140208" cy="149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0240" y="4406265"/>
            <a:ext cx="152400" cy="163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7743" y="1794636"/>
            <a:ext cx="7965440" cy="426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400" spc="-5" dirty="0">
                <a:solidFill>
                  <a:srgbClr val="45007D"/>
                </a:solidFill>
                <a:latin typeface="Arial"/>
                <a:cs typeface="Arial"/>
              </a:rPr>
              <a:t>Iodine </a:t>
            </a:r>
            <a:r>
              <a:rPr sz="2400" dirty="0">
                <a:solidFill>
                  <a:srgbClr val="45007D"/>
                </a:solidFill>
                <a:latin typeface="Arial"/>
                <a:cs typeface="Arial"/>
              </a:rPr>
              <a:t>status </a:t>
            </a:r>
            <a:r>
              <a:rPr sz="2400" spc="-5" dirty="0">
                <a:solidFill>
                  <a:srgbClr val="45007D"/>
                </a:solidFill>
                <a:latin typeface="Arial"/>
                <a:cs typeface="Arial"/>
              </a:rPr>
              <a:t>in UK pregnant women </a:t>
            </a:r>
            <a:r>
              <a:rPr sz="2400" dirty="0">
                <a:solidFill>
                  <a:srgbClr val="45007D"/>
                </a:solidFill>
                <a:latin typeface="Arial"/>
                <a:cs typeface="Arial"/>
              </a:rPr>
              <a:t>of the </a:t>
            </a:r>
            <a:r>
              <a:rPr sz="2400" spc="-35" dirty="0">
                <a:solidFill>
                  <a:srgbClr val="45007D"/>
                </a:solidFill>
                <a:latin typeface="Arial"/>
                <a:cs typeface="Arial"/>
              </a:rPr>
              <a:t>ALSPAC</a:t>
            </a:r>
            <a:r>
              <a:rPr sz="2400" spc="-70" dirty="0">
                <a:solidFill>
                  <a:srgbClr val="45007D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45007D"/>
                </a:solidFill>
                <a:latin typeface="Arial"/>
                <a:cs typeface="Arial"/>
              </a:rPr>
              <a:t>cohort</a:t>
            </a:r>
            <a:endParaRPr sz="240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2400" dirty="0">
                <a:solidFill>
                  <a:srgbClr val="45007D"/>
                </a:solidFill>
                <a:latin typeface="Arial"/>
                <a:cs typeface="Arial"/>
              </a:rPr>
              <a:t>is </a:t>
            </a:r>
            <a:r>
              <a:rPr sz="2400" spc="-5" dirty="0">
                <a:solidFill>
                  <a:srgbClr val="45007D"/>
                </a:solidFill>
                <a:latin typeface="Arial"/>
                <a:cs typeface="Arial"/>
              </a:rPr>
              <a:t>mildly-to-moderately</a:t>
            </a:r>
            <a:r>
              <a:rPr sz="2400" spc="20" dirty="0">
                <a:solidFill>
                  <a:srgbClr val="45007D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45007D"/>
                </a:solidFill>
                <a:latin typeface="Arial"/>
                <a:cs typeface="Arial"/>
              </a:rPr>
              <a:t>deficient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2700" marR="2069464" algn="just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This level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deficiency appears </a:t>
            </a:r>
            <a:r>
              <a:rPr sz="2400" spc="-10" dirty="0">
                <a:latin typeface="Arial"/>
                <a:cs typeface="Arial"/>
              </a:rPr>
              <a:t>sufficient </a:t>
            </a:r>
            <a:r>
              <a:rPr sz="2400" dirty="0">
                <a:latin typeface="Arial"/>
                <a:cs typeface="Arial"/>
              </a:rPr>
              <a:t>to  </a:t>
            </a:r>
            <a:r>
              <a:rPr sz="2400" spc="-10" dirty="0">
                <a:latin typeface="Arial"/>
                <a:cs typeface="Arial"/>
              </a:rPr>
              <a:t>affect </a:t>
            </a:r>
            <a:r>
              <a:rPr sz="2400" spc="-5" dirty="0">
                <a:latin typeface="Arial"/>
                <a:cs typeface="Arial"/>
              </a:rPr>
              <a:t>brain development in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10" dirty="0">
                <a:latin typeface="Arial"/>
                <a:cs typeface="Arial"/>
              </a:rPr>
              <a:t>offspring </a:t>
            </a:r>
            <a:r>
              <a:rPr sz="2400" spc="-5" dirty="0">
                <a:latin typeface="Arial"/>
                <a:cs typeface="Arial"/>
              </a:rPr>
              <a:t>as  shown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by:</a:t>
            </a:r>
          </a:p>
          <a:p>
            <a:pPr marL="254635" marR="2989580" indent="-18415" algn="just">
              <a:lnSpc>
                <a:spcPts val="2760"/>
              </a:lnSpc>
              <a:spcBef>
                <a:spcPts val="85"/>
              </a:spcBef>
            </a:pPr>
            <a:r>
              <a:rPr sz="2300" dirty="0">
                <a:latin typeface="Arial"/>
                <a:cs typeface="Arial"/>
              </a:rPr>
              <a:t>Significantly lower verbal IQ at age</a:t>
            </a:r>
            <a:r>
              <a:rPr sz="2300" spc="-215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8  Significantly lower reading accuracy  and comprehension at age</a:t>
            </a:r>
            <a:r>
              <a:rPr sz="2300" spc="-185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9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13716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The adverse </a:t>
            </a:r>
            <a:r>
              <a:rPr sz="2400" spc="-10" dirty="0">
                <a:latin typeface="Arial"/>
                <a:cs typeface="Arial"/>
              </a:rPr>
              <a:t>effects </a:t>
            </a:r>
            <a:r>
              <a:rPr sz="2400" spc="-5" dirty="0">
                <a:latin typeface="Arial"/>
                <a:cs typeface="Arial"/>
              </a:rPr>
              <a:t>on brain development increase with a  higher level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iodine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deficiency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04659" y="2491739"/>
            <a:ext cx="1898903" cy="2430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5963" rIns="0" bIns="0" rtlCol="0">
            <a:spAutoFit/>
          </a:bodyPr>
          <a:lstStyle/>
          <a:p>
            <a:pPr marL="438784">
              <a:lnSpc>
                <a:spcPct val="100000"/>
              </a:lnSpc>
            </a:pPr>
            <a:r>
              <a:rPr sz="3600" b="0" dirty="0">
                <a:latin typeface="Arial"/>
                <a:cs typeface="Arial"/>
              </a:rPr>
              <a:t>Conclusions from our </a:t>
            </a:r>
            <a:r>
              <a:rPr sz="3600" b="0" spc="-45" dirty="0">
                <a:latin typeface="Arial"/>
                <a:cs typeface="Arial"/>
              </a:rPr>
              <a:t>ALSPAC</a:t>
            </a:r>
            <a:r>
              <a:rPr sz="3600" b="0" spc="-320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data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1335" y="1371600"/>
            <a:ext cx="8418255" cy="5262979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dirty="0"/>
              <a:t>Йодный статус у британских беременных женщин когорты </a:t>
            </a:r>
            <a:r>
              <a:rPr lang="ru-RU" sz="2800" dirty="0" smtClean="0"/>
              <a:t>ALSPAC от легкой до умеренной недостаточности</a:t>
            </a:r>
            <a:endParaRPr lang="ru-RU" sz="2800" dirty="0"/>
          </a:p>
          <a:p>
            <a:endParaRPr lang="ru-RU" sz="2800" dirty="0"/>
          </a:p>
          <a:p>
            <a:r>
              <a:rPr lang="ru-RU" sz="2800" dirty="0"/>
              <a:t>Этот уровень дефицита кажется достаточным, чтобы влиять на развитие мозга у потомства, как показано:</a:t>
            </a:r>
          </a:p>
          <a:p>
            <a:r>
              <a:rPr lang="ru-RU" sz="2800" dirty="0"/>
              <a:t>Значительно ниже устный IQ в возрасте 8 лет. Значительно ниже точность чтения и понимания в 9 лет</a:t>
            </a:r>
          </a:p>
          <a:p>
            <a:endParaRPr lang="ru-RU" sz="2800" dirty="0"/>
          </a:p>
          <a:p>
            <a:r>
              <a:rPr lang="ru-RU" sz="2800" dirty="0"/>
              <a:t>Негативное влияние на развитие мозга возрастает при более высоком уровне дефицита йода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685925" y="2630423"/>
          <a:ext cx="5903976" cy="1854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6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1293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Country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5007D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UIE</a:t>
                      </a:r>
                      <a:r>
                        <a:rPr sz="2000" b="1" spc="-8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(µg/L)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5007D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Iodine</a:t>
                      </a:r>
                      <a:r>
                        <a:rPr sz="2000" b="1" spc="-1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concn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&lt; 100</a:t>
                      </a:r>
                      <a:r>
                        <a:rPr sz="2000" b="1" spc="-1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µg/L*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50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453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000" spc="5" dirty="0">
                          <a:latin typeface="Arial"/>
                          <a:cs typeface="Arial"/>
                        </a:rPr>
                        <a:t>UK</a:t>
                      </a:r>
                      <a:r>
                        <a:rPr sz="1950" spc="7" baseline="25641" dirty="0">
                          <a:latin typeface="Arial"/>
                          <a:cs typeface="Arial"/>
                        </a:rPr>
                        <a:t>1</a:t>
                      </a:r>
                      <a:endParaRPr sz="1950" baseline="25641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80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68.8%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453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000" spc="5" dirty="0">
                          <a:latin typeface="Arial"/>
                          <a:cs typeface="Arial"/>
                        </a:rPr>
                        <a:t>Norway</a:t>
                      </a:r>
                      <a:r>
                        <a:rPr sz="1950" spc="7" baseline="25641" dirty="0">
                          <a:latin typeface="Arial"/>
                          <a:cs typeface="Arial"/>
                        </a:rPr>
                        <a:t>2</a:t>
                      </a:r>
                      <a:endParaRPr sz="1950" baseline="25641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E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104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E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47.1%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882192" y="5953048"/>
            <a:ext cx="8004809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20" dirty="0">
                <a:solidFill>
                  <a:srgbClr val="404040"/>
                </a:solidFill>
                <a:latin typeface="Arial"/>
                <a:cs typeface="Arial"/>
              </a:rPr>
              <a:t>Vanderpump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et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al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404040"/>
                </a:solidFill>
                <a:latin typeface="Arial"/>
                <a:cs typeface="Arial"/>
              </a:rPr>
              <a:t>2011;</a:t>
            </a:r>
            <a:endParaRPr sz="1800">
              <a:latin typeface="Arial"/>
              <a:cs typeface="Arial"/>
            </a:endParaRPr>
          </a:p>
          <a:p>
            <a:pPr marL="266700" indent="-254000">
              <a:lnSpc>
                <a:spcPct val="100000"/>
              </a:lnSpc>
              <a:buAutoNum type="arabicPeriod"/>
              <a:tabLst>
                <a:tab pos="267335" algn="l"/>
              </a:tabLst>
            </a:pPr>
            <a:r>
              <a:rPr sz="1800" spc="-5" dirty="0">
                <a:solidFill>
                  <a:srgbClr val="404040"/>
                </a:solidFill>
                <a:latin typeface="Arial"/>
                <a:cs typeface="Arial"/>
                <a:hlinkClick r:id="rId2"/>
              </a:rPr>
              <a:t>http://www.iccidd.org/cm_data/Scorecard_ICCIDD_website_18_12_2012.pdf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19350" y="1952625"/>
            <a:ext cx="477393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Iodine </a:t>
            </a:r>
            <a:r>
              <a:rPr sz="2800" dirty="0">
                <a:latin typeface="Arial"/>
                <a:cs typeface="Arial"/>
              </a:rPr>
              <a:t>status </a:t>
            </a:r>
            <a:r>
              <a:rPr sz="2800" spc="-5" dirty="0">
                <a:latin typeface="Arial"/>
                <a:cs typeface="Arial"/>
              </a:rPr>
              <a:t>in Norway </a:t>
            </a:r>
            <a:r>
              <a:rPr sz="2800" i="1" spc="-5" dirty="0">
                <a:latin typeface="Arial"/>
                <a:cs typeface="Arial"/>
              </a:rPr>
              <a:t>vs</a:t>
            </a:r>
            <a:r>
              <a:rPr sz="2800" i="1" spc="2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UK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4276" y="5876544"/>
            <a:ext cx="8028305" cy="0"/>
          </a:xfrm>
          <a:custGeom>
            <a:avLst/>
            <a:gdLst/>
            <a:ahLst/>
            <a:cxnLst/>
            <a:rect l="l" t="t" r="r" b="b"/>
            <a:pathLst>
              <a:path w="8028305">
                <a:moveTo>
                  <a:pt x="0" y="0"/>
                </a:moveTo>
                <a:lnTo>
                  <a:pt x="8027924" y="0"/>
                </a:lnTo>
              </a:path>
            </a:pathLst>
          </a:custGeom>
          <a:ln w="9144">
            <a:solidFill>
              <a:srgbClr val="4D4D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25346" y="4692904"/>
            <a:ext cx="6249670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56009E"/>
                </a:solidFill>
                <a:latin typeface="Arial"/>
                <a:cs typeface="Arial"/>
              </a:rPr>
              <a:t>*&lt; 100 µg/L defined as deficiency in adulthood by</a:t>
            </a:r>
            <a:r>
              <a:rPr sz="2000" spc="-260" dirty="0">
                <a:solidFill>
                  <a:srgbClr val="56009E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56009E"/>
                </a:solidFill>
                <a:latin typeface="Arial"/>
                <a:cs typeface="Arial"/>
              </a:rPr>
              <a:t>WHO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77696" y="756709"/>
            <a:ext cx="840930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3600" dirty="0"/>
              <a:t>Возможно существует аналогичная проблема в Норвегии?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249" y="158241"/>
            <a:ext cx="8553500" cy="644279"/>
          </a:xfrm>
          <a:prstGeom prst="rect">
            <a:avLst/>
          </a:prstGeom>
        </p:spPr>
        <p:txBody>
          <a:bodyPr vert="horz" wrap="square" lIns="0" tIns="211328" rIns="0" bIns="0" rtlCol="0">
            <a:spAutoFit/>
          </a:bodyPr>
          <a:lstStyle/>
          <a:p>
            <a:r>
              <a:rPr lang="ru-RU" sz="2800" dirty="0"/>
              <a:t>Женщинам Великобритании рекомендовано:</a:t>
            </a:r>
            <a:endParaRPr lang="ru-RU" sz="2800" dirty="0"/>
          </a:p>
        </p:txBody>
      </p:sp>
      <p:sp>
        <p:nvSpPr>
          <p:cNvPr id="3" name="object 3"/>
          <p:cNvSpPr/>
          <p:nvPr/>
        </p:nvSpPr>
        <p:spPr>
          <a:xfrm>
            <a:off x="188285" y="1075870"/>
            <a:ext cx="190500" cy="195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7172" y="1981200"/>
            <a:ext cx="190500" cy="195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8041" y="2926545"/>
            <a:ext cx="190500" cy="195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8285" y="3540438"/>
            <a:ext cx="190500" cy="195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7172" y="4151375"/>
            <a:ext cx="190500" cy="195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0536" y="1030886"/>
            <a:ext cx="5360663" cy="4001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2000" dirty="0" smtClean="0"/>
              <a:t>Адекватное </a:t>
            </a:r>
            <a:r>
              <a:rPr lang="ru-RU" sz="2000" dirty="0"/>
              <a:t>потребление йода, особенно во время беременности (и грудного вскармливания);</a:t>
            </a:r>
          </a:p>
          <a:p>
            <a:r>
              <a:rPr lang="ru-RU" sz="2000" dirty="0"/>
              <a:t>Молоко, молочные продукты, рыба и яйца являются хорошими диетическими источниками йода;</a:t>
            </a:r>
          </a:p>
          <a:p>
            <a:r>
              <a:rPr lang="ru-RU" sz="2000" dirty="0"/>
              <a:t>Органическое молоко имеет значительно более низкий уровень йода, чем обычное молоко *;</a:t>
            </a:r>
          </a:p>
          <a:p>
            <a:r>
              <a:rPr lang="ru-RU" sz="2000" dirty="0"/>
              <a:t>Они должны проверить, что их вспомогательные препараты при беременности содержат йод;</a:t>
            </a:r>
          </a:p>
          <a:p>
            <a:r>
              <a:rPr lang="ru-RU" sz="2000" dirty="0"/>
              <a:t>Они должны избегать добавок из водорослей, которые могут привести к чрезмерному потреблению йода.</a:t>
            </a:r>
            <a:endParaRPr lang="ru-RU" sz="2000" dirty="0"/>
          </a:p>
        </p:txBody>
      </p:sp>
      <p:sp>
        <p:nvSpPr>
          <p:cNvPr id="9" name="object 9"/>
          <p:cNvSpPr txBox="1"/>
          <p:nvPr/>
        </p:nvSpPr>
        <p:spPr>
          <a:xfrm>
            <a:off x="2779522" y="6423050"/>
            <a:ext cx="401002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C4BC96"/>
                </a:solidFill>
                <a:latin typeface="Arial"/>
                <a:cs typeface="Arial"/>
              </a:rPr>
              <a:t>*Bath </a:t>
            </a:r>
            <a:r>
              <a:rPr sz="1800" dirty="0">
                <a:solidFill>
                  <a:srgbClr val="C4BC96"/>
                </a:solidFill>
                <a:latin typeface="Arial"/>
                <a:cs typeface="Arial"/>
              </a:rPr>
              <a:t>et al. Br J </a:t>
            </a:r>
            <a:r>
              <a:rPr sz="1800" spc="-25" dirty="0">
                <a:solidFill>
                  <a:srgbClr val="C4BC96"/>
                </a:solidFill>
                <a:latin typeface="Arial"/>
                <a:cs typeface="Arial"/>
              </a:rPr>
              <a:t>Nutr. </a:t>
            </a:r>
            <a:r>
              <a:rPr sz="1800" spc="-5" dirty="0">
                <a:solidFill>
                  <a:srgbClr val="C4BC96"/>
                </a:solidFill>
                <a:latin typeface="Arial"/>
                <a:cs typeface="Arial"/>
              </a:rPr>
              <a:t>2012;</a:t>
            </a:r>
            <a:r>
              <a:rPr sz="1800" spc="-15" dirty="0">
                <a:solidFill>
                  <a:srgbClr val="C4BC9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C4BC96"/>
                </a:solidFill>
                <a:latin typeface="Arial"/>
                <a:cs typeface="Arial"/>
              </a:rPr>
              <a:t>107:935-40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24455" y="6382511"/>
            <a:ext cx="4895850" cy="0"/>
          </a:xfrm>
          <a:custGeom>
            <a:avLst/>
            <a:gdLst/>
            <a:ahLst/>
            <a:cxnLst/>
            <a:rect l="l" t="t" r="r" b="b"/>
            <a:pathLst>
              <a:path w="4895850">
                <a:moveTo>
                  <a:pt x="0" y="0"/>
                </a:moveTo>
                <a:lnTo>
                  <a:pt x="4895850" y="0"/>
                </a:lnTo>
              </a:path>
            </a:pathLst>
          </a:custGeom>
          <a:ln w="9144">
            <a:solidFill>
              <a:srgbClr val="C4BC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79364" y="1126236"/>
            <a:ext cx="2194560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74791" y="1121663"/>
            <a:ext cx="2204085" cy="1234440"/>
          </a:xfrm>
          <a:custGeom>
            <a:avLst/>
            <a:gdLst/>
            <a:ahLst/>
            <a:cxnLst/>
            <a:rect l="l" t="t" r="r" b="b"/>
            <a:pathLst>
              <a:path w="2204084" h="1234439">
                <a:moveTo>
                  <a:pt x="0" y="1234439"/>
                </a:moveTo>
                <a:lnTo>
                  <a:pt x="2203704" y="1234439"/>
                </a:lnTo>
                <a:lnTo>
                  <a:pt x="2203704" y="0"/>
                </a:lnTo>
                <a:lnTo>
                  <a:pt x="0" y="0"/>
                </a:lnTo>
                <a:lnTo>
                  <a:pt x="0" y="12344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19543" y="4724400"/>
            <a:ext cx="1339596" cy="1368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14971" y="4719828"/>
            <a:ext cx="1348740" cy="1377950"/>
          </a:xfrm>
          <a:custGeom>
            <a:avLst/>
            <a:gdLst/>
            <a:ahLst/>
            <a:cxnLst/>
            <a:rect l="l" t="t" r="r" b="b"/>
            <a:pathLst>
              <a:path w="1348740" h="1377950">
                <a:moveTo>
                  <a:pt x="0" y="1377696"/>
                </a:moveTo>
                <a:lnTo>
                  <a:pt x="1348740" y="1377696"/>
                </a:lnTo>
                <a:lnTo>
                  <a:pt x="1348740" y="0"/>
                </a:lnTo>
                <a:lnTo>
                  <a:pt x="0" y="0"/>
                </a:lnTo>
                <a:lnTo>
                  <a:pt x="0" y="137769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88252" y="2852927"/>
            <a:ext cx="2122931" cy="1298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83680" y="2848355"/>
            <a:ext cx="2132330" cy="1308100"/>
          </a:xfrm>
          <a:custGeom>
            <a:avLst/>
            <a:gdLst/>
            <a:ahLst/>
            <a:cxnLst/>
            <a:rect l="l" t="t" r="r" b="b"/>
            <a:pathLst>
              <a:path w="2132329" h="1308100">
                <a:moveTo>
                  <a:pt x="0" y="1307591"/>
                </a:moveTo>
                <a:lnTo>
                  <a:pt x="2132076" y="1307591"/>
                </a:lnTo>
                <a:lnTo>
                  <a:pt x="2132076" y="0"/>
                </a:lnTo>
                <a:lnTo>
                  <a:pt x="0" y="0"/>
                </a:lnTo>
                <a:lnTo>
                  <a:pt x="0" y="130759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19855" y="5300471"/>
            <a:ext cx="935736" cy="8641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15284" y="5295900"/>
            <a:ext cx="944880" cy="873760"/>
          </a:xfrm>
          <a:custGeom>
            <a:avLst/>
            <a:gdLst/>
            <a:ahLst/>
            <a:cxnLst/>
            <a:rect l="l" t="t" r="r" b="b"/>
            <a:pathLst>
              <a:path w="944879" h="873760">
                <a:moveTo>
                  <a:pt x="0" y="873251"/>
                </a:moveTo>
                <a:lnTo>
                  <a:pt x="944880" y="873251"/>
                </a:lnTo>
                <a:lnTo>
                  <a:pt x="944880" y="0"/>
                </a:lnTo>
                <a:lnTo>
                  <a:pt x="0" y="0"/>
                </a:lnTo>
                <a:lnTo>
                  <a:pt x="0" y="87325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20617" y="5301234"/>
            <a:ext cx="936625" cy="863600"/>
          </a:xfrm>
          <a:custGeom>
            <a:avLst/>
            <a:gdLst/>
            <a:ahLst/>
            <a:cxnLst/>
            <a:rect l="l" t="t" r="r" b="b"/>
            <a:pathLst>
              <a:path w="936625" h="863600">
                <a:moveTo>
                  <a:pt x="0" y="0"/>
                </a:moveTo>
                <a:lnTo>
                  <a:pt x="936625" y="863599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20617" y="5301234"/>
            <a:ext cx="936625" cy="863600"/>
          </a:xfrm>
          <a:custGeom>
            <a:avLst/>
            <a:gdLst/>
            <a:ahLst/>
            <a:cxnLst/>
            <a:rect l="l" t="t" r="r" b="b"/>
            <a:pathLst>
              <a:path w="936625" h="863600">
                <a:moveTo>
                  <a:pt x="936625" y="0"/>
                </a:moveTo>
                <a:lnTo>
                  <a:pt x="0" y="863599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7217" y="510921"/>
            <a:ext cx="484378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3600" dirty="0"/>
              <a:t>Заключение и дальнейшая работа</a:t>
            </a:r>
            <a:endParaRPr lang="ru-RU"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381000" y="1726057"/>
            <a:ext cx="5453938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Молоко и яйца являются важным диетическими источниками йода во время беременности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Потребление морепродуктов имеет значение только в нескорректированных анализах</a:t>
            </a:r>
            <a:endParaRPr lang="ru-RU" sz="2400" dirty="0"/>
          </a:p>
        </p:txBody>
      </p:sp>
      <p:sp>
        <p:nvSpPr>
          <p:cNvPr id="4" name="object 4"/>
          <p:cNvSpPr/>
          <p:nvPr/>
        </p:nvSpPr>
        <p:spPr>
          <a:xfrm>
            <a:off x="5890259" y="1915667"/>
            <a:ext cx="2930651" cy="3819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85688" y="1911095"/>
            <a:ext cx="2940050" cy="3828415"/>
          </a:xfrm>
          <a:custGeom>
            <a:avLst/>
            <a:gdLst/>
            <a:ahLst/>
            <a:cxnLst/>
            <a:rect l="l" t="t" r="r" b="b"/>
            <a:pathLst>
              <a:path w="2940050" h="3828415">
                <a:moveTo>
                  <a:pt x="0" y="3828288"/>
                </a:moveTo>
                <a:lnTo>
                  <a:pt x="2939795" y="3828288"/>
                </a:lnTo>
                <a:lnTo>
                  <a:pt x="2939795" y="0"/>
                </a:lnTo>
                <a:lnTo>
                  <a:pt x="0" y="0"/>
                </a:lnTo>
                <a:lnTo>
                  <a:pt x="0" y="382828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976553" y="39804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2189" rIns="0" bIns="0" rtlCol="0">
            <a:spAutoFit/>
          </a:bodyPr>
          <a:lstStyle/>
          <a:p>
            <a:pPr marL="342900">
              <a:lnSpc>
                <a:spcPct val="100000"/>
              </a:lnSpc>
            </a:pPr>
            <a:r>
              <a:rPr sz="4400" b="0" i="1" spc="-45" dirty="0">
                <a:solidFill>
                  <a:srgbClr val="45007D"/>
                </a:solidFill>
                <a:latin typeface="Calibri"/>
                <a:cs typeface="Calibri"/>
              </a:rPr>
              <a:t>“Accidental </a:t>
            </a:r>
            <a:r>
              <a:rPr sz="4400" b="0" i="1" dirty="0">
                <a:solidFill>
                  <a:srgbClr val="45007D"/>
                </a:solidFill>
                <a:latin typeface="Calibri"/>
                <a:cs typeface="Calibri"/>
              </a:rPr>
              <a:t>Public Health</a:t>
            </a:r>
            <a:r>
              <a:rPr sz="4400" b="0" i="1" spc="-10" dirty="0">
                <a:solidFill>
                  <a:srgbClr val="45007D"/>
                </a:solidFill>
                <a:latin typeface="Calibri"/>
                <a:cs typeface="Calibri"/>
              </a:rPr>
              <a:t> </a:t>
            </a:r>
            <a:r>
              <a:rPr sz="4400" b="0" i="1" spc="-30" dirty="0">
                <a:solidFill>
                  <a:srgbClr val="45007D"/>
                </a:solidFill>
                <a:latin typeface="Calibri"/>
                <a:cs typeface="Calibri"/>
              </a:rPr>
              <a:t>Triumph”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83964" y="1196339"/>
            <a:ext cx="4123944" cy="4969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4644" y="2673477"/>
            <a:ext cx="2438400" cy="1289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Sunday  </a:t>
            </a:r>
            <a:r>
              <a:rPr sz="2800" spc="-35" dirty="0">
                <a:latin typeface="Arial"/>
                <a:cs typeface="Arial"/>
              </a:rPr>
              <a:t>Telegraph,  </a:t>
            </a:r>
            <a:r>
              <a:rPr sz="2800" spc="-5" dirty="0">
                <a:latin typeface="Arial"/>
                <a:cs typeface="Arial"/>
              </a:rPr>
              <a:t>Sept </a:t>
            </a:r>
            <a:r>
              <a:rPr sz="2800" dirty="0">
                <a:latin typeface="Arial"/>
                <a:cs typeface="Arial"/>
              </a:rPr>
              <a:t>28th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1997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2522" y="6423050"/>
            <a:ext cx="376872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Slide courtesy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Professor D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Phillips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989" y="462915"/>
            <a:ext cx="8531860" cy="496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0" spc="-5" dirty="0">
                <a:latin typeface="Arial"/>
                <a:cs typeface="Arial"/>
              </a:rPr>
              <a:t>Iodine </a:t>
            </a:r>
            <a:r>
              <a:rPr sz="3200" b="0" dirty="0">
                <a:latin typeface="Arial"/>
                <a:cs typeface="Arial"/>
              </a:rPr>
              <a:t>Deficiency in the UK – Current</a:t>
            </a:r>
            <a:r>
              <a:rPr sz="3200" b="0" spc="-130" dirty="0">
                <a:latin typeface="Arial"/>
                <a:cs typeface="Arial"/>
              </a:rPr>
              <a:t> </a:t>
            </a:r>
            <a:r>
              <a:rPr sz="3200" b="0" spc="-5" dirty="0">
                <a:latin typeface="Arial"/>
                <a:cs typeface="Arial"/>
              </a:rPr>
              <a:t>Situation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83907" y="4719828"/>
            <a:ext cx="1800225" cy="864235"/>
          </a:xfrm>
          <a:custGeom>
            <a:avLst/>
            <a:gdLst/>
            <a:ahLst/>
            <a:cxnLst/>
            <a:rect l="l" t="t" r="r" b="b"/>
            <a:pathLst>
              <a:path w="1800225" h="864235">
                <a:moveTo>
                  <a:pt x="1799844" y="288036"/>
                </a:moveTo>
                <a:lnTo>
                  <a:pt x="0" y="288036"/>
                </a:lnTo>
                <a:lnTo>
                  <a:pt x="0" y="864108"/>
                </a:lnTo>
                <a:lnTo>
                  <a:pt x="1799844" y="864108"/>
                </a:lnTo>
                <a:lnTo>
                  <a:pt x="1799844" y="288036"/>
                </a:lnTo>
                <a:close/>
              </a:path>
              <a:path w="1800225" h="864235">
                <a:moveTo>
                  <a:pt x="1125093" y="144018"/>
                </a:moveTo>
                <a:lnTo>
                  <a:pt x="674751" y="144018"/>
                </a:lnTo>
                <a:lnTo>
                  <a:pt x="674751" y="288036"/>
                </a:lnTo>
                <a:lnTo>
                  <a:pt x="1125093" y="288036"/>
                </a:lnTo>
                <a:lnTo>
                  <a:pt x="1125093" y="144018"/>
                </a:lnTo>
                <a:close/>
              </a:path>
              <a:path w="1800225" h="864235">
                <a:moveTo>
                  <a:pt x="899922" y="0"/>
                </a:moveTo>
                <a:lnTo>
                  <a:pt x="449580" y="144018"/>
                </a:lnTo>
                <a:lnTo>
                  <a:pt x="1350264" y="144018"/>
                </a:lnTo>
                <a:lnTo>
                  <a:pt x="899922" y="0"/>
                </a:lnTo>
                <a:close/>
              </a:path>
            </a:pathLst>
          </a:custGeom>
          <a:solidFill>
            <a:srgbClr val="4D00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83907" y="4719828"/>
            <a:ext cx="1800225" cy="864235"/>
          </a:xfrm>
          <a:custGeom>
            <a:avLst/>
            <a:gdLst/>
            <a:ahLst/>
            <a:cxnLst/>
            <a:rect l="l" t="t" r="r" b="b"/>
            <a:pathLst>
              <a:path w="1800225" h="864235">
                <a:moveTo>
                  <a:pt x="0" y="288036"/>
                </a:moveTo>
                <a:lnTo>
                  <a:pt x="674751" y="288036"/>
                </a:lnTo>
                <a:lnTo>
                  <a:pt x="674751" y="144018"/>
                </a:lnTo>
                <a:lnTo>
                  <a:pt x="449580" y="144018"/>
                </a:lnTo>
                <a:lnTo>
                  <a:pt x="899922" y="0"/>
                </a:lnTo>
                <a:lnTo>
                  <a:pt x="1350264" y="144018"/>
                </a:lnTo>
                <a:lnTo>
                  <a:pt x="1125093" y="144018"/>
                </a:lnTo>
                <a:lnTo>
                  <a:pt x="1125093" y="288036"/>
                </a:lnTo>
                <a:lnTo>
                  <a:pt x="1799844" y="288036"/>
                </a:lnTo>
                <a:lnTo>
                  <a:pt x="1799844" y="864108"/>
                </a:lnTo>
                <a:lnTo>
                  <a:pt x="0" y="864108"/>
                </a:lnTo>
                <a:lnTo>
                  <a:pt x="0" y="2880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63536" y="5048758"/>
            <a:ext cx="1366520" cy="498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Re-emergence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concern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0372" y="4719828"/>
            <a:ext cx="2592705" cy="864235"/>
          </a:xfrm>
          <a:custGeom>
            <a:avLst/>
            <a:gdLst/>
            <a:ahLst/>
            <a:cxnLst/>
            <a:rect l="l" t="t" r="r" b="b"/>
            <a:pathLst>
              <a:path w="2592704" h="864235">
                <a:moveTo>
                  <a:pt x="2592324" y="426085"/>
                </a:moveTo>
                <a:lnTo>
                  <a:pt x="0" y="426085"/>
                </a:lnTo>
                <a:lnTo>
                  <a:pt x="0" y="864108"/>
                </a:lnTo>
                <a:lnTo>
                  <a:pt x="2592324" y="864108"/>
                </a:lnTo>
                <a:lnTo>
                  <a:pt x="2592324" y="426085"/>
                </a:lnTo>
                <a:close/>
              </a:path>
              <a:path w="2592704" h="864235">
                <a:moveTo>
                  <a:pt x="1645030" y="242824"/>
                </a:moveTo>
                <a:lnTo>
                  <a:pt x="947292" y="242824"/>
                </a:lnTo>
                <a:lnTo>
                  <a:pt x="947292" y="426085"/>
                </a:lnTo>
                <a:lnTo>
                  <a:pt x="1645030" y="426085"/>
                </a:lnTo>
                <a:lnTo>
                  <a:pt x="1645030" y="242824"/>
                </a:lnTo>
                <a:close/>
              </a:path>
              <a:path w="2592704" h="864235">
                <a:moveTo>
                  <a:pt x="1296161" y="0"/>
                </a:moveTo>
                <a:lnTo>
                  <a:pt x="624205" y="242824"/>
                </a:lnTo>
                <a:lnTo>
                  <a:pt x="1968119" y="242824"/>
                </a:lnTo>
                <a:lnTo>
                  <a:pt x="1296161" y="0"/>
                </a:lnTo>
                <a:close/>
              </a:path>
            </a:pathLst>
          </a:custGeom>
          <a:solidFill>
            <a:srgbClr val="BD7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0372" y="4719828"/>
            <a:ext cx="2592705" cy="864235"/>
          </a:xfrm>
          <a:custGeom>
            <a:avLst/>
            <a:gdLst/>
            <a:ahLst/>
            <a:cxnLst/>
            <a:rect l="l" t="t" r="r" b="b"/>
            <a:pathLst>
              <a:path w="2592704" h="864235">
                <a:moveTo>
                  <a:pt x="0" y="426085"/>
                </a:moveTo>
                <a:lnTo>
                  <a:pt x="947292" y="426085"/>
                </a:lnTo>
                <a:lnTo>
                  <a:pt x="947292" y="242824"/>
                </a:lnTo>
                <a:lnTo>
                  <a:pt x="624205" y="242824"/>
                </a:lnTo>
                <a:lnTo>
                  <a:pt x="1296161" y="0"/>
                </a:lnTo>
                <a:lnTo>
                  <a:pt x="1968119" y="242824"/>
                </a:lnTo>
                <a:lnTo>
                  <a:pt x="1645030" y="242824"/>
                </a:lnTo>
                <a:lnTo>
                  <a:pt x="1645030" y="426085"/>
                </a:lnTo>
                <a:lnTo>
                  <a:pt x="2592324" y="426085"/>
                </a:lnTo>
                <a:lnTo>
                  <a:pt x="2592324" y="864108"/>
                </a:lnTo>
                <a:lnTo>
                  <a:pt x="0" y="864108"/>
                </a:lnTo>
                <a:lnTo>
                  <a:pt x="0" y="426085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1044" y="5192267"/>
            <a:ext cx="157289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Goitre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endemic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15511" y="4719828"/>
            <a:ext cx="3095625" cy="864235"/>
          </a:xfrm>
          <a:custGeom>
            <a:avLst/>
            <a:gdLst/>
            <a:ahLst/>
            <a:cxnLst/>
            <a:rect l="l" t="t" r="r" b="b"/>
            <a:pathLst>
              <a:path w="3095625" h="864235">
                <a:moveTo>
                  <a:pt x="3095243" y="426085"/>
                </a:moveTo>
                <a:lnTo>
                  <a:pt x="0" y="426085"/>
                </a:lnTo>
                <a:lnTo>
                  <a:pt x="0" y="864108"/>
                </a:lnTo>
                <a:lnTo>
                  <a:pt x="3095243" y="864108"/>
                </a:lnTo>
                <a:lnTo>
                  <a:pt x="3095243" y="426085"/>
                </a:lnTo>
                <a:close/>
              </a:path>
              <a:path w="3095625" h="864235">
                <a:moveTo>
                  <a:pt x="1964182" y="242824"/>
                </a:moveTo>
                <a:lnTo>
                  <a:pt x="1131062" y="242824"/>
                </a:lnTo>
                <a:lnTo>
                  <a:pt x="1131062" y="426085"/>
                </a:lnTo>
                <a:lnTo>
                  <a:pt x="1964182" y="426085"/>
                </a:lnTo>
                <a:lnTo>
                  <a:pt x="1964182" y="242824"/>
                </a:lnTo>
                <a:close/>
              </a:path>
              <a:path w="3095625" h="864235">
                <a:moveTo>
                  <a:pt x="1547622" y="0"/>
                </a:moveTo>
                <a:lnTo>
                  <a:pt x="745109" y="242824"/>
                </a:lnTo>
                <a:lnTo>
                  <a:pt x="2350135" y="242824"/>
                </a:lnTo>
                <a:lnTo>
                  <a:pt x="1547622" y="0"/>
                </a:lnTo>
                <a:close/>
              </a:path>
            </a:pathLst>
          </a:custGeom>
          <a:solidFill>
            <a:srgbClr val="A44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15511" y="4719828"/>
            <a:ext cx="3095625" cy="864235"/>
          </a:xfrm>
          <a:custGeom>
            <a:avLst/>
            <a:gdLst/>
            <a:ahLst/>
            <a:cxnLst/>
            <a:rect l="l" t="t" r="r" b="b"/>
            <a:pathLst>
              <a:path w="3095625" h="864235">
                <a:moveTo>
                  <a:pt x="0" y="426085"/>
                </a:moveTo>
                <a:lnTo>
                  <a:pt x="1131062" y="426085"/>
                </a:lnTo>
                <a:lnTo>
                  <a:pt x="1131062" y="242824"/>
                </a:lnTo>
                <a:lnTo>
                  <a:pt x="745109" y="242824"/>
                </a:lnTo>
                <a:lnTo>
                  <a:pt x="1547622" y="0"/>
                </a:lnTo>
                <a:lnTo>
                  <a:pt x="2350135" y="242824"/>
                </a:lnTo>
                <a:lnTo>
                  <a:pt x="1964182" y="242824"/>
                </a:lnTo>
                <a:lnTo>
                  <a:pt x="1964182" y="426085"/>
                </a:lnTo>
                <a:lnTo>
                  <a:pt x="3095243" y="426085"/>
                </a:lnTo>
                <a:lnTo>
                  <a:pt x="3095243" y="864108"/>
                </a:lnTo>
                <a:lnTo>
                  <a:pt x="0" y="864108"/>
                </a:lnTo>
                <a:lnTo>
                  <a:pt x="0" y="426085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65626" y="5192267"/>
            <a:ext cx="276352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Iodine sufficiency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assumed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8093" y="3968242"/>
            <a:ext cx="53149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1900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54551" y="3968242"/>
            <a:ext cx="53149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1960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78958" y="3968242"/>
            <a:ext cx="53149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1980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46298" y="3968242"/>
            <a:ext cx="53276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1940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93773" y="3968242"/>
            <a:ext cx="53149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1920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87210" y="3968242"/>
            <a:ext cx="53149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2000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685800" y="4354067"/>
          <a:ext cx="7703817" cy="2880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44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206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86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8036"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000000"/>
                      </a:solidFill>
                      <a:prstDash val="solid"/>
                    </a:lnR>
                    <a:lnT w="9143">
                      <a:solidFill>
                        <a:srgbClr val="000000"/>
                      </a:solidFill>
                      <a:prstDash val="solid"/>
                    </a:lnT>
                    <a:lnB w="9143">
                      <a:solidFill>
                        <a:srgbClr val="000000"/>
                      </a:solidFill>
                      <a:prstDash val="solid"/>
                    </a:lnB>
                    <a:solidFill>
                      <a:srgbClr val="BB79FF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144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000000"/>
                      </a:solidFill>
                      <a:prstDash val="solid"/>
                    </a:lnR>
                    <a:lnT w="9144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  <a:solidFill>
                      <a:srgbClr val="A44AFF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144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000000"/>
                      </a:solidFill>
                      <a:prstDash val="solid"/>
                    </a:lnR>
                    <a:lnT w="9144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  <a:solidFill>
                      <a:srgbClr val="4D00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object 19"/>
          <p:cNvSpPr txBox="1"/>
          <p:nvPr/>
        </p:nvSpPr>
        <p:spPr>
          <a:xfrm>
            <a:off x="7466838" y="3968242"/>
            <a:ext cx="81216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Pres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5142" y="1444371"/>
            <a:ext cx="8013065" cy="678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dirty="0">
                <a:solidFill>
                  <a:srgbClr val="990099"/>
                </a:solidFill>
                <a:latin typeface="Arial"/>
                <a:cs typeface="Arial"/>
              </a:rPr>
              <a:t>Summary </a:t>
            </a:r>
            <a:r>
              <a:rPr sz="4400" spc="-10" dirty="0">
                <a:solidFill>
                  <a:srgbClr val="990099"/>
                </a:solidFill>
                <a:latin typeface="Arial"/>
                <a:cs typeface="Arial"/>
              </a:rPr>
              <a:t>of </a:t>
            </a:r>
            <a:r>
              <a:rPr sz="4400" dirty="0">
                <a:solidFill>
                  <a:srgbClr val="990099"/>
                </a:solidFill>
                <a:latin typeface="Arial"/>
                <a:cs typeface="Arial"/>
              </a:rPr>
              <a:t>Iodine Status of</a:t>
            </a:r>
            <a:r>
              <a:rPr sz="4400" spc="-4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990099"/>
                </a:solidFill>
                <a:latin typeface="Arial"/>
                <a:cs typeface="Arial"/>
              </a:rPr>
              <a:t>UK</a:t>
            </a:r>
            <a:endParaRPr sz="440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0108" y="96835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Дефицит йода в Соединенном Королевстве – Текущая ситуация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5275" y="861821"/>
            <a:ext cx="6261735" cy="992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b="0" dirty="0">
                <a:latin typeface="Comic Sans MS"/>
                <a:cs typeface="Comic Sans MS"/>
              </a:rPr>
              <a:t>Excessive </a:t>
            </a:r>
            <a:r>
              <a:rPr sz="3200" b="0" spc="-5" dirty="0">
                <a:latin typeface="Comic Sans MS"/>
                <a:cs typeface="Comic Sans MS"/>
              </a:rPr>
              <a:t>iodine </a:t>
            </a:r>
            <a:r>
              <a:rPr sz="3200" b="0" dirty="0">
                <a:latin typeface="Comic Sans MS"/>
                <a:cs typeface="Comic Sans MS"/>
              </a:rPr>
              <a:t>among</a:t>
            </a:r>
            <a:r>
              <a:rPr sz="3200" b="0" spc="-45" dirty="0">
                <a:latin typeface="Comic Sans MS"/>
                <a:cs typeface="Comic Sans MS"/>
              </a:rPr>
              <a:t> </a:t>
            </a:r>
            <a:r>
              <a:rPr sz="3200" b="0" spc="-5" dirty="0">
                <a:latin typeface="Comic Sans MS"/>
                <a:cs typeface="Comic Sans MS"/>
              </a:rPr>
              <a:t>Saharawi</a:t>
            </a:r>
            <a:endParaRPr sz="3200" dirty="0">
              <a:latin typeface="Comic Sans MS"/>
              <a:cs typeface="Comic Sans MS"/>
            </a:endParaRPr>
          </a:p>
          <a:p>
            <a:pPr marL="4445" algn="ctr">
              <a:lnSpc>
                <a:spcPct val="100000"/>
              </a:lnSpc>
            </a:pPr>
            <a:r>
              <a:rPr sz="3200" b="0" spc="-5" dirty="0">
                <a:latin typeface="Comic Sans MS"/>
                <a:cs typeface="Comic Sans MS"/>
              </a:rPr>
              <a:t>women </a:t>
            </a:r>
            <a:r>
              <a:rPr sz="3200" b="0" dirty="0">
                <a:latin typeface="Comic Sans MS"/>
                <a:cs typeface="Comic Sans MS"/>
              </a:rPr>
              <a:t>and</a:t>
            </a:r>
            <a:r>
              <a:rPr sz="3200" b="0" spc="-60" dirty="0">
                <a:latin typeface="Comic Sans MS"/>
                <a:cs typeface="Comic Sans MS"/>
              </a:rPr>
              <a:t> </a:t>
            </a:r>
            <a:r>
              <a:rPr sz="3200" b="0" spc="-5" dirty="0">
                <a:latin typeface="Comic Sans MS"/>
                <a:cs typeface="Comic Sans MS"/>
              </a:rPr>
              <a:t>children</a:t>
            </a:r>
            <a:endParaRPr sz="3200" dirty="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81150" y="2576448"/>
            <a:ext cx="5475605" cy="2668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000" spc="-5" dirty="0">
                <a:latin typeface="Comic Sans MS"/>
                <a:cs typeface="Comic Sans MS"/>
              </a:rPr>
              <a:t>Sigru</a:t>
            </a:r>
            <a:r>
              <a:rPr sz="3000" dirty="0">
                <a:latin typeface="Comic Sans MS"/>
                <a:cs typeface="Comic Sans MS"/>
              </a:rPr>
              <a:t>n</a:t>
            </a:r>
            <a:r>
              <a:rPr sz="3000" spc="-10" dirty="0">
                <a:latin typeface="Comic Sans MS"/>
                <a:cs typeface="Comic Sans MS"/>
              </a:rPr>
              <a:t> </a:t>
            </a:r>
            <a:r>
              <a:rPr sz="3000" spc="-5" dirty="0">
                <a:latin typeface="Comic Sans MS"/>
                <a:cs typeface="Comic Sans MS"/>
              </a:rPr>
              <a:t>Henjum</a:t>
            </a:r>
            <a:r>
              <a:rPr sz="1300" spc="-5" dirty="0">
                <a:latin typeface="Comic Sans MS"/>
                <a:cs typeface="Comic Sans MS"/>
              </a:rPr>
              <a:t>1</a:t>
            </a:r>
            <a:endParaRPr sz="13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</a:pPr>
            <a:r>
              <a:rPr sz="3000" spc="-5" dirty="0">
                <a:latin typeface="Comic Sans MS"/>
                <a:cs typeface="Comic Sans MS"/>
              </a:rPr>
              <a:t>Inger Aakre</a:t>
            </a:r>
            <a:r>
              <a:rPr sz="3000" spc="-7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1,2</a:t>
            </a:r>
            <a:endParaRPr sz="13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>
              <a:latin typeface="Times New Roman"/>
              <a:cs typeface="Times New Roman"/>
            </a:endParaRPr>
          </a:p>
          <a:p>
            <a:pPr algn="ctr">
              <a:lnSpc>
                <a:spcPts val="3240"/>
              </a:lnSpc>
            </a:pPr>
            <a:r>
              <a:rPr sz="1300" spc="-5" dirty="0">
                <a:latin typeface="Comic Sans MS"/>
                <a:cs typeface="Comic Sans MS"/>
              </a:rPr>
              <a:t>1  </a:t>
            </a:r>
            <a:r>
              <a:rPr sz="3000" spc="-5" dirty="0">
                <a:latin typeface="Comic Sans MS"/>
                <a:cs typeface="Comic Sans MS"/>
              </a:rPr>
              <a:t>Oslo </a:t>
            </a:r>
            <a:r>
              <a:rPr sz="3000" dirty="0">
                <a:latin typeface="Comic Sans MS"/>
                <a:cs typeface="Comic Sans MS"/>
              </a:rPr>
              <a:t>and </a:t>
            </a:r>
            <a:r>
              <a:rPr sz="3000" spc="-5" dirty="0">
                <a:latin typeface="Comic Sans MS"/>
                <a:cs typeface="Comic Sans MS"/>
              </a:rPr>
              <a:t>Akershus</a:t>
            </a:r>
            <a:r>
              <a:rPr sz="3000" spc="105" dirty="0">
                <a:latin typeface="Comic Sans MS"/>
                <a:cs typeface="Comic Sans MS"/>
              </a:rPr>
              <a:t> </a:t>
            </a:r>
            <a:r>
              <a:rPr sz="3000" dirty="0">
                <a:latin typeface="Comic Sans MS"/>
                <a:cs typeface="Comic Sans MS"/>
              </a:rPr>
              <a:t>University</a:t>
            </a:r>
            <a:endParaRPr sz="3000">
              <a:latin typeface="Comic Sans MS"/>
              <a:cs typeface="Comic Sans MS"/>
            </a:endParaRPr>
          </a:p>
          <a:p>
            <a:pPr algn="ctr">
              <a:lnSpc>
                <a:spcPts val="3240"/>
              </a:lnSpc>
            </a:pPr>
            <a:r>
              <a:rPr sz="3000" spc="-5" dirty="0">
                <a:latin typeface="Comic Sans MS"/>
                <a:cs typeface="Comic Sans MS"/>
              </a:rPr>
              <a:t>College of Applied</a:t>
            </a:r>
            <a:r>
              <a:rPr sz="3000" spc="-20" dirty="0">
                <a:latin typeface="Comic Sans MS"/>
                <a:cs typeface="Comic Sans MS"/>
              </a:rPr>
              <a:t> </a:t>
            </a:r>
            <a:r>
              <a:rPr sz="3000" spc="-10" dirty="0">
                <a:latin typeface="Comic Sans MS"/>
                <a:cs typeface="Comic Sans MS"/>
              </a:rPr>
              <a:t>Sciences</a:t>
            </a:r>
            <a:endParaRPr sz="3000">
              <a:latin typeface="Comic Sans MS"/>
              <a:cs typeface="Comic Sans MS"/>
            </a:endParaRPr>
          </a:p>
          <a:p>
            <a:pPr marL="780415">
              <a:lnSpc>
                <a:spcPct val="100000"/>
              </a:lnSpc>
            </a:pPr>
            <a:r>
              <a:rPr sz="1300" spc="-5" dirty="0">
                <a:latin typeface="Comic Sans MS"/>
                <a:cs typeface="Comic Sans MS"/>
              </a:rPr>
              <a:t>2  </a:t>
            </a:r>
            <a:r>
              <a:rPr sz="3000" spc="-5" dirty="0">
                <a:latin typeface="Comic Sans MS"/>
                <a:cs typeface="Comic Sans MS"/>
              </a:rPr>
              <a:t>University of</a:t>
            </a:r>
            <a:r>
              <a:rPr sz="3000" spc="90" dirty="0">
                <a:latin typeface="Comic Sans MS"/>
                <a:cs typeface="Comic Sans MS"/>
              </a:rPr>
              <a:t> </a:t>
            </a:r>
            <a:r>
              <a:rPr sz="3000" spc="-5" dirty="0">
                <a:latin typeface="Comic Sans MS"/>
                <a:cs typeface="Comic Sans MS"/>
              </a:rPr>
              <a:t>Bergen</a:t>
            </a:r>
            <a:endParaRPr sz="3000">
              <a:latin typeface="Comic Sans MS"/>
              <a:cs typeface="Comic Sans M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61465" y="1854326"/>
            <a:ext cx="6352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Чрезмерный йод среди женщин и детей Западной Сахары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4222" y="163829"/>
            <a:ext cx="7515225" cy="134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</a:pPr>
            <a:r>
              <a:rPr sz="2900" b="0" dirty="0">
                <a:latin typeface="Comic Sans MS"/>
                <a:cs typeface="Comic Sans MS"/>
              </a:rPr>
              <a:t>U-shaped </a:t>
            </a:r>
            <a:r>
              <a:rPr sz="2900" b="0" spc="-5" dirty="0">
                <a:latin typeface="Comic Sans MS"/>
                <a:cs typeface="Comic Sans MS"/>
              </a:rPr>
              <a:t>relationship </a:t>
            </a:r>
            <a:r>
              <a:rPr sz="2900" b="0" dirty="0">
                <a:latin typeface="Comic Sans MS"/>
                <a:cs typeface="Comic Sans MS"/>
              </a:rPr>
              <a:t>between </a:t>
            </a:r>
            <a:r>
              <a:rPr sz="2900" b="0" spc="-5" dirty="0">
                <a:latin typeface="Comic Sans MS"/>
                <a:cs typeface="Comic Sans MS"/>
              </a:rPr>
              <a:t>iodine  </a:t>
            </a:r>
            <a:r>
              <a:rPr sz="2900" b="0" dirty="0">
                <a:latin typeface="Comic Sans MS"/>
                <a:cs typeface="Comic Sans MS"/>
              </a:rPr>
              <a:t>exposure and </a:t>
            </a:r>
            <a:r>
              <a:rPr sz="2900" b="0" spc="-5" dirty="0">
                <a:latin typeface="Comic Sans MS"/>
                <a:cs typeface="Comic Sans MS"/>
              </a:rPr>
              <a:t>the </a:t>
            </a:r>
            <a:r>
              <a:rPr sz="2900" b="0" dirty="0">
                <a:latin typeface="Comic Sans MS"/>
                <a:cs typeface="Comic Sans MS"/>
              </a:rPr>
              <a:t>risk </a:t>
            </a:r>
            <a:r>
              <a:rPr sz="2900" b="0" spc="-5" dirty="0">
                <a:latin typeface="Comic Sans MS"/>
                <a:cs typeface="Comic Sans MS"/>
              </a:rPr>
              <a:t>of developing</a:t>
            </a:r>
            <a:r>
              <a:rPr sz="2900" b="0" spc="-125" dirty="0">
                <a:latin typeface="Comic Sans MS"/>
                <a:cs typeface="Comic Sans MS"/>
              </a:rPr>
              <a:t> </a:t>
            </a:r>
            <a:r>
              <a:rPr sz="2900" b="0" spc="-5" dirty="0">
                <a:latin typeface="Comic Sans MS"/>
                <a:cs typeface="Comic Sans MS"/>
              </a:rPr>
              <a:t>thyroid  </a:t>
            </a:r>
            <a:r>
              <a:rPr sz="2900" b="0" dirty="0">
                <a:latin typeface="Comic Sans MS"/>
                <a:cs typeface="Comic Sans MS"/>
              </a:rPr>
              <a:t>disease</a:t>
            </a:r>
            <a:endParaRPr sz="2900" dirty="0">
              <a:latin typeface="Comic Sans MS"/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69235" y="1915667"/>
            <a:ext cx="4719827" cy="3313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0168" y="5558942"/>
            <a:ext cx="7819390" cy="560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Laurberg, </a:t>
            </a:r>
            <a:r>
              <a:rPr sz="1200" spc="-55" dirty="0">
                <a:solidFill>
                  <a:srgbClr val="7E7E7E"/>
                </a:solidFill>
                <a:latin typeface="Arial"/>
                <a:cs typeface="Arial"/>
              </a:rPr>
              <a:t>P.,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Pedersen, B. I.,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Carlé,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A., Andersen, S., Knudsen,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N., Ovesen,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L., et at. (2009). The u-shaped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curve</a:t>
            </a:r>
            <a:r>
              <a:rPr sz="1200" spc="-18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of  iodine intake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and thyroid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disorders. In </a:t>
            </a:r>
            <a:r>
              <a:rPr sz="1200" spc="-55" dirty="0">
                <a:solidFill>
                  <a:srgbClr val="7E7E7E"/>
                </a:solidFill>
                <a:latin typeface="Arial"/>
                <a:cs typeface="Arial"/>
              </a:rPr>
              <a:t>V.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Preedy,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G. N.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Burrow,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R. R.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Watson,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(Eds.), </a:t>
            </a:r>
            <a:r>
              <a:rPr sz="1200" i="1" spc="-5" dirty="0">
                <a:solidFill>
                  <a:srgbClr val="7E7E7E"/>
                </a:solidFill>
                <a:latin typeface="Arial"/>
                <a:cs typeface="Arial"/>
              </a:rPr>
              <a:t>Comprehensive Handbook </a:t>
            </a:r>
            <a:r>
              <a:rPr sz="1200" i="1" dirty="0">
                <a:solidFill>
                  <a:srgbClr val="7E7E7E"/>
                </a:solidFill>
                <a:latin typeface="Arial"/>
                <a:cs typeface="Arial"/>
              </a:rPr>
              <a:t>of  Iodine: </a:t>
            </a:r>
            <a:r>
              <a:rPr sz="1200" i="1" spc="-5" dirty="0">
                <a:solidFill>
                  <a:srgbClr val="7E7E7E"/>
                </a:solidFill>
                <a:latin typeface="Arial"/>
                <a:cs typeface="Arial"/>
              </a:rPr>
              <a:t>Nutritional, Biochemical, Pathological and Therapeutic </a:t>
            </a:r>
            <a:r>
              <a:rPr sz="1200" i="1" dirty="0">
                <a:solidFill>
                  <a:srgbClr val="7E7E7E"/>
                </a:solidFill>
                <a:latin typeface="Arial"/>
                <a:cs typeface="Arial"/>
              </a:rPr>
              <a:t>Aspects.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London:</a:t>
            </a:r>
            <a:r>
              <a:rPr sz="1200" spc="-8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Elsevier.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948" y="1348738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U-образная связь между воздействием йода и риском развития заболевания щитовидной железы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7868" y="548640"/>
            <a:ext cx="8179308" cy="5183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7217" y="5917996"/>
            <a:ext cx="308483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30" dirty="0">
                <a:solidFill>
                  <a:srgbClr val="7E7E7E"/>
                </a:solidFill>
                <a:latin typeface="Arial"/>
                <a:cs typeface="Arial"/>
              </a:rPr>
              <a:t>UNICEF, </a:t>
            </a: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WHO, </a:t>
            </a:r>
            <a:r>
              <a:rPr sz="1800" spc="-5" dirty="0">
                <a:solidFill>
                  <a:srgbClr val="7E7E7E"/>
                </a:solidFill>
                <a:latin typeface="Arial"/>
                <a:cs typeface="Arial"/>
              </a:rPr>
              <a:t>ICCIDD,</a:t>
            </a:r>
            <a:r>
              <a:rPr sz="18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7E7E7E"/>
                </a:solidFill>
                <a:latin typeface="Arial"/>
                <a:cs typeface="Arial"/>
              </a:rPr>
              <a:t>2013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2311" y="786383"/>
            <a:ext cx="7344156" cy="5177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9263" y="783336"/>
            <a:ext cx="7350759" cy="5183505"/>
          </a:xfrm>
          <a:custGeom>
            <a:avLst/>
            <a:gdLst/>
            <a:ahLst/>
            <a:cxnLst/>
            <a:rect l="l" t="t" r="r" b="b"/>
            <a:pathLst>
              <a:path w="7350759" h="5183505">
                <a:moveTo>
                  <a:pt x="0" y="5183124"/>
                </a:moveTo>
                <a:lnTo>
                  <a:pt x="7350252" y="5183124"/>
                </a:lnTo>
                <a:lnTo>
                  <a:pt x="7350252" y="0"/>
                </a:lnTo>
                <a:lnTo>
                  <a:pt x="0" y="0"/>
                </a:lnTo>
                <a:lnTo>
                  <a:pt x="0" y="5183124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7639" y="52260"/>
            <a:ext cx="8553500" cy="1283970"/>
          </a:xfrm>
          <a:prstGeom prst="rect">
            <a:avLst/>
          </a:prstGeom>
        </p:spPr>
        <p:txBody>
          <a:bodyPr vert="horz" wrap="square" lIns="0" tIns="112141" rIns="0" bIns="0" rtlCol="0">
            <a:spAutoFit/>
          </a:bodyPr>
          <a:lstStyle/>
          <a:p>
            <a:pPr marL="1394460">
              <a:lnSpc>
                <a:spcPct val="100000"/>
              </a:lnSpc>
            </a:pPr>
            <a:r>
              <a:rPr sz="2400" b="0" spc="-5" dirty="0">
                <a:latin typeface="Comic Sans MS"/>
                <a:cs typeface="Comic Sans MS"/>
              </a:rPr>
              <a:t>Saharawi refugee camps, southwest</a:t>
            </a:r>
            <a:r>
              <a:rPr sz="2400" b="0" spc="-60" dirty="0">
                <a:latin typeface="Comic Sans MS"/>
                <a:cs typeface="Comic Sans MS"/>
              </a:rPr>
              <a:t> </a:t>
            </a:r>
            <a:r>
              <a:rPr sz="2400" b="0" spc="-5" dirty="0">
                <a:latin typeface="Comic Sans MS"/>
                <a:cs typeface="Comic Sans MS"/>
              </a:rPr>
              <a:t>Algeria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27676" y="3500628"/>
            <a:ext cx="3282696" cy="2462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24628" y="3497579"/>
            <a:ext cx="3289300" cy="2468880"/>
          </a:xfrm>
          <a:custGeom>
            <a:avLst/>
            <a:gdLst/>
            <a:ahLst/>
            <a:cxnLst/>
            <a:rect l="l" t="t" r="r" b="b"/>
            <a:pathLst>
              <a:path w="3289300" h="2468879">
                <a:moveTo>
                  <a:pt x="0" y="2468880"/>
                </a:moveTo>
                <a:lnTo>
                  <a:pt x="3288791" y="2468880"/>
                </a:lnTo>
                <a:lnTo>
                  <a:pt x="3288791" y="0"/>
                </a:lnTo>
                <a:lnTo>
                  <a:pt x="0" y="0"/>
                </a:lnTo>
                <a:lnTo>
                  <a:pt x="0" y="246888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16935" y="2852927"/>
            <a:ext cx="656843" cy="246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5657" y="3213354"/>
            <a:ext cx="937260" cy="937260"/>
          </a:xfrm>
          <a:custGeom>
            <a:avLst/>
            <a:gdLst/>
            <a:ahLst/>
            <a:cxnLst/>
            <a:rect l="l" t="t" r="r" b="b"/>
            <a:pathLst>
              <a:path w="937260" h="937260">
                <a:moveTo>
                  <a:pt x="0" y="468630"/>
                </a:moveTo>
                <a:lnTo>
                  <a:pt x="2419" y="420713"/>
                </a:lnTo>
                <a:lnTo>
                  <a:pt x="9520" y="374182"/>
                </a:lnTo>
                <a:lnTo>
                  <a:pt x="21067" y="329270"/>
                </a:lnTo>
                <a:lnTo>
                  <a:pt x="36826" y="286214"/>
                </a:lnTo>
                <a:lnTo>
                  <a:pt x="56559" y="245249"/>
                </a:lnTo>
                <a:lnTo>
                  <a:pt x="80032" y="206610"/>
                </a:lnTo>
                <a:lnTo>
                  <a:pt x="107009" y="170534"/>
                </a:lnTo>
                <a:lnTo>
                  <a:pt x="137255" y="137255"/>
                </a:lnTo>
                <a:lnTo>
                  <a:pt x="170534" y="107009"/>
                </a:lnTo>
                <a:lnTo>
                  <a:pt x="206610" y="80032"/>
                </a:lnTo>
                <a:lnTo>
                  <a:pt x="245249" y="56559"/>
                </a:lnTo>
                <a:lnTo>
                  <a:pt x="286214" y="36826"/>
                </a:lnTo>
                <a:lnTo>
                  <a:pt x="329270" y="21067"/>
                </a:lnTo>
                <a:lnTo>
                  <a:pt x="374182" y="9520"/>
                </a:lnTo>
                <a:lnTo>
                  <a:pt x="420713" y="2419"/>
                </a:lnTo>
                <a:lnTo>
                  <a:pt x="468630" y="0"/>
                </a:lnTo>
                <a:lnTo>
                  <a:pt x="516546" y="2419"/>
                </a:lnTo>
                <a:lnTo>
                  <a:pt x="563077" y="9520"/>
                </a:lnTo>
                <a:lnTo>
                  <a:pt x="607989" y="21067"/>
                </a:lnTo>
                <a:lnTo>
                  <a:pt x="651045" y="36826"/>
                </a:lnTo>
                <a:lnTo>
                  <a:pt x="692010" y="56559"/>
                </a:lnTo>
                <a:lnTo>
                  <a:pt x="730649" y="80032"/>
                </a:lnTo>
                <a:lnTo>
                  <a:pt x="766725" y="107009"/>
                </a:lnTo>
                <a:lnTo>
                  <a:pt x="800004" y="137255"/>
                </a:lnTo>
                <a:lnTo>
                  <a:pt x="830250" y="170534"/>
                </a:lnTo>
                <a:lnTo>
                  <a:pt x="857227" y="206610"/>
                </a:lnTo>
                <a:lnTo>
                  <a:pt x="880700" y="245249"/>
                </a:lnTo>
                <a:lnTo>
                  <a:pt x="900433" y="286214"/>
                </a:lnTo>
                <a:lnTo>
                  <a:pt x="916192" y="329270"/>
                </a:lnTo>
                <a:lnTo>
                  <a:pt x="927739" y="374182"/>
                </a:lnTo>
                <a:lnTo>
                  <a:pt x="934840" y="420713"/>
                </a:lnTo>
                <a:lnTo>
                  <a:pt x="937260" y="468630"/>
                </a:lnTo>
                <a:lnTo>
                  <a:pt x="934840" y="516546"/>
                </a:lnTo>
                <a:lnTo>
                  <a:pt x="927739" y="563077"/>
                </a:lnTo>
                <a:lnTo>
                  <a:pt x="916192" y="607989"/>
                </a:lnTo>
                <a:lnTo>
                  <a:pt x="900433" y="651045"/>
                </a:lnTo>
                <a:lnTo>
                  <a:pt x="880700" y="692010"/>
                </a:lnTo>
                <a:lnTo>
                  <a:pt x="857227" y="730649"/>
                </a:lnTo>
                <a:lnTo>
                  <a:pt x="830250" y="766725"/>
                </a:lnTo>
                <a:lnTo>
                  <a:pt x="800004" y="800004"/>
                </a:lnTo>
                <a:lnTo>
                  <a:pt x="766725" y="830250"/>
                </a:lnTo>
                <a:lnTo>
                  <a:pt x="730649" y="857227"/>
                </a:lnTo>
                <a:lnTo>
                  <a:pt x="692010" y="880700"/>
                </a:lnTo>
                <a:lnTo>
                  <a:pt x="651045" y="900433"/>
                </a:lnTo>
                <a:lnTo>
                  <a:pt x="607989" y="916192"/>
                </a:lnTo>
                <a:lnTo>
                  <a:pt x="563077" y="927739"/>
                </a:lnTo>
                <a:lnTo>
                  <a:pt x="516546" y="934840"/>
                </a:lnTo>
                <a:lnTo>
                  <a:pt x="468630" y="937260"/>
                </a:lnTo>
                <a:lnTo>
                  <a:pt x="420713" y="934840"/>
                </a:lnTo>
                <a:lnTo>
                  <a:pt x="374182" y="927739"/>
                </a:lnTo>
                <a:lnTo>
                  <a:pt x="329270" y="916192"/>
                </a:lnTo>
                <a:lnTo>
                  <a:pt x="286214" y="900433"/>
                </a:lnTo>
                <a:lnTo>
                  <a:pt x="245249" y="880700"/>
                </a:lnTo>
                <a:lnTo>
                  <a:pt x="206610" y="857227"/>
                </a:lnTo>
                <a:lnTo>
                  <a:pt x="170534" y="830250"/>
                </a:lnTo>
                <a:lnTo>
                  <a:pt x="137255" y="800004"/>
                </a:lnTo>
                <a:lnTo>
                  <a:pt x="107009" y="766725"/>
                </a:lnTo>
                <a:lnTo>
                  <a:pt x="80032" y="730649"/>
                </a:lnTo>
                <a:lnTo>
                  <a:pt x="56559" y="692010"/>
                </a:lnTo>
                <a:lnTo>
                  <a:pt x="36826" y="651045"/>
                </a:lnTo>
                <a:lnTo>
                  <a:pt x="21067" y="607989"/>
                </a:lnTo>
                <a:lnTo>
                  <a:pt x="9520" y="563077"/>
                </a:lnTo>
                <a:lnTo>
                  <a:pt x="2419" y="516546"/>
                </a:lnTo>
                <a:lnTo>
                  <a:pt x="0" y="468630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17698" y="3574268"/>
            <a:ext cx="719455" cy="144145"/>
          </a:xfrm>
          <a:custGeom>
            <a:avLst/>
            <a:gdLst/>
            <a:ahLst/>
            <a:cxnLst/>
            <a:rect l="l" t="t" r="r" b="b"/>
            <a:pathLst>
              <a:path w="719454" h="144145">
                <a:moveTo>
                  <a:pt x="655719" y="71901"/>
                </a:moveTo>
                <a:lnTo>
                  <a:pt x="583438" y="114065"/>
                </a:lnTo>
                <a:lnTo>
                  <a:pt x="578631" y="118282"/>
                </a:lnTo>
                <a:lnTo>
                  <a:pt x="575945" y="123797"/>
                </a:lnTo>
                <a:lnTo>
                  <a:pt x="575544" y="129907"/>
                </a:lnTo>
                <a:lnTo>
                  <a:pt x="577596" y="135909"/>
                </a:lnTo>
                <a:lnTo>
                  <a:pt x="581812" y="140716"/>
                </a:lnTo>
                <a:lnTo>
                  <a:pt x="587327" y="143402"/>
                </a:lnTo>
                <a:lnTo>
                  <a:pt x="593437" y="143803"/>
                </a:lnTo>
                <a:lnTo>
                  <a:pt x="599439" y="141751"/>
                </a:lnTo>
                <a:lnTo>
                  <a:pt x="691764" y="87903"/>
                </a:lnTo>
                <a:lnTo>
                  <a:pt x="687451" y="87903"/>
                </a:lnTo>
                <a:lnTo>
                  <a:pt x="687451" y="85744"/>
                </a:lnTo>
                <a:lnTo>
                  <a:pt x="679450" y="85744"/>
                </a:lnTo>
                <a:lnTo>
                  <a:pt x="655719" y="71901"/>
                </a:lnTo>
                <a:close/>
              </a:path>
              <a:path w="719454" h="144145">
                <a:moveTo>
                  <a:pt x="628287" y="55899"/>
                </a:moveTo>
                <a:lnTo>
                  <a:pt x="0" y="55899"/>
                </a:lnTo>
                <a:lnTo>
                  <a:pt x="0" y="87903"/>
                </a:lnTo>
                <a:lnTo>
                  <a:pt x="628287" y="87903"/>
                </a:lnTo>
                <a:lnTo>
                  <a:pt x="655719" y="71901"/>
                </a:lnTo>
                <a:lnTo>
                  <a:pt x="628287" y="55899"/>
                </a:lnTo>
                <a:close/>
              </a:path>
              <a:path w="719454" h="144145">
                <a:moveTo>
                  <a:pt x="691764" y="55899"/>
                </a:moveTo>
                <a:lnTo>
                  <a:pt x="687451" y="55899"/>
                </a:lnTo>
                <a:lnTo>
                  <a:pt x="687451" y="87903"/>
                </a:lnTo>
                <a:lnTo>
                  <a:pt x="691764" y="87903"/>
                </a:lnTo>
                <a:lnTo>
                  <a:pt x="719201" y="71901"/>
                </a:lnTo>
                <a:lnTo>
                  <a:pt x="691764" y="55899"/>
                </a:lnTo>
                <a:close/>
              </a:path>
              <a:path w="719454" h="144145">
                <a:moveTo>
                  <a:pt x="679450" y="58058"/>
                </a:moveTo>
                <a:lnTo>
                  <a:pt x="655719" y="71901"/>
                </a:lnTo>
                <a:lnTo>
                  <a:pt x="679450" y="85744"/>
                </a:lnTo>
                <a:lnTo>
                  <a:pt x="679450" y="58058"/>
                </a:lnTo>
                <a:close/>
              </a:path>
              <a:path w="719454" h="144145">
                <a:moveTo>
                  <a:pt x="687451" y="58058"/>
                </a:moveTo>
                <a:lnTo>
                  <a:pt x="679450" y="58058"/>
                </a:lnTo>
                <a:lnTo>
                  <a:pt x="679450" y="85744"/>
                </a:lnTo>
                <a:lnTo>
                  <a:pt x="687451" y="85744"/>
                </a:lnTo>
                <a:lnTo>
                  <a:pt x="687451" y="58058"/>
                </a:lnTo>
                <a:close/>
              </a:path>
              <a:path w="719454" h="144145">
                <a:moveTo>
                  <a:pt x="593437" y="0"/>
                </a:moveTo>
                <a:lnTo>
                  <a:pt x="587327" y="400"/>
                </a:lnTo>
                <a:lnTo>
                  <a:pt x="581812" y="3087"/>
                </a:lnTo>
                <a:lnTo>
                  <a:pt x="577596" y="7893"/>
                </a:lnTo>
                <a:lnTo>
                  <a:pt x="575544" y="13896"/>
                </a:lnTo>
                <a:lnTo>
                  <a:pt x="575944" y="20006"/>
                </a:lnTo>
                <a:lnTo>
                  <a:pt x="578631" y="25521"/>
                </a:lnTo>
                <a:lnTo>
                  <a:pt x="583438" y="29737"/>
                </a:lnTo>
                <a:lnTo>
                  <a:pt x="655719" y="71901"/>
                </a:lnTo>
                <a:lnTo>
                  <a:pt x="679450" y="58058"/>
                </a:lnTo>
                <a:lnTo>
                  <a:pt x="687451" y="58058"/>
                </a:lnTo>
                <a:lnTo>
                  <a:pt x="687451" y="55899"/>
                </a:lnTo>
                <a:lnTo>
                  <a:pt x="691764" y="55899"/>
                </a:lnTo>
                <a:lnTo>
                  <a:pt x="599439" y="2051"/>
                </a:lnTo>
                <a:lnTo>
                  <a:pt x="59343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Прямоугольник 9"/>
          <p:cNvSpPr/>
          <p:nvPr/>
        </p:nvSpPr>
        <p:spPr>
          <a:xfrm>
            <a:off x="2345266" y="430894"/>
            <a:ext cx="4598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Лагеря беженцев Сахары, юго-запад Алжира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" y="6211669"/>
            <a:ext cx="9143999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Вы можете увеличить свои шансы на более длительную и здоровую жизнь, поменяв: мать, отца, питание и уровень активности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7512" y="333756"/>
            <a:ext cx="7706868" cy="5779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7217" y="6495897"/>
            <a:ext cx="24745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Foto: I.Aakre.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Used with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permission.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4936" rIns="0" bIns="0" rtlCol="0">
            <a:spAutoFit/>
          </a:bodyPr>
          <a:lstStyle/>
          <a:p>
            <a:pPr marL="1537335">
              <a:lnSpc>
                <a:spcPct val="100000"/>
              </a:lnSpc>
            </a:pPr>
            <a:r>
              <a:rPr sz="3600" b="0" spc="-5" dirty="0">
                <a:latin typeface="Calibri"/>
                <a:cs typeface="Calibri"/>
              </a:rPr>
              <a:t>U-I children (6-14 </a:t>
            </a:r>
            <a:r>
              <a:rPr sz="3600" b="0" spc="-20" dirty="0">
                <a:latin typeface="Calibri"/>
                <a:cs typeface="Calibri"/>
              </a:rPr>
              <a:t>years)</a:t>
            </a:r>
            <a:r>
              <a:rPr sz="3600" b="0" spc="-135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2007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01234" y="1618803"/>
            <a:ext cx="4830445" cy="3389629"/>
          </a:xfrm>
          <a:custGeom>
            <a:avLst/>
            <a:gdLst/>
            <a:ahLst/>
            <a:cxnLst/>
            <a:rect l="l" t="t" r="r" b="b"/>
            <a:pathLst>
              <a:path w="4830445" h="3389629">
                <a:moveTo>
                  <a:pt x="0" y="3389355"/>
                </a:moveTo>
                <a:lnTo>
                  <a:pt x="4830076" y="3389355"/>
                </a:lnTo>
                <a:lnTo>
                  <a:pt x="4830076" y="0"/>
                </a:lnTo>
                <a:lnTo>
                  <a:pt x="0" y="0"/>
                </a:lnTo>
                <a:lnTo>
                  <a:pt x="0" y="3389355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01234" y="5008158"/>
            <a:ext cx="4830445" cy="0"/>
          </a:xfrm>
          <a:custGeom>
            <a:avLst/>
            <a:gdLst/>
            <a:ahLst/>
            <a:cxnLst/>
            <a:rect l="l" t="t" r="r" b="b"/>
            <a:pathLst>
              <a:path w="4830445">
                <a:moveTo>
                  <a:pt x="0" y="0"/>
                </a:moveTo>
                <a:lnTo>
                  <a:pt x="4830087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01234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42732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84230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25694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67215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08736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50257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91778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33299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74706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16227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57747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99268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40789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82310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23717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65238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06759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48280" y="500815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89800" y="5008158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31321" y="5008158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96"/>
                </a:lnTo>
              </a:path>
            </a:pathLst>
          </a:custGeom>
          <a:ln w="11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462234" y="5265032"/>
            <a:ext cx="2110603" cy="114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31570" y="5088449"/>
            <a:ext cx="198755" cy="66040"/>
          </a:xfrm>
          <a:custGeom>
            <a:avLst/>
            <a:gdLst/>
            <a:ahLst/>
            <a:cxnLst/>
            <a:rect l="l" t="t" r="r" b="b"/>
            <a:pathLst>
              <a:path w="198754" h="66039">
                <a:moveTo>
                  <a:pt x="40378" y="6489"/>
                </a:moveTo>
                <a:lnTo>
                  <a:pt x="27101" y="6489"/>
                </a:lnTo>
                <a:lnTo>
                  <a:pt x="30175" y="7576"/>
                </a:lnTo>
                <a:lnTo>
                  <a:pt x="34730" y="11903"/>
                </a:lnTo>
                <a:lnTo>
                  <a:pt x="35869" y="14566"/>
                </a:lnTo>
                <a:lnTo>
                  <a:pt x="35869" y="20675"/>
                </a:lnTo>
                <a:lnTo>
                  <a:pt x="34616" y="23817"/>
                </a:lnTo>
                <a:lnTo>
                  <a:pt x="31997" y="27133"/>
                </a:lnTo>
                <a:lnTo>
                  <a:pt x="29492" y="30437"/>
                </a:lnTo>
                <a:lnTo>
                  <a:pt x="24482" y="34981"/>
                </a:lnTo>
                <a:lnTo>
                  <a:pt x="17194" y="40764"/>
                </a:lnTo>
                <a:lnTo>
                  <a:pt x="12525" y="44417"/>
                </a:lnTo>
                <a:lnTo>
                  <a:pt x="8881" y="47646"/>
                </a:lnTo>
                <a:lnTo>
                  <a:pt x="0" y="62593"/>
                </a:lnTo>
                <a:lnTo>
                  <a:pt x="0" y="64452"/>
                </a:lnTo>
                <a:lnTo>
                  <a:pt x="44409" y="64452"/>
                </a:lnTo>
                <a:lnTo>
                  <a:pt x="44409" y="56940"/>
                </a:lnTo>
                <a:lnTo>
                  <a:pt x="11500" y="56940"/>
                </a:lnTo>
                <a:lnTo>
                  <a:pt x="12411" y="55494"/>
                </a:lnTo>
                <a:lnTo>
                  <a:pt x="13664" y="54048"/>
                </a:lnTo>
                <a:lnTo>
                  <a:pt x="16397" y="51168"/>
                </a:lnTo>
                <a:lnTo>
                  <a:pt x="19585" y="48493"/>
                </a:lnTo>
                <a:lnTo>
                  <a:pt x="24596" y="44580"/>
                </a:lnTo>
                <a:lnTo>
                  <a:pt x="30517" y="39743"/>
                </a:lnTo>
                <a:lnTo>
                  <a:pt x="44343" y="20675"/>
                </a:lnTo>
                <a:lnTo>
                  <a:pt x="44335" y="12566"/>
                </a:lnTo>
                <a:lnTo>
                  <a:pt x="42587" y="8489"/>
                </a:lnTo>
                <a:lnTo>
                  <a:pt x="40378" y="6489"/>
                </a:lnTo>
                <a:close/>
              </a:path>
              <a:path w="198754" h="66039">
                <a:moveTo>
                  <a:pt x="29948" y="0"/>
                </a:moveTo>
                <a:lnTo>
                  <a:pt x="1594" y="18599"/>
                </a:lnTo>
                <a:lnTo>
                  <a:pt x="10134" y="19360"/>
                </a:lnTo>
                <a:lnTo>
                  <a:pt x="10134" y="15371"/>
                </a:lnTo>
                <a:lnTo>
                  <a:pt x="11387" y="12229"/>
                </a:lnTo>
                <a:lnTo>
                  <a:pt x="16169" y="7642"/>
                </a:lnTo>
                <a:lnTo>
                  <a:pt x="19358" y="6489"/>
                </a:lnTo>
                <a:lnTo>
                  <a:pt x="40378" y="6489"/>
                </a:lnTo>
                <a:lnTo>
                  <a:pt x="38830" y="5087"/>
                </a:lnTo>
                <a:lnTo>
                  <a:pt x="34958" y="1695"/>
                </a:lnTo>
                <a:lnTo>
                  <a:pt x="29948" y="0"/>
                </a:lnTo>
                <a:close/>
              </a:path>
              <a:path w="198754" h="66039">
                <a:moveTo>
                  <a:pt x="77887" y="0"/>
                </a:moveTo>
                <a:lnTo>
                  <a:pt x="69461" y="0"/>
                </a:lnTo>
                <a:lnTo>
                  <a:pt x="65362" y="1250"/>
                </a:lnTo>
                <a:lnTo>
                  <a:pt x="62173" y="3750"/>
                </a:lnTo>
                <a:lnTo>
                  <a:pt x="58871" y="6261"/>
                </a:lnTo>
                <a:lnTo>
                  <a:pt x="56480" y="9827"/>
                </a:lnTo>
                <a:lnTo>
                  <a:pt x="54517" y="15197"/>
                </a:lnTo>
                <a:lnTo>
                  <a:pt x="53177" y="19088"/>
                </a:lnTo>
                <a:lnTo>
                  <a:pt x="52266" y="25176"/>
                </a:lnTo>
                <a:lnTo>
                  <a:pt x="52266" y="32731"/>
                </a:lnTo>
                <a:lnTo>
                  <a:pt x="67867" y="65604"/>
                </a:lnTo>
                <a:lnTo>
                  <a:pt x="79254" y="65604"/>
                </a:lnTo>
                <a:lnTo>
                  <a:pt x="83239" y="64332"/>
                </a:lnTo>
                <a:lnTo>
                  <a:pt x="86428" y="61777"/>
                </a:lnTo>
                <a:lnTo>
                  <a:pt x="89730" y="59234"/>
                </a:lnTo>
                <a:lnTo>
                  <a:pt x="89817" y="59103"/>
                </a:lnTo>
                <a:lnTo>
                  <a:pt x="70486" y="59103"/>
                </a:lnTo>
                <a:lnTo>
                  <a:pt x="67297" y="57364"/>
                </a:lnTo>
                <a:lnTo>
                  <a:pt x="64678" y="53885"/>
                </a:lnTo>
                <a:lnTo>
                  <a:pt x="62173" y="50396"/>
                </a:lnTo>
                <a:lnTo>
                  <a:pt x="60807" y="43352"/>
                </a:lnTo>
                <a:lnTo>
                  <a:pt x="60807" y="22208"/>
                </a:lnTo>
                <a:lnTo>
                  <a:pt x="89402" y="6489"/>
                </a:lnTo>
                <a:lnTo>
                  <a:pt x="88705" y="5500"/>
                </a:lnTo>
                <a:lnTo>
                  <a:pt x="86428" y="3500"/>
                </a:lnTo>
                <a:lnTo>
                  <a:pt x="83695" y="2098"/>
                </a:lnTo>
                <a:lnTo>
                  <a:pt x="81076" y="695"/>
                </a:lnTo>
                <a:lnTo>
                  <a:pt x="77887" y="0"/>
                </a:lnTo>
                <a:close/>
              </a:path>
              <a:path w="198754" h="66039">
                <a:moveTo>
                  <a:pt x="89402" y="6489"/>
                </a:moveTo>
                <a:lnTo>
                  <a:pt x="78001" y="6489"/>
                </a:lnTo>
                <a:lnTo>
                  <a:pt x="81190" y="8229"/>
                </a:lnTo>
                <a:lnTo>
                  <a:pt x="86428" y="15197"/>
                </a:lnTo>
                <a:lnTo>
                  <a:pt x="87680" y="22208"/>
                </a:lnTo>
                <a:lnTo>
                  <a:pt x="87665" y="43352"/>
                </a:lnTo>
                <a:lnTo>
                  <a:pt x="86428" y="50298"/>
                </a:lnTo>
                <a:lnTo>
                  <a:pt x="81190" y="57342"/>
                </a:lnTo>
                <a:lnTo>
                  <a:pt x="78115" y="59103"/>
                </a:lnTo>
                <a:lnTo>
                  <a:pt x="89817" y="59103"/>
                </a:lnTo>
                <a:lnTo>
                  <a:pt x="92121" y="55646"/>
                </a:lnTo>
                <a:lnTo>
                  <a:pt x="93716" y="51015"/>
                </a:lnTo>
                <a:lnTo>
                  <a:pt x="95424" y="46385"/>
                </a:lnTo>
                <a:lnTo>
                  <a:pt x="96109" y="41151"/>
                </a:lnTo>
                <a:lnTo>
                  <a:pt x="96221" y="26448"/>
                </a:lnTo>
                <a:lnTo>
                  <a:pt x="95765" y="21415"/>
                </a:lnTo>
                <a:lnTo>
                  <a:pt x="93716" y="13860"/>
                </a:lnTo>
                <a:lnTo>
                  <a:pt x="92235" y="10674"/>
                </a:lnTo>
                <a:lnTo>
                  <a:pt x="90481" y="8022"/>
                </a:lnTo>
                <a:lnTo>
                  <a:pt x="89402" y="6489"/>
                </a:lnTo>
                <a:close/>
              </a:path>
              <a:path w="198754" h="66039">
                <a:moveTo>
                  <a:pt x="129129" y="0"/>
                </a:moveTo>
                <a:lnTo>
                  <a:pt x="120703" y="0"/>
                </a:lnTo>
                <a:lnTo>
                  <a:pt x="116604" y="1250"/>
                </a:lnTo>
                <a:lnTo>
                  <a:pt x="113415" y="3750"/>
                </a:lnTo>
                <a:lnTo>
                  <a:pt x="110113" y="6261"/>
                </a:lnTo>
                <a:lnTo>
                  <a:pt x="107722" y="9827"/>
                </a:lnTo>
                <a:lnTo>
                  <a:pt x="105759" y="15197"/>
                </a:lnTo>
                <a:lnTo>
                  <a:pt x="104419" y="19088"/>
                </a:lnTo>
                <a:lnTo>
                  <a:pt x="103508" y="25176"/>
                </a:lnTo>
                <a:lnTo>
                  <a:pt x="103508" y="32731"/>
                </a:lnTo>
                <a:lnTo>
                  <a:pt x="119109" y="65604"/>
                </a:lnTo>
                <a:lnTo>
                  <a:pt x="130496" y="65604"/>
                </a:lnTo>
                <a:lnTo>
                  <a:pt x="134481" y="64332"/>
                </a:lnTo>
                <a:lnTo>
                  <a:pt x="137670" y="61777"/>
                </a:lnTo>
                <a:lnTo>
                  <a:pt x="140972" y="59234"/>
                </a:lnTo>
                <a:lnTo>
                  <a:pt x="141059" y="59103"/>
                </a:lnTo>
                <a:lnTo>
                  <a:pt x="121728" y="59103"/>
                </a:lnTo>
                <a:lnTo>
                  <a:pt x="118539" y="57364"/>
                </a:lnTo>
                <a:lnTo>
                  <a:pt x="115920" y="53885"/>
                </a:lnTo>
                <a:lnTo>
                  <a:pt x="113415" y="50396"/>
                </a:lnTo>
                <a:lnTo>
                  <a:pt x="112049" y="43352"/>
                </a:lnTo>
                <a:lnTo>
                  <a:pt x="112049" y="22208"/>
                </a:lnTo>
                <a:lnTo>
                  <a:pt x="140644" y="6489"/>
                </a:lnTo>
                <a:lnTo>
                  <a:pt x="139947" y="5500"/>
                </a:lnTo>
                <a:lnTo>
                  <a:pt x="137670" y="3500"/>
                </a:lnTo>
                <a:lnTo>
                  <a:pt x="134937" y="2098"/>
                </a:lnTo>
                <a:lnTo>
                  <a:pt x="132318" y="695"/>
                </a:lnTo>
                <a:lnTo>
                  <a:pt x="129129" y="0"/>
                </a:lnTo>
                <a:close/>
              </a:path>
              <a:path w="198754" h="66039">
                <a:moveTo>
                  <a:pt x="140644" y="6489"/>
                </a:moveTo>
                <a:lnTo>
                  <a:pt x="129243" y="6489"/>
                </a:lnTo>
                <a:lnTo>
                  <a:pt x="132432" y="8229"/>
                </a:lnTo>
                <a:lnTo>
                  <a:pt x="137670" y="15197"/>
                </a:lnTo>
                <a:lnTo>
                  <a:pt x="138922" y="22208"/>
                </a:lnTo>
                <a:lnTo>
                  <a:pt x="138907" y="43352"/>
                </a:lnTo>
                <a:lnTo>
                  <a:pt x="137670" y="50298"/>
                </a:lnTo>
                <a:lnTo>
                  <a:pt x="132432" y="57342"/>
                </a:lnTo>
                <a:lnTo>
                  <a:pt x="129357" y="59103"/>
                </a:lnTo>
                <a:lnTo>
                  <a:pt x="141059" y="59103"/>
                </a:lnTo>
                <a:lnTo>
                  <a:pt x="143363" y="55646"/>
                </a:lnTo>
                <a:lnTo>
                  <a:pt x="144958" y="51015"/>
                </a:lnTo>
                <a:lnTo>
                  <a:pt x="146666" y="46385"/>
                </a:lnTo>
                <a:lnTo>
                  <a:pt x="147351" y="41151"/>
                </a:lnTo>
                <a:lnTo>
                  <a:pt x="147463" y="26448"/>
                </a:lnTo>
                <a:lnTo>
                  <a:pt x="147007" y="21415"/>
                </a:lnTo>
                <a:lnTo>
                  <a:pt x="144958" y="13860"/>
                </a:lnTo>
                <a:lnTo>
                  <a:pt x="143477" y="10674"/>
                </a:lnTo>
                <a:lnTo>
                  <a:pt x="141723" y="8022"/>
                </a:lnTo>
                <a:lnTo>
                  <a:pt x="140644" y="6489"/>
                </a:lnTo>
                <a:close/>
              </a:path>
              <a:path w="198754" h="66039">
                <a:moveTo>
                  <a:pt x="180372" y="0"/>
                </a:moveTo>
                <a:lnTo>
                  <a:pt x="171945" y="0"/>
                </a:lnTo>
                <a:lnTo>
                  <a:pt x="167846" y="1250"/>
                </a:lnTo>
                <a:lnTo>
                  <a:pt x="164657" y="3750"/>
                </a:lnTo>
                <a:lnTo>
                  <a:pt x="161355" y="6261"/>
                </a:lnTo>
                <a:lnTo>
                  <a:pt x="158964" y="9827"/>
                </a:lnTo>
                <a:lnTo>
                  <a:pt x="157001" y="15197"/>
                </a:lnTo>
                <a:lnTo>
                  <a:pt x="155661" y="19088"/>
                </a:lnTo>
                <a:lnTo>
                  <a:pt x="154751" y="25176"/>
                </a:lnTo>
                <a:lnTo>
                  <a:pt x="154751" y="32731"/>
                </a:lnTo>
                <a:lnTo>
                  <a:pt x="170351" y="65604"/>
                </a:lnTo>
                <a:lnTo>
                  <a:pt x="181738" y="65604"/>
                </a:lnTo>
                <a:lnTo>
                  <a:pt x="185723" y="64332"/>
                </a:lnTo>
                <a:lnTo>
                  <a:pt x="188912" y="61777"/>
                </a:lnTo>
                <a:lnTo>
                  <a:pt x="192214" y="59234"/>
                </a:lnTo>
                <a:lnTo>
                  <a:pt x="192301" y="59103"/>
                </a:lnTo>
                <a:lnTo>
                  <a:pt x="172970" y="59103"/>
                </a:lnTo>
                <a:lnTo>
                  <a:pt x="169782" y="57364"/>
                </a:lnTo>
                <a:lnTo>
                  <a:pt x="167162" y="53885"/>
                </a:lnTo>
                <a:lnTo>
                  <a:pt x="164657" y="50396"/>
                </a:lnTo>
                <a:lnTo>
                  <a:pt x="163291" y="43352"/>
                </a:lnTo>
                <a:lnTo>
                  <a:pt x="163291" y="22208"/>
                </a:lnTo>
                <a:lnTo>
                  <a:pt x="191886" y="6489"/>
                </a:lnTo>
                <a:lnTo>
                  <a:pt x="191189" y="5500"/>
                </a:lnTo>
                <a:lnTo>
                  <a:pt x="188912" y="3500"/>
                </a:lnTo>
                <a:lnTo>
                  <a:pt x="186179" y="2098"/>
                </a:lnTo>
                <a:lnTo>
                  <a:pt x="183560" y="695"/>
                </a:lnTo>
                <a:lnTo>
                  <a:pt x="180372" y="0"/>
                </a:lnTo>
                <a:close/>
              </a:path>
              <a:path w="198754" h="66039">
                <a:moveTo>
                  <a:pt x="191886" y="6489"/>
                </a:moveTo>
                <a:lnTo>
                  <a:pt x="180485" y="6489"/>
                </a:lnTo>
                <a:lnTo>
                  <a:pt x="183674" y="8229"/>
                </a:lnTo>
                <a:lnTo>
                  <a:pt x="188912" y="15197"/>
                </a:lnTo>
                <a:lnTo>
                  <a:pt x="190164" y="22208"/>
                </a:lnTo>
                <a:lnTo>
                  <a:pt x="190149" y="43352"/>
                </a:lnTo>
                <a:lnTo>
                  <a:pt x="188912" y="50298"/>
                </a:lnTo>
                <a:lnTo>
                  <a:pt x="183674" y="57342"/>
                </a:lnTo>
                <a:lnTo>
                  <a:pt x="180599" y="59103"/>
                </a:lnTo>
                <a:lnTo>
                  <a:pt x="192301" y="59103"/>
                </a:lnTo>
                <a:lnTo>
                  <a:pt x="194605" y="55646"/>
                </a:lnTo>
                <a:lnTo>
                  <a:pt x="196200" y="51015"/>
                </a:lnTo>
                <a:lnTo>
                  <a:pt x="197908" y="46384"/>
                </a:lnTo>
                <a:lnTo>
                  <a:pt x="198593" y="41151"/>
                </a:lnTo>
                <a:lnTo>
                  <a:pt x="198705" y="26448"/>
                </a:lnTo>
                <a:lnTo>
                  <a:pt x="198249" y="21415"/>
                </a:lnTo>
                <a:lnTo>
                  <a:pt x="196200" y="13860"/>
                </a:lnTo>
                <a:lnTo>
                  <a:pt x="194719" y="10674"/>
                </a:lnTo>
                <a:lnTo>
                  <a:pt x="192965" y="8022"/>
                </a:lnTo>
                <a:lnTo>
                  <a:pt x="191886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97565" y="5088449"/>
            <a:ext cx="191770" cy="66040"/>
          </a:xfrm>
          <a:custGeom>
            <a:avLst/>
            <a:gdLst/>
            <a:ahLst/>
            <a:cxnLst/>
            <a:rect l="l" t="t" r="r" b="b"/>
            <a:pathLst>
              <a:path w="191770" h="66039">
                <a:moveTo>
                  <a:pt x="24710" y="14262"/>
                </a:moveTo>
                <a:lnTo>
                  <a:pt x="16397" y="14262"/>
                </a:lnTo>
                <a:lnTo>
                  <a:pt x="16397" y="64452"/>
                </a:lnTo>
                <a:lnTo>
                  <a:pt x="24710" y="64452"/>
                </a:lnTo>
                <a:lnTo>
                  <a:pt x="24710" y="14262"/>
                </a:lnTo>
                <a:close/>
              </a:path>
              <a:path w="191770" h="66039">
                <a:moveTo>
                  <a:pt x="24710" y="0"/>
                </a:moveTo>
                <a:lnTo>
                  <a:pt x="19358" y="0"/>
                </a:lnTo>
                <a:lnTo>
                  <a:pt x="17877" y="2804"/>
                </a:lnTo>
                <a:lnTo>
                  <a:pt x="15486" y="5663"/>
                </a:lnTo>
                <a:lnTo>
                  <a:pt x="8654" y="11522"/>
                </a:lnTo>
                <a:lnTo>
                  <a:pt x="4668" y="14012"/>
                </a:lnTo>
                <a:lnTo>
                  <a:pt x="0" y="16045"/>
                </a:lnTo>
                <a:lnTo>
                  <a:pt x="0" y="23687"/>
                </a:lnTo>
                <a:lnTo>
                  <a:pt x="16397" y="14262"/>
                </a:lnTo>
                <a:lnTo>
                  <a:pt x="24710" y="14262"/>
                </a:lnTo>
                <a:lnTo>
                  <a:pt x="24710" y="0"/>
                </a:lnTo>
                <a:close/>
              </a:path>
              <a:path w="191770" h="66039">
                <a:moveTo>
                  <a:pt x="54088" y="48917"/>
                </a:moveTo>
                <a:lnTo>
                  <a:pt x="46117" y="49548"/>
                </a:lnTo>
                <a:lnTo>
                  <a:pt x="46801" y="54646"/>
                </a:lnTo>
                <a:lnTo>
                  <a:pt x="48736" y="58592"/>
                </a:lnTo>
                <a:lnTo>
                  <a:pt x="52153" y="61397"/>
                </a:lnTo>
                <a:lnTo>
                  <a:pt x="55455" y="64201"/>
                </a:lnTo>
                <a:lnTo>
                  <a:pt x="59782" y="65604"/>
                </a:lnTo>
                <a:lnTo>
                  <a:pt x="69916" y="65604"/>
                </a:lnTo>
                <a:lnTo>
                  <a:pt x="74244" y="64332"/>
                </a:lnTo>
                <a:lnTo>
                  <a:pt x="78001" y="61777"/>
                </a:lnTo>
                <a:lnTo>
                  <a:pt x="81645" y="59234"/>
                </a:lnTo>
                <a:lnTo>
                  <a:pt x="81745" y="59103"/>
                </a:lnTo>
                <a:lnTo>
                  <a:pt x="62173" y="59103"/>
                </a:lnTo>
                <a:lnTo>
                  <a:pt x="59782" y="58299"/>
                </a:lnTo>
                <a:lnTo>
                  <a:pt x="57846" y="56690"/>
                </a:lnTo>
                <a:lnTo>
                  <a:pt x="56024" y="55070"/>
                </a:lnTo>
                <a:lnTo>
                  <a:pt x="54772" y="52483"/>
                </a:lnTo>
                <a:lnTo>
                  <a:pt x="54088" y="48917"/>
                </a:lnTo>
                <a:close/>
              </a:path>
              <a:path w="191770" h="66039">
                <a:moveTo>
                  <a:pt x="89161" y="34264"/>
                </a:moveTo>
                <a:lnTo>
                  <a:pt x="80848" y="34264"/>
                </a:lnTo>
                <a:lnTo>
                  <a:pt x="80834" y="39232"/>
                </a:lnTo>
                <a:lnTo>
                  <a:pt x="80506" y="42330"/>
                </a:lnTo>
                <a:lnTo>
                  <a:pt x="67753" y="59103"/>
                </a:lnTo>
                <a:lnTo>
                  <a:pt x="81745" y="59103"/>
                </a:lnTo>
                <a:lnTo>
                  <a:pt x="84492" y="55516"/>
                </a:lnTo>
                <a:lnTo>
                  <a:pt x="86314" y="50635"/>
                </a:lnTo>
                <a:lnTo>
                  <a:pt x="88250" y="45754"/>
                </a:lnTo>
                <a:lnTo>
                  <a:pt x="89161" y="39232"/>
                </a:lnTo>
                <a:lnTo>
                  <a:pt x="89161" y="34264"/>
                </a:lnTo>
                <a:close/>
              </a:path>
              <a:path w="191770" h="66039">
                <a:moveTo>
                  <a:pt x="70372" y="0"/>
                </a:moveTo>
                <a:lnTo>
                  <a:pt x="60010" y="0"/>
                </a:lnTo>
                <a:lnTo>
                  <a:pt x="54999" y="1967"/>
                </a:lnTo>
                <a:lnTo>
                  <a:pt x="46801" y="9870"/>
                </a:lnTo>
                <a:lnTo>
                  <a:pt x="44865" y="15110"/>
                </a:lnTo>
                <a:lnTo>
                  <a:pt x="44865" y="27937"/>
                </a:lnTo>
                <a:lnTo>
                  <a:pt x="46801" y="33014"/>
                </a:lnTo>
                <a:lnTo>
                  <a:pt x="54544" y="40743"/>
                </a:lnTo>
                <a:lnTo>
                  <a:pt x="59213" y="42667"/>
                </a:lnTo>
                <a:lnTo>
                  <a:pt x="68095" y="42667"/>
                </a:lnTo>
                <a:lnTo>
                  <a:pt x="71169" y="41884"/>
                </a:lnTo>
                <a:lnTo>
                  <a:pt x="76863" y="38742"/>
                </a:lnTo>
                <a:lnTo>
                  <a:pt x="79140" y="36731"/>
                </a:lnTo>
                <a:lnTo>
                  <a:pt x="79877" y="35666"/>
                </a:lnTo>
                <a:lnTo>
                  <a:pt x="62970" y="35666"/>
                </a:lnTo>
                <a:lnTo>
                  <a:pt x="59782" y="34394"/>
                </a:lnTo>
                <a:lnTo>
                  <a:pt x="57277" y="31840"/>
                </a:lnTo>
                <a:lnTo>
                  <a:pt x="54658" y="29296"/>
                </a:lnTo>
                <a:lnTo>
                  <a:pt x="53405" y="25980"/>
                </a:lnTo>
                <a:lnTo>
                  <a:pt x="82386" y="6489"/>
                </a:lnTo>
                <a:lnTo>
                  <a:pt x="81645" y="5620"/>
                </a:lnTo>
                <a:lnTo>
                  <a:pt x="74357" y="1119"/>
                </a:lnTo>
                <a:lnTo>
                  <a:pt x="70372" y="0"/>
                </a:lnTo>
                <a:close/>
              </a:path>
              <a:path w="191770" h="66039">
                <a:moveTo>
                  <a:pt x="82386" y="6489"/>
                </a:moveTo>
                <a:lnTo>
                  <a:pt x="70486" y="6489"/>
                </a:lnTo>
                <a:lnTo>
                  <a:pt x="73560" y="7826"/>
                </a:lnTo>
                <a:lnTo>
                  <a:pt x="76065" y="10501"/>
                </a:lnTo>
                <a:lnTo>
                  <a:pt x="78685" y="13186"/>
                </a:lnTo>
                <a:lnTo>
                  <a:pt x="79937" y="16773"/>
                </a:lnTo>
                <a:lnTo>
                  <a:pt x="79864" y="25980"/>
                </a:lnTo>
                <a:lnTo>
                  <a:pt x="78685" y="29296"/>
                </a:lnTo>
                <a:lnTo>
                  <a:pt x="76293" y="31840"/>
                </a:lnTo>
                <a:lnTo>
                  <a:pt x="73788" y="34394"/>
                </a:lnTo>
                <a:lnTo>
                  <a:pt x="70714" y="35666"/>
                </a:lnTo>
                <a:lnTo>
                  <a:pt x="79877" y="35666"/>
                </a:lnTo>
                <a:lnTo>
                  <a:pt x="80848" y="34264"/>
                </a:lnTo>
                <a:lnTo>
                  <a:pt x="89161" y="34264"/>
                </a:lnTo>
                <a:lnTo>
                  <a:pt x="89161" y="23187"/>
                </a:lnTo>
                <a:lnTo>
                  <a:pt x="88136" y="17153"/>
                </a:lnTo>
                <a:lnTo>
                  <a:pt x="86314" y="12990"/>
                </a:lnTo>
                <a:lnTo>
                  <a:pt x="84378" y="8826"/>
                </a:lnTo>
                <a:lnTo>
                  <a:pt x="82386" y="6489"/>
                </a:lnTo>
                <a:close/>
              </a:path>
              <a:path w="191770" h="66039">
                <a:moveTo>
                  <a:pt x="121614" y="0"/>
                </a:moveTo>
                <a:lnTo>
                  <a:pt x="113188" y="0"/>
                </a:lnTo>
                <a:lnTo>
                  <a:pt x="109088" y="1250"/>
                </a:lnTo>
                <a:lnTo>
                  <a:pt x="105900" y="3750"/>
                </a:lnTo>
                <a:lnTo>
                  <a:pt x="102597" y="6261"/>
                </a:lnTo>
                <a:lnTo>
                  <a:pt x="100206" y="9827"/>
                </a:lnTo>
                <a:lnTo>
                  <a:pt x="98244" y="15197"/>
                </a:lnTo>
                <a:lnTo>
                  <a:pt x="96904" y="19088"/>
                </a:lnTo>
                <a:lnTo>
                  <a:pt x="96107" y="25176"/>
                </a:lnTo>
                <a:lnTo>
                  <a:pt x="96107" y="32731"/>
                </a:lnTo>
                <a:lnTo>
                  <a:pt x="111593" y="65604"/>
                </a:lnTo>
                <a:lnTo>
                  <a:pt x="122980" y="65604"/>
                </a:lnTo>
                <a:lnTo>
                  <a:pt x="127080" y="64332"/>
                </a:lnTo>
                <a:lnTo>
                  <a:pt x="133457" y="59234"/>
                </a:lnTo>
                <a:lnTo>
                  <a:pt x="133544" y="59103"/>
                </a:lnTo>
                <a:lnTo>
                  <a:pt x="114212" y="59103"/>
                </a:lnTo>
                <a:lnTo>
                  <a:pt x="111024" y="57364"/>
                </a:lnTo>
                <a:lnTo>
                  <a:pt x="108470" y="53820"/>
                </a:lnTo>
                <a:lnTo>
                  <a:pt x="105900" y="50396"/>
                </a:lnTo>
                <a:lnTo>
                  <a:pt x="104647" y="43352"/>
                </a:lnTo>
                <a:lnTo>
                  <a:pt x="104647" y="22208"/>
                </a:lnTo>
                <a:lnTo>
                  <a:pt x="106014" y="14990"/>
                </a:lnTo>
                <a:lnTo>
                  <a:pt x="108860" y="11077"/>
                </a:lnTo>
                <a:lnTo>
                  <a:pt x="111138" y="8022"/>
                </a:lnTo>
                <a:lnTo>
                  <a:pt x="114098" y="6489"/>
                </a:lnTo>
                <a:lnTo>
                  <a:pt x="133128" y="6489"/>
                </a:lnTo>
                <a:lnTo>
                  <a:pt x="132432" y="5500"/>
                </a:lnTo>
                <a:lnTo>
                  <a:pt x="130154" y="3500"/>
                </a:lnTo>
                <a:lnTo>
                  <a:pt x="127535" y="2098"/>
                </a:lnTo>
                <a:lnTo>
                  <a:pt x="124802" y="695"/>
                </a:lnTo>
                <a:lnTo>
                  <a:pt x="121614" y="0"/>
                </a:lnTo>
                <a:close/>
              </a:path>
              <a:path w="191770" h="66039">
                <a:moveTo>
                  <a:pt x="133128" y="6489"/>
                </a:moveTo>
                <a:lnTo>
                  <a:pt x="121728" y="6489"/>
                </a:lnTo>
                <a:lnTo>
                  <a:pt x="125030" y="8229"/>
                </a:lnTo>
                <a:lnTo>
                  <a:pt x="127535" y="11718"/>
                </a:lnTo>
                <a:lnTo>
                  <a:pt x="130154" y="15197"/>
                </a:lnTo>
                <a:lnTo>
                  <a:pt x="131407" y="22208"/>
                </a:lnTo>
                <a:lnTo>
                  <a:pt x="131391" y="43352"/>
                </a:lnTo>
                <a:lnTo>
                  <a:pt x="130154" y="50298"/>
                </a:lnTo>
                <a:lnTo>
                  <a:pt x="127489" y="53885"/>
                </a:lnTo>
                <a:lnTo>
                  <a:pt x="125030" y="57342"/>
                </a:lnTo>
                <a:lnTo>
                  <a:pt x="121842" y="59103"/>
                </a:lnTo>
                <a:lnTo>
                  <a:pt x="133544" y="59103"/>
                </a:lnTo>
                <a:lnTo>
                  <a:pt x="135848" y="55646"/>
                </a:lnTo>
                <a:lnTo>
                  <a:pt x="137556" y="51015"/>
                </a:lnTo>
                <a:lnTo>
                  <a:pt x="139150" y="46385"/>
                </a:lnTo>
                <a:lnTo>
                  <a:pt x="139835" y="41151"/>
                </a:lnTo>
                <a:lnTo>
                  <a:pt x="139947" y="26448"/>
                </a:lnTo>
                <a:lnTo>
                  <a:pt x="139492" y="21415"/>
                </a:lnTo>
                <a:lnTo>
                  <a:pt x="137442" y="13860"/>
                </a:lnTo>
                <a:lnTo>
                  <a:pt x="135962" y="10674"/>
                </a:lnTo>
                <a:lnTo>
                  <a:pt x="134208" y="8022"/>
                </a:lnTo>
                <a:lnTo>
                  <a:pt x="133128" y="6489"/>
                </a:lnTo>
                <a:close/>
              </a:path>
              <a:path w="191770" h="66039">
                <a:moveTo>
                  <a:pt x="172856" y="0"/>
                </a:moveTo>
                <a:lnTo>
                  <a:pt x="164430" y="0"/>
                </a:lnTo>
                <a:lnTo>
                  <a:pt x="160330" y="1250"/>
                </a:lnTo>
                <a:lnTo>
                  <a:pt x="157142" y="3750"/>
                </a:lnTo>
                <a:lnTo>
                  <a:pt x="153840" y="6261"/>
                </a:lnTo>
                <a:lnTo>
                  <a:pt x="151448" y="9827"/>
                </a:lnTo>
                <a:lnTo>
                  <a:pt x="149486" y="15197"/>
                </a:lnTo>
                <a:lnTo>
                  <a:pt x="148146" y="19088"/>
                </a:lnTo>
                <a:lnTo>
                  <a:pt x="147349" y="25176"/>
                </a:lnTo>
                <a:lnTo>
                  <a:pt x="147349" y="32731"/>
                </a:lnTo>
                <a:lnTo>
                  <a:pt x="162835" y="65604"/>
                </a:lnTo>
                <a:lnTo>
                  <a:pt x="174223" y="65604"/>
                </a:lnTo>
                <a:lnTo>
                  <a:pt x="178322" y="64332"/>
                </a:lnTo>
                <a:lnTo>
                  <a:pt x="184699" y="59234"/>
                </a:lnTo>
                <a:lnTo>
                  <a:pt x="184786" y="59103"/>
                </a:lnTo>
                <a:lnTo>
                  <a:pt x="165454" y="59103"/>
                </a:lnTo>
                <a:lnTo>
                  <a:pt x="162266" y="57364"/>
                </a:lnTo>
                <a:lnTo>
                  <a:pt x="159712" y="53820"/>
                </a:lnTo>
                <a:lnTo>
                  <a:pt x="157142" y="50396"/>
                </a:lnTo>
                <a:lnTo>
                  <a:pt x="155889" y="43352"/>
                </a:lnTo>
                <a:lnTo>
                  <a:pt x="155889" y="22208"/>
                </a:lnTo>
                <a:lnTo>
                  <a:pt x="157256" y="14990"/>
                </a:lnTo>
                <a:lnTo>
                  <a:pt x="160102" y="11077"/>
                </a:lnTo>
                <a:lnTo>
                  <a:pt x="162380" y="8022"/>
                </a:lnTo>
                <a:lnTo>
                  <a:pt x="165341" y="6489"/>
                </a:lnTo>
                <a:lnTo>
                  <a:pt x="184370" y="6489"/>
                </a:lnTo>
                <a:lnTo>
                  <a:pt x="183674" y="5500"/>
                </a:lnTo>
                <a:lnTo>
                  <a:pt x="181396" y="3500"/>
                </a:lnTo>
                <a:lnTo>
                  <a:pt x="178777" y="2098"/>
                </a:lnTo>
                <a:lnTo>
                  <a:pt x="176044" y="695"/>
                </a:lnTo>
                <a:lnTo>
                  <a:pt x="172856" y="0"/>
                </a:lnTo>
                <a:close/>
              </a:path>
              <a:path w="191770" h="66039">
                <a:moveTo>
                  <a:pt x="184370" y="6489"/>
                </a:moveTo>
                <a:lnTo>
                  <a:pt x="172970" y="6489"/>
                </a:lnTo>
                <a:lnTo>
                  <a:pt x="176272" y="8229"/>
                </a:lnTo>
                <a:lnTo>
                  <a:pt x="178777" y="11718"/>
                </a:lnTo>
                <a:lnTo>
                  <a:pt x="181396" y="15197"/>
                </a:lnTo>
                <a:lnTo>
                  <a:pt x="182649" y="22208"/>
                </a:lnTo>
                <a:lnTo>
                  <a:pt x="182633" y="43352"/>
                </a:lnTo>
                <a:lnTo>
                  <a:pt x="181396" y="50298"/>
                </a:lnTo>
                <a:lnTo>
                  <a:pt x="178731" y="53885"/>
                </a:lnTo>
                <a:lnTo>
                  <a:pt x="176272" y="57342"/>
                </a:lnTo>
                <a:lnTo>
                  <a:pt x="173084" y="59103"/>
                </a:lnTo>
                <a:lnTo>
                  <a:pt x="184786" y="59103"/>
                </a:lnTo>
                <a:lnTo>
                  <a:pt x="187090" y="55646"/>
                </a:lnTo>
                <a:lnTo>
                  <a:pt x="188798" y="51015"/>
                </a:lnTo>
                <a:lnTo>
                  <a:pt x="190392" y="46384"/>
                </a:lnTo>
                <a:lnTo>
                  <a:pt x="191077" y="41151"/>
                </a:lnTo>
                <a:lnTo>
                  <a:pt x="191189" y="26448"/>
                </a:lnTo>
                <a:lnTo>
                  <a:pt x="190734" y="21415"/>
                </a:lnTo>
                <a:lnTo>
                  <a:pt x="188684" y="13860"/>
                </a:lnTo>
                <a:lnTo>
                  <a:pt x="187204" y="10674"/>
                </a:lnTo>
                <a:lnTo>
                  <a:pt x="185450" y="8022"/>
                </a:lnTo>
                <a:lnTo>
                  <a:pt x="184370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56044" y="5088449"/>
            <a:ext cx="191770" cy="66040"/>
          </a:xfrm>
          <a:custGeom>
            <a:avLst/>
            <a:gdLst/>
            <a:ahLst/>
            <a:cxnLst/>
            <a:rect l="l" t="t" r="r" b="b"/>
            <a:pathLst>
              <a:path w="191770" h="66039">
                <a:moveTo>
                  <a:pt x="24710" y="14262"/>
                </a:moveTo>
                <a:lnTo>
                  <a:pt x="16397" y="14262"/>
                </a:lnTo>
                <a:lnTo>
                  <a:pt x="16397" y="64452"/>
                </a:lnTo>
                <a:lnTo>
                  <a:pt x="24710" y="64452"/>
                </a:lnTo>
                <a:lnTo>
                  <a:pt x="24710" y="14262"/>
                </a:lnTo>
                <a:close/>
              </a:path>
              <a:path w="191770" h="66039">
                <a:moveTo>
                  <a:pt x="24710" y="0"/>
                </a:moveTo>
                <a:lnTo>
                  <a:pt x="19358" y="0"/>
                </a:lnTo>
                <a:lnTo>
                  <a:pt x="17877" y="2804"/>
                </a:lnTo>
                <a:lnTo>
                  <a:pt x="15486" y="5663"/>
                </a:lnTo>
                <a:lnTo>
                  <a:pt x="8654" y="11522"/>
                </a:lnTo>
                <a:lnTo>
                  <a:pt x="4668" y="14012"/>
                </a:lnTo>
                <a:lnTo>
                  <a:pt x="0" y="16045"/>
                </a:lnTo>
                <a:lnTo>
                  <a:pt x="0" y="23687"/>
                </a:lnTo>
                <a:lnTo>
                  <a:pt x="16397" y="14262"/>
                </a:lnTo>
                <a:lnTo>
                  <a:pt x="24710" y="14262"/>
                </a:lnTo>
                <a:lnTo>
                  <a:pt x="24710" y="0"/>
                </a:lnTo>
                <a:close/>
              </a:path>
              <a:path w="191770" h="66039">
                <a:moveTo>
                  <a:pt x="72763" y="0"/>
                </a:moveTo>
                <a:lnTo>
                  <a:pt x="61034" y="0"/>
                </a:lnTo>
                <a:lnTo>
                  <a:pt x="56252" y="1587"/>
                </a:lnTo>
                <a:lnTo>
                  <a:pt x="52836" y="4772"/>
                </a:lnTo>
                <a:lnTo>
                  <a:pt x="49306" y="7957"/>
                </a:lnTo>
                <a:lnTo>
                  <a:pt x="47484" y="11881"/>
                </a:lnTo>
                <a:lnTo>
                  <a:pt x="47536" y="19784"/>
                </a:lnTo>
                <a:lnTo>
                  <a:pt x="48281" y="22273"/>
                </a:lnTo>
                <a:lnTo>
                  <a:pt x="50027" y="24578"/>
                </a:lnTo>
                <a:lnTo>
                  <a:pt x="51583" y="26774"/>
                </a:lnTo>
                <a:lnTo>
                  <a:pt x="54088" y="28491"/>
                </a:lnTo>
                <a:lnTo>
                  <a:pt x="57504" y="29676"/>
                </a:lnTo>
                <a:lnTo>
                  <a:pt x="53405" y="30698"/>
                </a:lnTo>
                <a:lnTo>
                  <a:pt x="50331" y="32611"/>
                </a:lnTo>
                <a:lnTo>
                  <a:pt x="48167" y="35416"/>
                </a:lnTo>
                <a:lnTo>
                  <a:pt x="45890" y="38210"/>
                </a:lnTo>
                <a:lnTo>
                  <a:pt x="44865" y="41699"/>
                </a:lnTo>
                <a:lnTo>
                  <a:pt x="44941" y="51635"/>
                </a:lnTo>
                <a:lnTo>
                  <a:pt x="46914" y="56157"/>
                </a:lnTo>
                <a:lnTo>
                  <a:pt x="50900" y="59929"/>
                </a:lnTo>
                <a:lnTo>
                  <a:pt x="54999" y="63712"/>
                </a:lnTo>
                <a:lnTo>
                  <a:pt x="60351" y="65604"/>
                </a:lnTo>
                <a:lnTo>
                  <a:pt x="73560" y="65604"/>
                </a:lnTo>
                <a:lnTo>
                  <a:pt x="78912" y="63734"/>
                </a:lnTo>
                <a:lnTo>
                  <a:pt x="83989" y="59103"/>
                </a:lnTo>
                <a:lnTo>
                  <a:pt x="64451" y="59103"/>
                </a:lnTo>
                <a:lnTo>
                  <a:pt x="62173" y="58527"/>
                </a:lnTo>
                <a:lnTo>
                  <a:pt x="53291" y="48189"/>
                </a:lnTo>
                <a:lnTo>
                  <a:pt x="53340" y="42123"/>
                </a:lnTo>
                <a:lnTo>
                  <a:pt x="54544" y="39166"/>
                </a:lnTo>
                <a:lnTo>
                  <a:pt x="57163" y="36753"/>
                </a:lnTo>
                <a:lnTo>
                  <a:pt x="59668" y="34329"/>
                </a:lnTo>
                <a:lnTo>
                  <a:pt x="62856" y="33122"/>
                </a:lnTo>
                <a:lnTo>
                  <a:pt x="83778" y="33122"/>
                </a:lnTo>
                <a:lnTo>
                  <a:pt x="80506" y="30948"/>
                </a:lnTo>
                <a:lnTo>
                  <a:pt x="76521" y="29676"/>
                </a:lnTo>
                <a:lnTo>
                  <a:pt x="79709" y="28491"/>
                </a:lnTo>
                <a:lnTo>
                  <a:pt x="82231" y="26774"/>
                </a:lnTo>
                <a:lnTo>
                  <a:pt x="82349" y="26622"/>
                </a:lnTo>
                <a:lnTo>
                  <a:pt x="63654" y="26622"/>
                </a:lnTo>
                <a:lnTo>
                  <a:pt x="61034" y="25665"/>
                </a:lnTo>
                <a:lnTo>
                  <a:pt x="56935" y="21839"/>
                </a:lnTo>
                <a:lnTo>
                  <a:pt x="56014" y="19610"/>
                </a:lnTo>
                <a:lnTo>
                  <a:pt x="55910" y="13588"/>
                </a:lnTo>
                <a:lnTo>
                  <a:pt x="56935" y="11272"/>
                </a:lnTo>
                <a:lnTo>
                  <a:pt x="59099" y="9359"/>
                </a:lnTo>
                <a:lnTo>
                  <a:pt x="61148" y="7446"/>
                </a:lnTo>
                <a:lnTo>
                  <a:pt x="63767" y="6489"/>
                </a:lnTo>
                <a:lnTo>
                  <a:pt x="82729" y="6489"/>
                </a:lnTo>
                <a:lnTo>
                  <a:pt x="80962" y="4902"/>
                </a:lnTo>
                <a:lnTo>
                  <a:pt x="77432" y="1630"/>
                </a:lnTo>
                <a:lnTo>
                  <a:pt x="72763" y="0"/>
                </a:lnTo>
                <a:close/>
              </a:path>
              <a:path w="191770" h="66039">
                <a:moveTo>
                  <a:pt x="83778" y="33122"/>
                </a:moveTo>
                <a:lnTo>
                  <a:pt x="70714" y="33122"/>
                </a:lnTo>
                <a:lnTo>
                  <a:pt x="74016" y="34351"/>
                </a:lnTo>
                <a:lnTo>
                  <a:pt x="79254" y="39275"/>
                </a:lnTo>
                <a:lnTo>
                  <a:pt x="80545" y="42243"/>
                </a:lnTo>
                <a:lnTo>
                  <a:pt x="80620" y="49972"/>
                </a:lnTo>
                <a:lnTo>
                  <a:pt x="79368" y="53059"/>
                </a:lnTo>
                <a:lnTo>
                  <a:pt x="76749" y="55472"/>
                </a:lnTo>
                <a:lnTo>
                  <a:pt x="74244" y="57897"/>
                </a:lnTo>
                <a:lnTo>
                  <a:pt x="71055" y="59103"/>
                </a:lnTo>
                <a:lnTo>
                  <a:pt x="83989" y="59103"/>
                </a:lnTo>
                <a:lnTo>
                  <a:pt x="87111" y="56255"/>
                </a:lnTo>
                <a:lnTo>
                  <a:pt x="89161" y="51635"/>
                </a:lnTo>
                <a:lnTo>
                  <a:pt x="89161" y="42123"/>
                </a:lnTo>
                <a:lnTo>
                  <a:pt x="88022" y="38699"/>
                </a:lnTo>
                <a:lnTo>
                  <a:pt x="83778" y="33122"/>
                </a:lnTo>
                <a:close/>
              </a:path>
              <a:path w="191770" h="66039">
                <a:moveTo>
                  <a:pt x="82729" y="6489"/>
                </a:moveTo>
                <a:lnTo>
                  <a:pt x="70030" y="6489"/>
                </a:lnTo>
                <a:lnTo>
                  <a:pt x="72535" y="7468"/>
                </a:lnTo>
                <a:lnTo>
                  <a:pt x="74699" y="9424"/>
                </a:lnTo>
                <a:lnTo>
                  <a:pt x="76749" y="11381"/>
                </a:lnTo>
                <a:lnTo>
                  <a:pt x="77686" y="13588"/>
                </a:lnTo>
                <a:lnTo>
                  <a:pt x="77721" y="19610"/>
                </a:lnTo>
                <a:lnTo>
                  <a:pt x="76749" y="21839"/>
                </a:lnTo>
                <a:lnTo>
                  <a:pt x="74813" y="23752"/>
                </a:lnTo>
                <a:lnTo>
                  <a:pt x="72763" y="25665"/>
                </a:lnTo>
                <a:lnTo>
                  <a:pt x="70144" y="26622"/>
                </a:lnTo>
                <a:lnTo>
                  <a:pt x="82349" y="26622"/>
                </a:lnTo>
                <a:lnTo>
                  <a:pt x="83962" y="24524"/>
                </a:lnTo>
                <a:lnTo>
                  <a:pt x="85517" y="22371"/>
                </a:lnTo>
                <a:lnTo>
                  <a:pt x="86314" y="19784"/>
                </a:lnTo>
                <a:lnTo>
                  <a:pt x="86202" y="11881"/>
                </a:lnTo>
                <a:lnTo>
                  <a:pt x="84606" y="8174"/>
                </a:lnTo>
                <a:lnTo>
                  <a:pt x="82729" y="6489"/>
                </a:lnTo>
                <a:close/>
              </a:path>
              <a:path w="191770" h="66039">
                <a:moveTo>
                  <a:pt x="121614" y="0"/>
                </a:moveTo>
                <a:lnTo>
                  <a:pt x="113188" y="0"/>
                </a:lnTo>
                <a:lnTo>
                  <a:pt x="109088" y="1250"/>
                </a:lnTo>
                <a:lnTo>
                  <a:pt x="105900" y="3750"/>
                </a:lnTo>
                <a:lnTo>
                  <a:pt x="102597" y="6261"/>
                </a:lnTo>
                <a:lnTo>
                  <a:pt x="100206" y="9827"/>
                </a:lnTo>
                <a:lnTo>
                  <a:pt x="98339" y="15197"/>
                </a:lnTo>
                <a:lnTo>
                  <a:pt x="96904" y="19088"/>
                </a:lnTo>
                <a:lnTo>
                  <a:pt x="96107" y="25176"/>
                </a:lnTo>
                <a:lnTo>
                  <a:pt x="96107" y="32731"/>
                </a:lnTo>
                <a:lnTo>
                  <a:pt x="96514" y="41151"/>
                </a:lnTo>
                <a:lnTo>
                  <a:pt x="111593" y="65604"/>
                </a:lnTo>
                <a:lnTo>
                  <a:pt x="122980" y="65604"/>
                </a:lnTo>
                <a:lnTo>
                  <a:pt x="127080" y="64332"/>
                </a:lnTo>
                <a:lnTo>
                  <a:pt x="133457" y="59234"/>
                </a:lnTo>
                <a:lnTo>
                  <a:pt x="133544" y="59103"/>
                </a:lnTo>
                <a:lnTo>
                  <a:pt x="114326" y="59103"/>
                </a:lnTo>
                <a:lnTo>
                  <a:pt x="111024" y="57364"/>
                </a:lnTo>
                <a:lnTo>
                  <a:pt x="108470" y="53820"/>
                </a:lnTo>
                <a:lnTo>
                  <a:pt x="105900" y="50396"/>
                </a:lnTo>
                <a:lnTo>
                  <a:pt x="104647" y="43352"/>
                </a:lnTo>
                <a:lnTo>
                  <a:pt x="104647" y="22208"/>
                </a:lnTo>
                <a:lnTo>
                  <a:pt x="106014" y="14990"/>
                </a:lnTo>
                <a:lnTo>
                  <a:pt x="108860" y="11077"/>
                </a:lnTo>
                <a:lnTo>
                  <a:pt x="111138" y="8022"/>
                </a:lnTo>
                <a:lnTo>
                  <a:pt x="114098" y="6489"/>
                </a:lnTo>
                <a:lnTo>
                  <a:pt x="133128" y="6489"/>
                </a:lnTo>
                <a:lnTo>
                  <a:pt x="132432" y="5500"/>
                </a:lnTo>
                <a:lnTo>
                  <a:pt x="130268" y="3500"/>
                </a:lnTo>
                <a:lnTo>
                  <a:pt x="124802" y="695"/>
                </a:lnTo>
                <a:lnTo>
                  <a:pt x="121614" y="0"/>
                </a:lnTo>
                <a:close/>
              </a:path>
              <a:path w="191770" h="66039">
                <a:moveTo>
                  <a:pt x="133128" y="6489"/>
                </a:moveTo>
                <a:lnTo>
                  <a:pt x="121842" y="6489"/>
                </a:lnTo>
                <a:lnTo>
                  <a:pt x="125030" y="8229"/>
                </a:lnTo>
                <a:lnTo>
                  <a:pt x="127535" y="11718"/>
                </a:lnTo>
                <a:lnTo>
                  <a:pt x="130154" y="15197"/>
                </a:lnTo>
                <a:lnTo>
                  <a:pt x="131407" y="22208"/>
                </a:lnTo>
                <a:lnTo>
                  <a:pt x="131391" y="43352"/>
                </a:lnTo>
                <a:lnTo>
                  <a:pt x="130154" y="50298"/>
                </a:lnTo>
                <a:lnTo>
                  <a:pt x="127489" y="53885"/>
                </a:lnTo>
                <a:lnTo>
                  <a:pt x="125030" y="57342"/>
                </a:lnTo>
                <a:lnTo>
                  <a:pt x="121842" y="59103"/>
                </a:lnTo>
                <a:lnTo>
                  <a:pt x="133544" y="59103"/>
                </a:lnTo>
                <a:lnTo>
                  <a:pt x="135848" y="55646"/>
                </a:lnTo>
                <a:lnTo>
                  <a:pt x="137556" y="51015"/>
                </a:lnTo>
                <a:lnTo>
                  <a:pt x="139150" y="46385"/>
                </a:lnTo>
                <a:lnTo>
                  <a:pt x="139835" y="41151"/>
                </a:lnTo>
                <a:lnTo>
                  <a:pt x="139947" y="26448"/>
                </a:lnTo>
                <a:lnTo>
                  <a:pt x="139492" y="21415"/>
                </a:lnTo>
                <a:lnTo>
                  <a:pt x="137442" y="13860"/>
                </a:lnTo>
                <a:lnTo>
                  <a:pt x="136076" y="10674"/>
                </a:lnTo>
                <a:lnTo>
                  <a:pt x="133128" y="6489"/>
                </a:lnTo>
                <a:close/>
              </a:path>
              <a:path w="191770" h="66039">
                <a:moveTo>
                  <a:pt x="172856" y="0"/>
                </a:moveTo>
                <a:lnTo>
                  <a:pt x="164430" y="0"/>
                </a:lnTo>
                <a:lnTo>
                  <a:pt x="160330" y="1250"/>
                </a:lnTo>
                <a:lnTo>
                  <a:pt x="157142" y="3750"/>
                </a:lnTo>
                <a:lnTo>
                  <a:pt x="153840" y="6261"/>
                </a:lnTo>
                <a:lnTo>
                  <a:pt x="151448" y="9827"/>
                </a:lnTo>
                <a:lnTo>
                  <a:pt x="149581" y="15197"/>
                </a:lnTo>
                <a:lnTo>
                  <a:pt x="148146" y="19088"/>
                </a:lnTo>
                <a:lnTo>
                  <a:pt x="147349" y="25176"/>
                </a:lnTo>
                <a:lnTo>
                  <a:pt x="147349" y="32731"/>
                </a:lnTo>
                <a:lnTo>
                  <a:pt x="162835" y="65604"/>
                </a:lnTo>
                <a:lnTo>
                  <a:pt x="174223" y="65604"/>
                </a:lnTo>
                <a:lnTo>
                  <a:pt x="178322" y="64332"/>
                </a:lnTo>
                <a:lnTo>
                  <a:pt x="184699" y="59234"/>
                </a:lnTo>
                <a:lnTo>
                  <a:pt x="184786" y="59103"/>
                </a:lnTo>
                <a:lnTo>
                  <a:pt x="165568" y="59103"/>
                </a:lnTo>
                <a:lnTo>
                  <a:pt x="162266" y="57364"/>
                </a:lnTo>
                <a:lnTo>
                  <a:pt x="159712" y="53820"/>
                </a:lnTo>
                <a:lnTo>
                  <a:pt x="157142" y="50396"/>
                </a:lnTo>
                <a:lnTo>
                  <a:pt x="155889" y="43352"/>
                </a:lnTo>
                <a:lnTo>
                  <a:pt x="155889" y="22208"/>
                </a:lnTo>
                <a:lnTo>
                  <a:pt x="157256" y="14990"/>
                </a:lnTo>
                <a:lnTo>
                  <a:pt x="160102" y="11077"/>
                </a:lnTo>
                <a:lnTo>
                  <a:pt x="162380" y="8022"/>
                </a:lnTo>
                <a:lnTo>
                  <a:pt x="165341" y="6489"/>
                </a:lnTo>
                <a:lnTo>
                  <a:pt x="184370" y="6489"/>
                </a:lnTo>
                <a:lnTo>
                  <a:pt x="183674" y="5500"/>
                </a:lnTo>
                <a:lnTo>
                  <a:pt x="181510" y="3500"/>
                </a:lnTo>
                <a:lnTo>
                  <a:pt x="176044" y="695"/>
                </a:lnTo>
                <a:lnTo>
                  <a:pt x="172856" y="0"/>
                </a:lnTo>
                <a:close/>
              </a:path>
              <a:path w="191770" h="66039">
                <a:moveTo>
                  <a:pt x="184370" y="6489"/>
                </a:moveTo>
                <a:lnTo>
                  <a:pt x="173084" y="6489"/>
                </a:lnTo>
                <a:lnTo>
                  <a:pt x="176272" y="8229"/>
                </a:lnTo>
                <a:lnTo>
                  <a:pt x="178777" y="11718"/>
                </a:lnTo>
                <a:lnTo>
                  <a:pt x="181396" y="15197"/>
                </a:lnTo>
                <a:lnTo>
                  <a:pt x="182649" y="22208"/>
                </a:lnTo>
                <a:lnTo>
                  <a:pt x="182633" y="43352"/>
                </a:lnTo>
                <a:lnTo>
                  <a:pt x="181396" y="50298"/>
                </a:lnTo>
                <a:lnTo>
                  <a:pt x="178731" y="53885"/>
                </a:lnTo>
                <a:lnTo>
                  <a:pt x="176272" y="57342"/>
                </a:lnTo>
                <a:lnTo>
                  <a:pt x="173084" y="59103"/>
                </a:lnTo>
                <a:lnTo>
                  <a:pt x="184786" y="59103"/>
                </a:lnTo>
                <a:lnTo>
                  <a:pt x="187090" y="55646"/>
                </a:lnTo>
                <a:lnTo>
                  <a:pt x="188798" y="51015"/>
                </a:lnTo>
                <a:lnTo>
                  <a:pt x="190392" y="46384"/>
                </a:lnTo>
                <a:lnTo>
                  <a:pt x="191077" y="41151"/>
                </a:lnTo>
                <a:lnTo>
                  <a:pt x="191189" y="26448"/>
                </a:lnTo>
                <a:lnTo>
                  <a:pt x="190734" y="21415"/>
                </a:lnTo>
                <a:lnTo>
                  <a:pt x="188684" y="13860"/>
                </a:lnTo>
                <a:lnTo>
                  <a:pt x="187318" y="10674"/>
                </a:lnTo>
                <a:lnTo>
                  <a:pt x="184370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114523" y="5088449"/>
            <a:ext cx="191770" cy="66040"/>
          </a:xfrm>
          <a:custGeom>
            <a:avLst/>
            <a:gdLst/>
            <a:ahLst/>
            <a:cxnLst/>
            <a:rect l="l" t="t" r="r" b="b"/>
            <a:pathLst>
              <a:path w="191770" h="66039">
                <a:moveTo>
                  <a:pt x="24710" y="14262"/>
                </a:moveTo>
                <a:lnTo>
                  <a:pt x="16397" y="14262"/>
                </a:lnTo>
                <a:lnTo>
                  <a:pt x="16397" y="64452"/>
                </a:lnTo>
                <a:lnTo>
                  <a:pt x="24710" y="64452"/>
                </a:lnTo>
                <a:lnTo>
                  <a:pt x="24710" y="14262"/>
                </a:lnTo>
                <a:close/>
              </a:path>
              <a:path w="191770" h="66039">
                <a:moveTo>
                  <a:pt x="24710" y="0"/>
                </a:moveTo>
                <a:lnTo>
                  <a:pt x="19358" y="0"/>
                </a:lnTo>
                <a:lnTo>
                  <a:pt x="17991" y="2804"/>
                </a:lnTo>
                <a:lnTo>
                  <a:pt x="15486" y="5663"/>
                </a:lnTo>
                <a:lnTo>
                  <a:pt x="8654" y="11522"/>
                </a:lnTo>
                <a:lnTo>
                  <a:pt x="4668" y="14012"/>
                </a:lnTo>
                <a:lnTo>
                  <a:pt x="0" y="16045"/>
                </a:lnTo>
                <a:lnTo>
                  <a:pt x="0" y="23687"/>
                </a:lnTo>
                <a:lnTo>
                  <a:pt x="2619" y="22839"/>
                </a:lnTo>
                <a:lnTo>
                  <a:pt x="5465" y="21502"/>
                </a:lnTo>
                <a:lnTo>
                  <a:pt x="8654" y="19675"/>
                </a:lnTo>
                <a:lnTo>
                  <a:pt x="11956" y="17849"/>
                </a:lnTo>
                <a:lnTo>
                  <a:pt x="14461" y="16045"/>
                </a:lnTo>
                <a:lnTo>
                  <a:pt x="16397" y="14262"/>
                </a:lnTo>
                <a:lnTo>
                  <a:pt x="24710" y="14262"/>
                </a:lnTo>
                <a:lnTo>
                  <a:pt x="24710" y="0"/>
                </a:lnTo>
                <a:close/>
              </a:path>
              <a:path w="191770" h="66039">
                <a:moveTo>
                  <a:pt x="89047" y="1141"/>
                </a:moveTo>
                <a:lnTo>
                  <a:pt x="45434" y="1141"/>
                </a:lnTo>
                <a:lnTo>
                  <a:pt x="45434" y="8663"/>
                </a:lnTo>
                <a:lnTo>
                  <a:pt x="78343" y="8663"/>
                </a:lnTo>
                <a:lnTo>
                  <a:pt x="74130" y="13240"/>
                </a:lnTo>
                <a:lnTo>
                  <a:pt x="56024" y="53353"/>
                </a:lnTo>
                <a:lnTo>
                  <a:pt x="54885" y="64452"/>
                </a:lnTo>
                <a:lnTo>
                  <a:pt x="63312" y="64452"/>
                </a:lnTo>
                <a:lnTo>
                  <a:pt x="63767" y="58081"/>
                </a:lnTo>
                <a:lnTo>
                  <a:pt x="64906" y="52179"/>
                </a:lnTo>
                <a:lnTo>
                  <a:pt x="80393" y="17360"/>
                </a:lnTo>
                <a:lnTo>
                  <a:pt x="89047" y="7261"/>
                </a:lnTo>
                <a:lnTo>
                  <a:pt x="89047" y="1141"/>
                </a:lnTo>
                <a:close/>
              </a:path>
              <a:path w="191770" h="66039">
                <a:moveTo>
                  <a:pt x="121728" y="0"/>
                </a:moveTo>
                <a:lnTo>
                  <a:pt x="98339" y="15197"/>
                </a:lnTo>
                <a:lnTo>
                  <a:pt x="96904" y="19088"/>
                </a:lnTo>
                <a:lnTo>
                  <a:pt x="96107" y="25176"/>
                </a:lnTo>
                <a:lnTo>
                  <a:pt x="96107" y="32731"/>
                </a:lnTo>
                <a:lnTo>
                  <a:pt x="111593" y="65604"/>
                </a:lnTo>
                <a:lnTo>
                  <a:pt x="122980" y="65604"/>
                </a:lnTo>
                <a:lnTo>
                  <a:pt x="127080" y="64332"/>
                </a:lnTo>
                <a:lnTo>
                  <a:pt x="133457" y="59234"/>
                </a:lnTo>
                <a:lnTo>
                  <a:pt x="133544" y="59103"/>
                </a:lnTo>
                <a:lnTo>
                  <a:pt x="114326" y="59103"/>
                </a:lnTo>
                <a:lnTo>
                  <a:pt x="111138" y="57364"/>
                </a:lnTo>
                <a:lnTo>
                  <a:pt x="105900" y="50396"/>
                </a:lnTo>
                <a:lnTo>
                  <a:pt x="104647" y="43352"/>
                </a:lnTo>
                <a:lnTo>
                  <a:pt x="104647" y="22208"/>
                </a:lnTo>
                <a:lnTo>
                  <a:pt x="133199" y="6489"/>
                </a:lnTo>
                <a:lnTo>
                  <a:pt x="132546" y="5500"/>
                </a:lnTo>
                <a:lnTo>
                  <a:pt x="130268" y="3500"/>
                </a:lnTo>
                <a:lnTo>
                  <a:pt x="124802" y="695"/>
                </a:lnTo>
                <a:lnTo>
                  <a:pt x="121728" y="0"/>
                </a:lnTo>
                <a:close/>
              </a:path>
              <a:path w="191770" h="66039">
                <a:moveTo>
                  <a:pt x="133199" y="6489"/>
                </a:moveTo>
                <a:lnTo>
                  <a:pt x="121842" y="6489"/>
                </a:lnTo>
                <a:lnTo>
                  <a:pt x="125030" y="8229"/>
                </a:lnTo>
                <a:lnTo>
                  <a:pt x="127649" y="11718"/>
                </a:lnTo>
                <a:lnTo>
                  <a:pt x="130154" y="15197"/>
                </a:lnTo>
                <a:lnTo>
                  <a:pt x="131521" y="22208"/>
                </a:lnTo>
                <a:lnTo>
                  <a:pt x="131504" y="43352"/>
                </a:lnTo>
                <a:lnTo>
                  <a:pt x="130154" y="50298"/>
                </a:lnTo>
                <a:lnTo>
                  <a:pt x="127649" y="53820"/>
                </a:lnTo>
                <a:lnTo>
                  <a:pt x="125030" y="57342"/>
                </a:lnTo>
                <a:lnTo>
                  <a:pt x="121842" y="59103"/>
                </a:lnTo>
                <a:lnTo>
                  <a:pt x="133544" y="59103"/>
                </a:lnTo>
                <a:lnTo>
                  <a:pt x="135848" y="55646"/>
                </a:lnTo>
                <a:lnTo>
                  <a:pt x="137556" y="51015"/>
                </a:lnTo>
                <a:lnTo>
                  <a:pt x="139150" y="46385"/>
                </a:lnTo>
                <a:lnTo>
                  <a:pt x="140061" y="40297"/>
                </a:lnTo>
                <a:lnTo>
                  <a:pt x="140061" y="26448"/>
                </a:lnTo>
                <a:lnTo>
                  <a:pt x="139492" y="21415"/>
                </a:lnTo>
                <a:lnTo>
                  <a:pt x="137442" y="13860"/>
                </a:lnTo>
                <a:lnTo>
                  <a:pt x="136076" y="10674"/>
                </a:lnTo>
                <a:lnTo>
                  <a:pt x="134211" y="8022"/>
                </a:lnTo>
                <a:lnTo>
                  <a:pt x="133199" y="6489"/>
                </a:lnTo>
                <a:close/>
              </a:path>
              <a:path w="191770" h="66039">
                <a:moveTo>
                  <a:pt x="172970" y="0"/>
                </a:moveTo>
                <a:lnTo>
                  <a:pt x="149581" y="15197"/>
                </a:lnTo>
                <a:lnTo>
                  <a:pt x="148146" y="19088"/>
                </a:lnTo>
                <a:lnTo>
                  <a:pt x="147349" y="25176"/>
                </a:lnTo>
                <a:lnTo>
                  <a:pt x="147349" y="32731"/>
                </a:lnTo>
                <a:lnTo>
                  <a:pt x="162835" y="65604"/>
                </a:lnTo>
                <a:lnTo>
                  <a:pt x="174223" y="65604"/>
                </a:lnTo>
                <a:lnTo>
                  <a:pt x="178322" y="64332"/>
                </a:lnTo>
                <a:lnTo>
                  <a:pt x="184699" y="59234"/>
                </a:lnTo>
                <a:lnTo>
                  <a:pt x="184786" y="59103"/>
                </a:lnTo>
                <a:lnTo>
                  <a:pt x="165568" y="59103"/>
                </a:lnTo>
                <a:lnTo>
                  <a:pt x="162380" y="57364"/>
                </a:lnTo>
                <a:lnTo>
                  <a:pt x="157142" y="50396"/>
                </a:lnTo>
                <a:lnTo>
                  <a:pt x="155889" y="43352"/>
                </a:lnTo>
                <a:lnTo>
                  <a:pt x="155889" y="22208"/>
                </a:lnTo>
                <a:lnTo>
                  <a:pt x="184441" y="6489"/>
                </a:lnTo>
                <a:lnTo>
                  <a:pt x="183788" y="5500"/>
                </a:lnTo>
                <a:lnTo>
                  <a:pt x="181510" y="3500"/>
                </a:lnTo>
                <a:lnTo>
                  <a:pt x="176044" y="695"/>
                </a:lnTo>
                <a:lnTo>
                  <a:pt x="172970" y="0"/>
                </a:lnTo>
                <a:close/>
              </a:path>
              <a:path w="191770" h="66039">
                <a:moveTo>
                  <a:pt x="184441" y="6489"/>
                </a:moveTo>
                <a:lnTo>
                  <a:pt x="173084" y="6489"/>
                </a:lnTo>
                <a:lnTo>
                  <a:pt x="176272" y="8229"/>
                </a:lnTo>
                <a:lnTo>
                  <a:pt x="178891" y="11718"/>
                </a:lnTo>
                <a:lnTo>
                  <a:pt x="181396" y="15197"/>
                </a:lnTo>
                <a:lnTo>
                  <a:pt x="182763" y="22208"/>
                </a:lnTo>
                <a:lnTo>
                  <a:pt x="182746" y="43352"/>
                </a:lnTo>
                <a:lnTo>
                  <a:pt x="181396" y="50298"/>
                </a:lnTo>
                <a:lnTo>
                  <a:pt x="178891" y="53820"/>
                </a:lnTo>
                <a:lnTo>
                  <a:pt x="176272" y="57342"/>
                </a:lnTo>
                <a:lnTo>
                  <a:pt x="173084" y="59103"/>
                </a:lnTo>
                <a:lnTo>
                  <a:pt x="184786" y="59103"/>
                </a:lnTo>
                <a:lnTo>
                  <a:pt x="187090" y="55646"/>
                </a:lnTo>
                <a:lnTo>
                  <a:pt x="188798" y="51015"/>
                </a:lnTo>
                <a:lnTo>
                  <a:pt x="190392" y="46384"/>
                </a:lnTo>
                <a:lnTo>
                  <a:pt x="191303" y="40297"/>
                </a:lnTo>
                <a:lnTo>
                  <a:pt x="191303" y="26448"/>
                </a:lnTo>
                <a:lnTo>
                  <a:pt x="190734" y="21415"/>
                </a:lnTo>
                <a:lnTo>
                  <a:pt x="188684" y="13860"/>
                </a:lnTo>
                <a:lnTo>
                  <a:pt x="187318" y="10674"/>
                </a:lnTo>
                <a:lnTo>
                  <a:pt x="185453" y="8022"/>
                </a:lnTo>
                <a:lnTo>
                  <a:pt x="184441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73002" y="5088449"/>
            <a:ext cx="191770" cy="66040"/>
          </a:xfrm>
          <a:custGeom>
            <a:avLst/>
            <a:gdLst/>
            <a:ahLst/>
            <a:cxnLst/>
            <a:rect l="l" t="t" r="r" b="b"/>
            <a:pathLst>
              <a:path w="191770" h="66039">
                <a:moveTo>
                  <a:pt x="24710" y="14262"/>
                </a:moveTo>
                <a:lnTo>
                  <a:pt x="16511" y="14262"/>
                </a:lnTo>
                <a:lnTo>
                  <a:pt x="16511" y="64452"/>
                </a:lnTo>
                <a:lnTo>
                  <a:pt x="24710" y="64452"/>
                </a:lnTo>
                <a:lnTo>
                  <a:pt x="24710" y="14262"/>
                </a:lnTo>
                <a:close/>
              </a:path>
              <a:path w="191770" h="66039">
                <a:moveTo>
                  <a:pt x="24710" y="0"/>
                </a:moveTo>
                <a:lnTo>
                  <a:pt x="19358" y="0"/>
                </a:lnTo>
                <a:lnTo>
                  <a:pt x="17991" y="2804"/>
                </a:lnTo>
                <a:lnTo>
                  <a:pt x="15600" y="5663"/>
                </a:lnTo>
                <a:lnTo>
                  <a:pt x="12070" y="8598"/>
                </a:lnTo>
                <a:lnTo>
                  <a:pt x="8654" y="11522"/>
                </a:lnTo>
                <a:lnTo>
                  <a:pt x="4668" y="14012"/>
                </a:lnTo>
                <a:lnTo>
                  <a:pt x="0" y="16045"/>
                </a:lnTo>
                <a:lnTo>
                  <a:pt x="0" y="23687"/>
                </a:lnTo>
                <a:lnTo>
                  <a:pt x="16511" y="14262"/>
                </a:lnTo>
                <a:lnTo>
                  <a:pt x="24710" y="14262"/>
                </a:lnTo>
                <a:lnTo>
                  <a:pt x="24710" y="0"/>
                </a:lnTo>
                <a:close/>
              </a:path>
              <a:path w="191770" h="66039">
                <a:moveTo>
                  <a:pt x="74016" y="0"/>
                </a:moveTo>
                <a:lnTo>
                  <a:pt x="44972" y="25729"/>
                </a:lnTo>
                <a:lnTo>
                  <a:pt x="44523" y="45515"/>
                </a:lnTo>
                <a:lnTo>
                  <a:pt x="46687" y="53505"/>
                </a:lnTo>
                <a:lnTo>
                  <a:pt x="55341" y="63180"/>
                </a:lnTo>
                <a:lnTo>
                  <a:pt x="61034" y="65604"/>
                </a:lnTo>
                <a:lnTo>
                  <a:pt x="71966" y="65604"/>
                </a:lnTo>
                <a:lnTo>
                  <a:pt x="75496" y="64669"/>
                </a:lnTo>
                <a:lnTo>
                  <a:pt x="81873" y="60929"/>
                </a:lnTo>
                <a:lnTo>
                  <a:pt x="83598" y="59103"/>
                </a:lnTo>
                <a:lnTo>
                  <a:pt x="65362" y="59103"/>
                </a:lnTo>
                <a:lnTo>
                  <a:pt x="63198" y="58451"/>
                </a:lnTo>
                <a:lnTo>
                  <a:pt x="60921" y="57136"/>
                </a:lnTo>
                <a:lnTo>
                  <a:pt x="58757" y="55809"/>
                </a:lnTo>
                <a:lnTo>
                  <a:pt x="57049" y="53929"/>
                </a:lnTo>
                <a:lnTo>
                  <a:pt x="55877" y="51396"/>
                </a:lnTo>
                <a:lnTo>
                  <a:pt x="54658" y="49004"/>
                </a:lnTo>
                <a:lnTo>
                  <a:pt x="54088" y="46406"/>
                </a:lnTo>
                <a:lnTo>
                  <a:pt x="54088" y="39525"/>
                </a:lnTo>
                <a:lnTo>
                  <a:pt x="55341" y="36177"/>
                </a:lnTo>
                <a:lnTo>
                  <a:pt x="60311" y="31340"/>
                </a:lnTo>
                <a:lnTo>
                  <a:pt x="52722" y="31340"/>
                </a:lnTo>
                <a:lnTo>
                  <a:pt x="84343" y="6489"/>
                </a:lnTo>
                <a:lnTo>
                  <a:pt x="81759" y="4261"/>
                </a:lnTo>
                <a:lnTo>
                  <a:pt x="78343" y="1424"/>
                </a:lnTo>
                <a:lnTo>
                  <a:pt x="74016" y="0"/>
                </a:lnTo>
                <a:close/>
              </a:path>
              <a:path w="191770" h="66039">
                <a:moveTo>
                  <a:pt x="84340" y="29807"/>
                </a:moveTo>
                <a:lnTo>
                  <a:pt x="71169" y="29807"/>
                </a:lnTo>
                <a:lnTo>
                  <a:pt x="74244" y="31079"/>
                </a:lnTo>
                <a:lnTo>
                  <a:pt x="79254" y="36177"/>
                </a:lnTo>
                <a:lnTo>
                  <a:pt x="80459" y="39525"/>
                </a:lnTo>
                <a:lnTo>
                  <a:pt x="80506" y="48656"/>
                </a:lnTo>
                <a:lnTo>
                  <a:pt x="79254" y="52309"/>
                </a:lnTo>
                <a:lnTo>
                  <a:pt x="74244" y="57744"/>
                </a:lnTo>
                <a:lnTo>
                  <a:pt x="71283" y="59103"/>
                </a:lnTo>
                <a:lnTo>
                  <a:pt x="83598" y="59103"/>
                </a:lnTo>
                <a:lnTo>
                  <a:pt x="84378" y="58277"/>
                </a:lnTo>
                <a:lnTo>
                  <a:pt x="88022" y="51396"/>
                </a:lnTo>
                <a:lnTo>
                  <a:pt x="88933" y="47645"/>
                </a:lnTo>
                <a:lnTo>
                  <a:pt x="88933" y="37449"/>
                </a:lnTo>
                <a:lnTo>
                  <a:pt x="86997" y="32459"/>
                </a:lnTo>
                <a:lnTo>
                  <a:pt x="84340" y="29807"/>
                </a:lnTo>
                <a:close/>
              </a:path>
              <a:path w="191770" h="66039">
                <a:moveTo>
                  <a:pt x="74585" y="22795"/>
                </a:moveTo>
                <a:lnTo>
                  <a:pt x="52722" y="31340"/>
                </a:lnTo>
                <a:lnTo>
                  <a:pt x="60311" y="31340"/>
                </a:lnTo>
                <a:lnTo>
                  <a:pt x="60579" y="31079"/>
                </a:lnTo>
                <a:lnTo>
                  <a:pt x="63654" y="29807"/>
                </a:lnTo>
                <a:lnTo>
                  <a:pt x="84340" y="29807"/>
                </a:lnTo>
                <a:lnTo>
                  <a:pt x="79254" y="24730"/>
                </a:lnTo>
                <a:lnTo>
                  <a:pt x="74585" y="22795"/>
                </a:lnTo>
                <a:close/>
              </a:path>
              <a:path w="191770" h="66039">
                <a:moveTo>
                  <a:pt x="84343" y="6489"/>
                </a:moveTo>
                <a:lnTo>
                  <a:pt x="71397" y="6489"/>
                </a:lnTo>
                <a:lnTo>
                  <a:pt x="74130" y="7598"/>
                </a:lnTo>
                <a:lnTo>
                  <a:pt x="76407" y="9805"/>
                </a:lnTo>
                <a:lnTo>
                  <a:pt x="77774" y="11251"/>
                </a:lnTo>
                <a:lnTo>
                  <a:pt x="78912" y="13501"/>
                </a:lnTo>
                <a:lnTo>
                  <a:pt x="79595" y="16555"/>
                </a:lnTo>
                <a:lnTo>
                  <a:pt x="87680" y="15925"/>
                </a:lnTo>
                <a:lnTo>
                  <a:pt x="87111" y="10990"/>
                </a:lnTo>
                <a:lnTo>
                  <a:pt x="85061" y="7109"/>
                </a:lnTo>
                <a:lnTo>
                  <a:pt x="84343" y="6489"/>
                </a:lnTo>
                <a:close/>
              </a:path>
              <a:path w="191770" h="66039">
                <a:moveTo>
                  <a:pt x="121728" y="0"/>
                </a:moveTo>
                <a:lnTo>
                  <a:pt x="98339" y="15197"/>
                </a:lnTo>
                <a:lnTo>
                  <a:pt x="96904" y="19088"/>
                </a:lnTo>
                <a:lnTo>
                  <a:pt x="96107" y="25176"/>
                </a:lnTo>
                <a:lnTo>
                  <a:pt x="96107" y="32731"/>
                </a:lnTo>
                <a:lnTo>
                  <a:pt x="111593" y="65604"/>
                </a:lnTo>
                <a:lnTo>
                  <a:pt x="122980" y="65604"/>
                </a:lnTo>
                <a:lnTo>
                  <a:pt x="127080" y="64332"/>
                </a:lnTo>
                <a:lnTo>
                  <a:pt x="133457" y="59234"/>
                </a:lnTo>
                <a:lnTo>
                  <a:pt x="133548" y="59103"/>
                </a:lnTo>
                <a:lnTo>
                  <a:pt x="114326" y="59103"/>
                </a:lnTo>
                <a:lnTo>
                  <a:pt x="111138" y="57364"/>
                </a:lnTo>
                <a:lnTo>
                  <a:pt x="105900" y="50396"/>
                </a:lnTo>
                <a:lnTo>
                  <a:pt x="104647" y="43352"/>
                </a:lnTo>
                <a:lnTo>
                  <a:pt x="104647" y="22208"/>
                </a:lnTo>
                <a:lnTo>
                  <a:pt x="106127" y="14990"/>
                </a:lnTo>
                <a:lnTo>
                  <a:pt x="108974" y="11077"/>
                </a:lnTo>
                <a:lnTo>
                  <a:pt x="111138" y="8022"/>
                </a:lnTo>
                <a:lnTo>
                  <a:pt x="114212" y="6489"/>
                </a:lnTo>
                <a:lnTo>
                  <a:pt x="133199" y="6489"/>
                </a:lnTo>
                <a:lnTo>
                  <a:pt x="132546" y="5500"/>
                </a:lnTo>
                <a:lnTo>
                  <a:pt x="130268" y="3500"/>
                </a:lnTo>
                <a:lnTo>
                  <a:pt x="124802" y="695"/>
                </a:lnTo>
                <a:lnTo>
                  <a:pt x="121728" y="0"/>
                </a:lnTo>
                <a:close/>
              </a:path>
              <a:path w="191770" h="66039">
                <a:moveTo>
                  <a:pt x="133199" y="6489"/>
                </a:moveTo>
                <a:lnTo>
                  <a:pt x="121842" y="6489"/>
                </a:lnTo>
                <a:lnTo>
                  <a:pt x="125030" y="8229"/>
                </a:lnTo>
                <a:lnTo>
                  <a:pt x="127649" y="11718"/>
                </a:lnTo>
                <a:lnTo>
                  <a:pt x="130154" y="15197"/>
                </a:lnTo>
                <a:lnTo>
                  <a:pt x="131521" y="22208"/>
                </a:lnTo>
                <a:lnTo>
                  <a:pt x="131504" y="43352"/>
                </a:lnTo>
                <a:lnTo>
                  <a:pt x="130154" y="50298"/>
                </a:lnTo>
                <a:lnTo>
                  <a:pt x="127649" y="53820"/>
                </a:lnTo>
                <a:lnTo>
                  <a:pt x="125030" y="57342"/>
                </a:lnTo>
                <a:lnTo>
                  <a:pt x="121842" y="59103"/>
                </a:lnTo>
                <a:lnTo>
                  <a:pt x="133548" y="59103"/>
                </a:lnTo>
                <a:lnTo>
                  <a:pt x="135962" y="55646"/>
                </a:lnTo>
                <a:lnTo>
                  <a:pt x="139150" y="46385"/>
                </a:lnTo>
                <a:lnTo>
                  <a:pt x="140061" y="40297"/>
                </a:lnTo>
                <a:lnTo>
                  <a:pt x="140061" y="26448"/>
                </a:lnTo>
                <a:lnTo>
                  <a:pt x="139492" y="21415"/>
                </a:lnTo>
                <a:lnTo>
                  <a:pt x="137442" y="13860"/>
                </a:lnTo>
                <a:lnTo>
                  <a:pt x="136076" y="10674"/>
                </a:lnTo>
                <a:lnTo>
                  <a:pt x="134211" y="8022"/>
                </a:lnTo>
                <a:lnTo>
                  <a:pt x="133199" y="6489"/>
                </a:lnTo>
                <a:close/>
              </a:path>
              <a:path w="191770" h="66039">
                <a:moveTo>
                  <a:pt x="172970" y="0"/>
                </a:moveTo>
                <a:lnTo>
                  <a:pt x="149581" y="15197"/>
                </a:lnTo>
                <a:lnTo>
                  <a:pt x="148146" y="19088"/>
                </a:lnTo>
                <a:lnTo>
                  <a:pt x="147349" y="25176"/>
                </a:lnTo>
                <a:lnTo>
                  <a:pt x="147349" y="32731"/>
                </a:lnTo>
                <a:lnTo>
                  <a:pt x="162835" y="65604"/>
                </a:lnTo>
                <a:lnTo>
                  <a:pt x="174223" y="65604"/>
                </a:lnTo>
                <a:lnTo>
                  <a:pt x="178322" y="64332"/>
                </a:lnTo>
                <a:lnTo>
                  <a:pt x="184699" y="59234"/>
                </a:lnTo>
                <a:lnTo>
                  <a:pt x="184790" y="59103"/>
                </a:lnTo>
                <a:lnTo>
                  <a:pt x="165568" y="59103"/>
                </a:lnTo>
                <a:lnTo>
                  <a:pt x="162380" y="57364"/>
                </a:lnTo>
                <a:lnTo>
                  <a:pt x="157142" y="50396"/>
                </a:lnTo>
                <a:lnTo>
                  <a:pt x="155889" y="43352"/>
                </a:lnTo>
                <a:lnTo>
                  <a:pt x="155889" y="22208"/>
                </a:lnTo>
                <a:lnTo>
                  <a:pt x="157370" y="14990"/>
                </a:lnTo>
                <a:lnTo>
                  <a:pt x="160216" y="11077"/>
                </a:lnTo>
                <a:lnTo>
                  <a:pt x="162380" y="8022"/>
                </a:lnTo>
                <a:lnTo>
                  <a:pt x="165454" y="6489"/>
                </a:lnTo>
                <a:lnTo>
                  <a:pt x="184441" y="6489"/>
                </a:lnTo>
                <a:lnTo>
                  <a:pt x="183788" y="5500"/>
                </a:lnTo>
                <a:lnTo>
                  <a:pt x="181510" y="3500"/>
                </a:lnTo>
                <a:lnTo>
                  <a:pt x="176044" y="695"/>
                </a:lnTo>
                <a:lnTo>
                  <a:pt x="172970" y="0"/>
                </a:lnTo>
                <a:close/>
              </a:path>
              <a:path w="191770" h="66039">
                <a:moveTo>
                  <a:pt x="184441" y="6489"/>
                </a:moveTo>
                <a:lnTo>
                  <a:pt x="173084" y="6489"/>
                </a:lnTo>
                <a:lnTo>
                  <a:pt x="176272" y="8229"/>
                </a:lnTo>
                <a:lnTo>
                  <a:pt x="178891" y="11718"/>
                </a:lnTo>
                <a:lnTo>
                  <a:pt x="181396" y="15197"/>
                </a:lnTo>
                <a:lnTo>
                  <a:pt x="182763" y="22208"/>
                </a:lnTo>
                <a:lnTo>
                  <a:pt x="182746" y="43352"/>
                </a:lnTo>
                <a:lnTo>
                  <a:pt x="181396" y="50298"/>
                </a:lnTo>
                <a:lnTo>
                  <a:pt x="178891" y="53820"/>
                </a:lnTo>
                <a:lnTo>
                  <a:pt x="176272" y="57342"/>
                </a:lnTo>
                <a:lnTo>
                  <a:pt x="173084" y="59103"/>
                </a:lnTo>
                <a:lnTo>
                  <a:pt x="184790" y="59103"/>
                </a:lnTo>
                <a:lnTo>
                  <a:pt x="187204" y="55646"/>
                </a:lnTo>
                <a:lnTo>
                  <a:pt x="190392" y="46384"/>
                </a:lnTo>
                <a:lnTo>
                  <a:pt x="191303" y="40297"/>
                </a:lnTo>
                <a:lnTo>
                  <a:pt x="191303" y="26448"/>
                </a:lnTo>
                <a:lnTo>
                  <a:pt x="190734" y="21415"/>
                </a:lnTo>
                <a:lnTo>
                  <a:pt x="188684" y="13860"/>
                </a:lnTo>
                <a:lnTo>
                  <a:pt x="187318" y="10674"/>
                </a:lnTo>
                <a:lnTo>
                  <a:pt x="185453" y="8022"/>
                </a:lnTo>
                <a:lnTo>
                  <a:pt x="184441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631595" y="5088449"/>
            <a:ext cx="191770" cy="66040"/>
          </a:xfrm>
          <a:custGeom>
            <a:avLst/>
            <a:gdLst/>
            <a:ahLst/>
            <a:cxnLst/>
            <a:rect l="l" t="t" r="r" b="b"/>
            <a:pathLst>
              <a:path w="191770" h="66039">
                <a:moveTo>
                  <a:pt x="24596" y="14262"/>
                </a:moveTo>
                <a:lnTo>
                  <a:pt x="16397" y="14262"/>
                </a:lnTo>
                <a:lnTo>
                  <a:pt x="16397" y="64452"/>
                </a:lnTo>
                <a:lnTo>
                  <a:pt x="24596" y="64452"/>
                </a:lnTo>
                <a:lnTo>
                  <a:pt x="24596" y="14262"/>
                </a:lnTo>
                <a:close/>
              </a:path>
              <a:path w="191770" h="66039">
                <a:moveTo>
                  <a:pt x="24596" y="0"/>
                </a:moveTo>
                <a:lnTo>
                  <a:pt x="19244" y="0"/>
                </a:lnTo>
                <a:lnTo>
                  <a:pt x="17877" y="2804"/>
                </a:lnTo>
                <a:lnTo>
                  <a:pt x="15486" y="5663"/>
                </a:lnTo>
                <a:lnTo>
                  <a:pt x="8654" y="11522"/>
                </a:lnTo>
                <a:lnTo>
                  <a:pt x="4554" y="14012"/>
                </a:lnTo>
                <a:lnTo>
                  <a:pt x="0" y="16045"/>
                </a:lnTo>
                <a:lnTo>
                  <a:pt x="0" y="23687"/>
                </a:lnTo>
                <a:lnTo>
                  <a:pt x="16397" y="14262"/>
                </a:lnTo>
                <a:lnTo>
                  <a:pt x="24596" y="14262"/>
                </a:lnTo>
                <a:lnTo>
                  <a:pt x="24596" y="0"/>
                </a:lnTo>
                <a:close/>
              </a:path>
              <a:path w="191770" h="66039">
                <a:moveTo>
                  <a:pt x="53405" y="46874"/>
                </a:moveTo>
                <a:lnTo>
                  <a:pt x="44751" y="47646"/>
                </a:lnTo>
                <a:lnTo>
                  <a:pt x="45320" y="53081"/>
                </a:lnTo>
                <a:lnTo>
                  <a:pt x="47484" y="57429"/>
                </a:lnTo>
                <a:lnTo>
                  <a:pt x="55227" y="63962"/>
                </a:lnTo>
                <a:lnTo>
                  <a:pt x="60237" y="65604"/>
                </a:lnTo>
                <a:lnTo>
                  <a:pt x="73902" y="65604"/>
                </a:lnTo>
                <a:lnTo>
                  <a:pt x="79709" y="62973"/>
                </a:lnTo>
                <a:lnTo>
                  <a:pt x="82886" y="59103"/>
                </a:lnTo>
                <a:lnTo>
                  <a:pt x="63084" y="59103"/>
                </a:lnTo>
                <a:lnTo>
                  <a:pt x="60237" y="58081"/>
                </a:lnTo>
                <a:lnTo>
                  <a:pt x="57960" y="56049"/>
                </a:lnTo>
                <a:lnTo>
                  <a:pt x="55569" y="54005"/>
                </a:lnTo>
                <a:lnTo>
                  <a:pt x="54088" y="50950"/>
                </a:lnTo>
                <a:lnTo>
                  <a:pt x="53405" y="46874"/>
                </a:lnTo>
                <a:close/>
              </a:path>
              <a:path w="191770" h="66039">
                <a:moveTo>
                  <a:pt x="84603" y="28915"/>
                </a:moveTo>
                <a:lnTo>
                  <a:pt x="70486" y="28915"/>
                </a:lnTo>
                <a:lnTo>
                  <a:pt x="74016" y="30209"/>
                </a:lnTo>
                <a:lnTo>
                  <a:pt x="76635" y="32796"/>
                </a:lnTo>
                <a:lnTo>
                  <a:pt x="79368" y="35394"/>
                </a:lnTo>
                <a:lnTo>
                  <a:pt x="80734" y="38938"/>
                </a:lnTo>
                <a:lnTo>
                  <a:pt x="80734" y="48102"/>
                </a:lnTo>
                <a:lnTo>
                  <a:pt x="79254" y="51885"/>
                </a:lnTo>
                <a:lnTo>
                  <a:pt x="73788" y="57657"/>
                </a:lnTo>
                <a:lnTo>
                  <a:pt x="70372" y="59103"/>
                </a:lnTo>
                <a:lnTo>
                  <a:pt x="82886" y="59103"/>
                </a:lnTo>
                <a:lnTo>
                  <a:pt x="84073" y="57657"/>
                </a:lnTo>
                <a:lnTo>
                  <a:pt x="87566" y="53537"/>
                </a:lnTo>
                <a:lnTo>
                  <a:pt x="89388" y="48537"/>
                </a:lnTo>
                <a:lnTo>
                  <a:pt x="89388" y="36557"/>
                </a:lnTo>
                <a:lnTo>
                  <a:pt x="87339" y="31568"/>
                </a:lnTo>
                <a:lnTo>
                  <a:pt x="84603" y="28915"/>
                </a:lnTo>
                <a:close/>
              </a:path>
              <a:path w="191770" h="66039">
                <a:moveTo>
                  <a:pt x="86314" y="1141"/>
                </a:moveTo>
                <a:lnTo>
                  <a:pt x="52836" y="1141"/>
                </a:lnTo>
                <a:lnTo>
                  <a:pt x="46231" y="34133"/>
                </a:lnTo>
                <a:lnTo>
                  <a:pt x="53974" y="35025"/>
                </a:lnTo>
                <a:lnTo>
                  <a:pt x="55227" y="33242"/>
                </a:lnTo>
                <a:lnTo>
                  <a:pt x="56935" y="31785"/>
                </a:lnTo>
                <a:lnTo>
                  <a:pt x="59099" y="30633"/>
                </a:lnTo>
                <a:lnTo>
                  <a:pt x="61148" y="29492"/>
                </a:lnTo>
                <a:lnTo>
                  <a:pt x="63654" y="28915"/>
                </a:lnTo>
                <a:lnTo>
                  <a:pt x="84603" y="28915"/>
                </a:lnTo>
                <a:lnTo>
                  <a:pt x="81453" y="25861"/>
                </a:lnTo>
                <a:lnTo>
                  <a:pt x="55683" y="25861"/>
                </a:lnTo>
                <a:lnTo>
                  <a:pt x="59440" y="8663"/>
                </a:lnTo>
                <a:lnTo>
                  <a:pt x="86314" y="8663"/>
                </a:lnTo>
                <a:lnTo>
                  <a:pt x="86314" y="1141"/>
                </a:lnTo>
                <a:close/>
              </a:path>
              <a:path w="191770" h="66039">
                <a:moveTo>
                  <a:pt x="74357" y="21904"/>
                </a:moveTo>
                <a:lnTo>
                  <a:pt x="64109" y="21904"/>
                </a:lnTo>
                <a:lnTo>
                  <a:pt x="59782" y="23219"/>
                </a:lnTo>
                <a:lnTo>
                  <a:pt x="55683" y="25861"/>
                </a:lnTo>
                <a:lnTo>
                  <a:pt x="81453" y="25861"/>
                </a:lnTo>
                <a:lnTo>
                  <a:pt x="79368" y="23839"/>
                </a:lnTo>
                <a:lnTo>
                  <a:pt x="74357" y="21904"/>
                </a:lnTo>
                <a:close/>
              </a:path>
              <a:path w="191770" h="66039">
                <a:moveTo>
                  <a:pt x="121614" y="0"/>
                </a:moveTo>
                <a:lnTo>
                  <a:pt x="95993" y="25176"/>
                </a:lnTo>
                <a:lnTo>
                  <a:pt x="95993" y="32731"/>
                </a:lnTo>
                <a:lnTo>
                  <a:pt x="111593" y="65604"/>
                </a:lnTo>
                <a:lnTo>
                  <a:pt x="122980" y="65604"/>
                </a:lnTo>
                <a:lnTo>
                  <a:pt x="126966" y="64332"/>
                </a:lnTo>
                <a:lnTo>
                  <a:pt x="133343" y="59234"/>
                </a:lnTo>
                <a:lnTo>
                  <a:pt x="133434" y="59103"/>
                </a:lnTo>
                <a:lnTo>
                  <a:pt x="114212" y="59103"/>
                </a:lnTo>
                <a:lnTo>
                  <a:pt x="111024" y="57364"/>
                </a:lnTo>
                <a:lnTo>
                  <a:pt x="108405" y="53885"/>
                </a:lnTo>
                <a:lnTo>
                  <a:pt x="105900" y="50396"/>
                </a:lnTo>
                <a:lnTo>
                  <a:pt x="104533" y="43352"/>
                </a:lnTo>
                <a:lnTo>
                  <a:pt x="104533" y="22208"/>
                </a:lnTo>
                <a:lnTo>
                  <a:pt x="106014" y="14990"/>
                </a:lnTo>
                <a:lnTo>
                  <a:pt x="108860" y="11077"/>
                </a:lnTo>
                <a:lnTo>
                  <a:pt x="111024" y="8022"/>
                </a:lnTo>
                <a:lnTo>
                  <a:pt x="114098" y="6489"/>
                </a:lnTo>
                <a:lnTo>
                  <a:pt x="133085" y="6489"/>
                </a:lnTo>
                <a:lnTo>
                  <a:pt x="132432" y="5500"/>
                </a:lnTo>
                <a:lnTo>
                  <a:pt x="130154" y="3500"/>
                </a:lnTo>
                <a:lnTo>
                  <a:pt x="124689" y="695"/>
                </a:lnTo>
                <a:lnTo>
                  <a:pt x="121614" y="0"/>
                </a:lnTo>
                <a:close/>
              </a:path>
              <a:path w="191770" h="66039">
                <a:moveTo>
                  <a:pt x="133085" y="6489"/>
                </a:moveTo>
                <a:lnTo>
                  <a:pt x="121728" y="6489"/>
                </a:lnTo>
                <a:lnTo>
                  <a:pt x="124916" y="8229"/>
                </a:lnTo>
                <a:lnTo>
                  <a:pt x="130154" y="15197"/>
                </a:lnTo>
                <a:lnTo>
                  <a:pt x="131407" y="22208"/>
                </a:lnTo>
                <a:lnTo>
                  <a:pt x="131391" y="43352"/>
                </a:lnTo>
                <a:lnTo>
                  <a:pt x="130154" y="50298"/>
                </a:lnTo>
                <a:lnTo>
                  <a:pt x="124916" y="57342"/>
                </a:lnTo>
                <a:lnTo>
                  <a:pt x="121728" y="59103"/>
                </a:lnTo>
                <a:lnTo>
                  <a:pt x="133434" y="59103"/>
                </a:lnTo>
                <a:lnTo>
                  <a:pt x="135848" y="55646"/>
                </a:lnTo>
                <a:lnTo>
                  <a:pt x="137442" y="51015"/>
                </a:lnTo>
                <a:lnTo>
                  <a:pt x="139150" y="46385"/>
                </a:lnTo>
                <a:lnTo>
                  <a:pt x="139835" y="41151"/>
                </a:lnTo>
                <a:lnTo>
                  <a:pt x="139947" y="26448"/>
                </a:lnTo>
                <a:lnTo>
                  <a:pt x="139378" y="21415"/>
                </a:lnTo>
                <a:lnTo>
                  <a:pt x="137328" y="13860"/>
                </a:lnTo>
                <a:lnTo>
                  <a:pt x="135962" y="10674"/>
                </a:lnTo>
                <a:lnTo>
                  <a:pt x="134097" y="8022"/>
                </a:lnTo>
                <a:lnTo>
                  <a:pt x="133085" y="6489"/>
                </a:lnTo>
                <a:close/>
              </a:path>
              <a:path w="191770" h="66039">
                <a:moveTo>
                  <a:pt x="172856" y="0"/>
                </a:moveTo>
                <a:lnTo>
                  <a:pt x="147235" y="25176"/>
                </a:lnTo>
                <a:lnTo>
                  <a:pt x="147235" y="32731"/>
                </a:lnTo>
                <a:lnTo>
                  <a:pt x="162835" y="65604"/>
                </a:lnTo>
                <a:lnTo>
                  <a:pt x="174223" y="65604"/>
                </a:lnTo>
                <a:lnTo>
                  <a:pt x="178208" y="64332"/>
                </a:lnTo>
                <a:lnTo>
                  <a:pt x="184585" y="59234"/>
                </a:lnTo>
                <a:lnTo>
                  <a:pt x="184676" y="59103"/>
                </a:lnTo>
                <a:lnTo>
                  <a:pt x="165454" y="59103"/>
                </a:lnTo>
                <a:lnTo>
                  <a:pt x="162266" y="57364"/>
                </a:lnTo>
                <a:lnTo>
                  <a:pt x="159647" y="53885"/>
                </a:lnTo>
                <a:lnTo>
                  <a:pt x="157142" y="50396"/>
                </a:lnTo>
                <a:lnTo>
                  <a:pt x="155775" y="43352"/>
                </a:lnTo>
                <a:lnTo>
                  <a:pt x="155775" y="22208"/>
                </a:lnTo>
                <a:lnTo>
                  <a:pt x="157256" y="14990"/>
                </a:lnTo>
                <a:lnTo>
                  <a:pt x="160102" y="11077"/>
                </a:lnTo>
                <a:lnTo>
                  <a:pt x="162266" y="8022"/>
                </a:lnTo>
                <a:lnTo>
                  <a:pt x="165341" y="6489"/>
                </a:lnTo>
                <a:lnTo>
                  <a:pt x="184327" y="6489"/>
                </a:lnTo>
                <a:lnTo>
                  <a:pt x="183674" y="5500"/>
                </a:lnTo>
                <a:lnTo>
                  <a:pt x="181396" y="3500"/>
                </a:lnTo>
                <a:lnTo>
                  <a:pt x="175931" y="695"/>
                </a:lnTo>
                <a:lnTo>
                  <a:pt x="172856" y="0"/>
                </a:lnTo>
                <a:close/>
              </a:path>
              <a:path w="191770" h="66039">
                <a:moveTo>
                  <a:pt x="184327" y="6489"/>
                </a:moveTo>
                <a:lnTo>
                  <a:pt x="172970" y="6489"/>
                </a:lnTo>
                <a:lnTo>
                  <a:pt x="176158" y="8229"/>
                </a:lnTo>
                <a:lnTo>
                  <a:pt x="181396" y="15197"/>
                </a:lnTo>
                <a:lnTo>
                  <a:pt x="182649" y="22208"/>
                </a:lnTo>
                <a:lnTo>
                  <a:pt x="182633" y="43352"/>
                </a:lnTo>
                <a:lnTo>
                  <a:pt x="181396" y="50298"/>
                </a:lnTo>
                <a:lnTo>
                  <a:pt x="176158" y="57342"/>
                </a:lnTo>
                <a:lnTo>
                  <a:pt x="172970" y="59103"/>
                </a:lnTo>
                <a:lnTo>
                  <a:pt x="184676" y="59103"/>
                </a:lnTo>
                <a:lnTo>
                  <a:pt x="187090" y="55646"/>
                </a:lnTo>
                <a:lnTo>
                  <a:pt x="188684" y="51015"/>
                </a:lnTo>
                <a:lnTo>
                  <a:pt x="190392" y="46384"/>
                </a:lnTo>
                <a:lnTo>
                  <a:pt x="191077" y="41151"/>
                </a:lnTo>
                <a:lnTo>
                  <a:pt x="191189" y="26448"/>
                </a:lnTo>
                <a:lnTo>
                  <a:pt x="190620" y="21415"/>
                </a:lnTo>
                <a:lnTo>
                  <a:pt x="188570" y="13860"/>
                </a:lnTo>
                <a:lnTo>
                  <a:pt x="187204" y="10674"/>
                </a:lnTo>
                <a:lnTo>
                  <a:pt x="185339" y="8022"/>
                </a:lnTo>
                <a:lnTo>
                  <a:pt x="184327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90074" y="5088449"/>
            <a:ext cx="191770" cy="66040"/>
          </a:xfrm>
          <a:custGeom>
            <a:avLst/>
            <a:gdLst/>
            <a:ahLst/>
            <a:cxnLst/>
            <a:rect l="l" t="t" r="r" b="b"/>
            <a:pathLst>
              <a:path w="191770" h="66039">
                <a:moveTo>
                  <a:pt x="24710" y="14262"/>
                </a:moveTo>
                <a:lnTo>
                  <a:pt x="16397" y="14262"/>
                </a:lnTo>
                <a:lnTo>
                  <a:pt x="16397" y="64452"/>
                </a:lnTo>
                <a:lnTo>
                  <a:pt x="24710" y="64452"/>
                </a:lnTo>
                <a:lnTo>
                  <a:pt x="24710" y="14262"/>
                </a:lnTo>
                <a:close/>
              </a:path>
              <a:path w="191770" h="66039">
                <a:moveTo>
                  <a:pt x="24710" y="0"/>
                </a:moveTo>
                <a:lnTo>
                  <a:pt x="19358" y="0"/>
                </a:lnTo>
                <a:lnTo>
                  <a:pt x="17877" y="2804"/>
                </a:lnTo>
                <a:lnTo>
                  <a:pt x="15486" y="5663"/>
                </a:lnTo>
                <a:lnTo>
                  <a:pt x="8654" y="11522"/>
                </a:lnTo>
                <a:lnTo>
                  <a:pt x="4554" y="14012"/>
                </a:lnTo>
                <a:lnTo>
                  <a:pt x="0" y="16045"/>
                </a:lnTo>
                <a:lnTo>
                  <a:pt x="0" y="23687"/>
                </a:lnTo>
                <a:lnTo>
                  <a:pt x="16397" y="14262"/>
                </a:lnTo>
                <a:lnTo>
                  <a:pt x="24710" y="14262"/>
                </a:lnTo>
                <a:lnTo>
                  <a:pt x="24710" y="0"/>
                </a:lnTo>
                <a:close/>
              </a:path>
              <a:path w="191770" h="66039">
                <a:moveTo>
                  <a:pt x="79482" y="49037"/>
                </a:moveTo>
                <a:lnTo>
                  <a:pt x="71397" y="49037"/>
                </a:lnTo>
                <a:lnTo>
                  <a:pt x="71397" y="64451"/>
                </a:lnTo>
                <a:lnTo>
                  <a:pt x="79482" y="64451"/>
                </a:lnTo>
                <a:lnTo>
                  <a:pt x="79482" y="49037"/>
                </a:lnTo>
                <a:close/>
              </a:path>
              <a:path w="191770" h="66039">
                <a:moveTo>
                  <a:pt x="79482" y="250"/>
                </a:moveTo>
                <a:lnTo>
                  <a:pt x="72877" y="250"/>
                </a:lnTo>
                <a:lnTo>
                  <a:pt x="42132" y="41906"/>
                </a:lnTo>
                <a:lnTo>
                  <a:pt x="42132" y="49037"/>
                </a:lnTo>
                <a:lnTo>
                  <a:pt x="88705" y="49037"/>
                </a:lnTo>
                <a:lnTo>
                  <a:pt x="88705" y="41906"/>
                </a:lnTo>
                <a:lnTo>
                  <a:pt x="50331" y="41906"/>
                </a:lnTo>
                <a:lnTo>
                  <a:pt x="71397" y="12859"/>
                </a:lnTo>
                <a:lnTo>
                  <a:pt x="79482" y="12859"/>
                </a:lnTo>
                <a:lnTo>
                  <a:pt x="79482" y="250"/>
                </a:lnTo>
                <a:close/>
              </a:path>
              <a:path w="191770" h="66039">
                <a:moveTo>
                  <a:pt x="79482" y="12859"/>
                </a:moveTo>
                <a:lnTo>
                  <a:pt x="71397" y="12859"/>
                </a:lnTo>
                <a:lnTo>
                  <a:pt x="71397" y="41906"/>
                </a:lnTo>
                <a:lnTo>
                  <a:pt x="79482" y="41906"/>
                </a:lnTo>
                <a:lnTo>
                  <a:pt x="79482" y="12859"/>
                </a:lnTo>
                <a:close/>
              </a:path>
              <a:path w="191770" h="66039">
                <a:moveTo>
                  <a:pt x="121614" y="0"/>
                </a:moveTo>
                <a:lnTo>
                  <a:pt x="113188" y="0"/>
                </a:lnTo>
                <a:lnTo>
                  <a:pt x="109088" y="1250"/>
                </a:lnTo>
                <a:lnTo>
                  <a:pt x="105900" y="3750"/>
                </a:lnTo>
                <a:lnTo>
                  <a:pt x="102597" y="6261"/>
                </a:lnTo>
                <a:lnTo>
                  <a:pt x="100206" y="9827"/>
                </a:lnTo>
                <a:lnTo>
                  <a:pt x="98244" y="15197"/>
                </a:lnTo>
                <a:lnTo>
                  <a:pt x="96904" y="19088"/>
                </a:lnTo>
                <a:lnTo>
                  <a:pt x="95993" y="25176"/>
                </a:lnTo>
                <a:lnTo>
                  <a:pt x="95993" y="32731"/>
                </a:lnTo>
                <a:lnTo>
                  <a:pt x="111593" y="65604"/>
                </a:lnTo>
                <a:lnTo>
                  <a:pt x="122980" y="65604"/>
                </a:lnTo>
                <a:lnTo>
                  <a:pt x="126966" y="64332"/>
                </a:lnTo>
                <a:lnTo>
                  <a:pt x="130154" y="61777"/>
                </a:lnTo>
                <a:lnTo>
                  <a:pt x="133457" y="59234"/>
                </a:lnTo>
                <a:lnTo>
                  <a:pt x="133544" y="59103"/>
                </a:lnTo>
                <a:lnTo>
                  <a:pt x="114212" y="59103"/>
                </a:lnTo>
                <a:lnTo>
                  <a:pt x="111024" y="57364"/>
                </a:lnTo>
                <a:lnTo>
                  <a:pt x="108405" y="53885"/>
                </a:lnTo>
                <a:lnTo>
                  <a:pt x="105900" y="50396"/>
                </a:lnTo>
                <a:lnTo>
                  <a:pt x="104533" y="43352"/>
                </a:lnTo>
                <a:lnTo>
                  <a:pt x="104533" y="22208"/>
                </a:lnTo>
                <a:lnTo>
                  <a:pt x="133128" y="6489"/>
                </a:lnTo>
                <a:lnTo>
                  <a:pt x="132432" y="5500"/>
                </a:lnTo>
                <a:lnTo>
                  <a:pt x="130154" y="3500"/>
                </a:lnTo>
                <a:lnTo>
                  <a:pt x="127421" y="2098"/>
                </a:lnTo>
                <a:lnTo>
                  <a:pt x="124802" y="695"/>
                </a:lnTo>
                <a:lnTo>
                  <a:pt x="121614" y="0"/>
                </a:lnTo>
                <a:close/>
              </a:path>
              <a:path w="191770" h="66039">
                <a:moveTo>
                  <a:pt x="133128" y="6489"/>
                </a:moveTo>
                <a:lnTo>
                  <a:pt x="121728" y="6489"/>
                </a:lnTo>
                <a:lnTo>
                  <a:pt x="124916" y="8229"/>
                </a:lnTo>
                <a:lnTo>
                  <a:pt x="130154" y="15197"/>
                </a:lnTo>
                <a:lnTo>
                  <a:pt x="131407" y="22208"/>
                </a:lnTo>
                <a:lnTo>
                  <a:pt x="131391" y="43352"/>
                </a:lnTo>
                <a:lnTo>
                  <a:pt x="130154" y="50298"/>
                </a:lnTo>
                <a:lnTo>
                  <a:pt x="124916" y="57342"/>
                </a:lnTo>
                <a:lnTo>
                  <a:pt x="121842" y="59103"/>
                </a:lnTo>
                <a:lnTo>
                  <a:pt x="133544" y="59103"/>
                </a:lnTo>
                <a:lnTo>
                  <a:pt x="135848" y="55646"/>
                </a:lnTo>
                <a:lnTo>
                  <a:pt x="137442" y="51015"/>
                </a:lnTo>
                <a:lnTo>
                  <a:pt x="139150" y="46385"/>
                </a:lnTo>
                <a:lnTo>
                  <a:pt x="139835" y="41151"/>
                </a:lnTo>
                <a:lnTo>
                  <a:pt x="139947" y="26448"/>
                </a:lnTo>
                <a:lnTo>
                  <a:pt x="139492" y="21415"/>
                </a:lnTo>
                <a:lnTo>
                  <a:pt x="137442" y="13860"/>
                </a:lnTo>
                <a:lnTo>
                  <a:pt x="135962" y="10674"/>
                </a:lnTo>
                <a:lnTo>
                  <a:pt x="134208" y="8022"/>
                </a:lnTo>
                <a:lnTo>
                  <a:pt x="133128" y="6489"/>
                </a:lnTo>
                <a:close/>
              </a:path>
              <a:path w="191770" h="66039">
                <a:moveTo>
                  <a:pt x="172856" y="0"/>
                </a:moveTo>
                <a:lnTo>
                  <a:pt x="164430" y="0"/>
                </a:lnTo>
                <a:lnTo>
                  <a:pt x="160330" y="1250"/>
                </a:lnTo>
                <a:lnTo>
                  <a:pt x="157142" y="3750"/>
                </a:lnTo>
                <a:lnTo>
                  <a:pt x="153840" y="6261"/>
                </a:lnTo>
                <a:lnTo>
                  <a:pt x="151448" y="9827"/>
                </a:lnTo>
                <a:lnTo>
                  <a:pt x="149486" y="15197"/>
                </a:lnTo>
                <a:lnTo>
                  <a:pt x="148146" y="19088"/>
                </a:lnTo>
                <a:lnTo>
                  <a:pt x="147235" y="25176"/>
                </a:lnTo>
                <a:lnTo>
                  <a:pt x="147235" y="32731"/>
                </a:lnTo>
                <a:lnTo>
                  <a:pt x="162835" y="65604"/>
                </a:lnTo>
                <a:lnTo>
                  <a:pt x="174223" y="65604"/>
                </a:lnTo>
                <a:lnTo>
                  <a:pt x="178208" y="64332"/>
                </a:lnTo>
                <a:lnTo>
                  <a:pt x="181396" y="61777"/>
                </a:lnTo>
                <a:lnTo>
                  <a:pt x="184699" y="59234"/>
                </a:lnTo>
                <a:lnTo>
                  <a:pt x="184786" y="59103"/>
                </a:lnTo>
                <a:lnTo>
                  <a:pt x="165454" y="59103"/>
                </a:lnTo>
                <a:lnTo>
                  <a:pt x="162266" y="57364"/>
                </a:lnTo>
                <a:lnTo>
                  <a:pt x="159647" y="53885"/>
                </a:lnTo>
                <a:lnTo>
                  <a:pt x="157142" y="50396"/>
                </a:lnTo>
                <a:lnTo>
                  <a:pt x="155775" y="43352"/>
                </a:lnTo>
                <a:lnTo>
                  <a:pt x="155775" y="22208"/>
                </a:lnTo>
                <a:lnTo>
                  <a:pt x="184370" y="6489"/>
                </a:lnTo>
                <a:lnTo>
                  <a:pt x="183674" y="5500"/>
                </a:lnTo>
                <a:lnTo>
                  <a:pt x="181396" y="3500"/>
                </a:lnTo>
                <a:lnTo>
                  <a:pt x="178663" y="2098"/>
                </a:lnTo>
                <a:lnTo>
                  <a:pt x="176044" y="695"/>
                </a:lnTo>
                <a:lnTo>
                  <a:pt x="172856" y="0"/>
                </a:lnTo>
                <a:close/>
              </a:path>
              <a:path w="191770" h="66039">
                <a:moveTo>
                  <a:pt x="184370" y="6489"/>
                </a:moveTo>
                <a:lnTo>
                  <a:pt x="172970" y="6489"/>
                </a:lnTo>
                <a:lnTo>
                  <a:pt x="176158" y="8229"/>
                </a:lnTo>
                <a:lnTo>
                  <a:pt x="181396" y="15197"/>
                </a:lnTo>
                <a:lnTo>
                  <a:pt x="182649" y="22208"/>
                </a:lnTo>
                <a:lnTo>
                  <a:pt x="182633" y="43352"/>
                </a:lnTo>
                <a:lnTo>
                  <a:pt x="181396" y="50298"/>
                </a:lnTo>
                <a:lnTo>
                  <a:pt x="176158" y="57342"/>
                </a:lnTo>
                <a:lnTo>
                  <a:pt x="173084" y="59103"/>
                </a:lnTo>
                <a:lnTo>
                  <a:pt x="184786" y="59103"/>
                </a:lnTo>
                <a:lnTo>
                  <a:pt x="187090" y="55646"/>
                </a:lnTo>
                <a:lnTo>
                  <a:pt x="188684" y="51015"/>
                </a:lnTo>
                <a:lnTo>
                  <a:pt x="190392" y="46384"/>
                </a:lnTo>
                <a:lnTo>
                  <a:pt x="191077" y="41151"/>
                </a:lnTo>
                <a:lnTo>
                  <a:pt x="191189" y="26448"/>
                </a:lnTo>
                <a:lnTo>
                  <a:pt x="190734" y="21415"/>
                </a:lnTo>
                <a:lnTo>
                  <a:pt x="188684" y="13860"/>
                </a:lnTo>
                <a:lnTo>
                  <a:pt x="187204" y="10674"/>
                </a:lnTo>
                <a:lnTo>
                  <a:pt x="185450" y="8022"/>
                </a:lnTo>
                <a:lnTo>
                  <a:pt x="184370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48553" y="5088449"/>
            <a:ext cx="191770" cy="66040"/>
          </a:xfrm>
          <a:custGeom>
            <a:avLst/>
            <a:gdLst/>
            <a:ahLst/>
            <a:cxnLst/>
            <a:rect l="l" t="t" r="r" b="b"/>
            <a:pathLst>
              <a:path w="191770" h="66039">
                <a:moveTo>
                  <a:pt x="24710" y="14262"/>
                </a:moveTo>
                <a:lnTo>
                  <a:pt x="16397" y="14262"/>
                </a:lnTo>
                <a:lnTo>
                  <a:pt x="16397" y="64452"/>
                </a:lnTo>
                <a:lnTo>
                  <a:pt x="24710" y="64452"/>
                </a:lnTo>
                <a:lnTo>
                  <a:pt x="24710" y="14262"/>
                </a:lnTo>
                <a:close/>
              </a:path>
              <a:path w="191770" h="66039">
                <a:moveTo>
                  <a:pt x="24710" y="0"/>
                </a:moveTo>
                <a:lnTo>
                  <a:pt x="19358" y="0"/>
                </a:lnTo>
                <a:lnTo>
                  <a:pt x="17877" y="2804"/>
                </a:lnTo>
                <a:lnTo>
                  <a:pt x="15486" y="5663"/>
                </a:lnTo>
                <a:lnTo>
                  <a:pt x="8654" y="11522"/>
                </a:lnTo>
                <a:lnTo>
                  <a:pt x="4668" y="14012"/>
                </a:lnTo>
                <a:lnTo>
                  <a:pt x="0" y="16045"/>
                </a:lnTo>
                <a:lnTo>
                  <a:pt x="0" y="23687"/>
                </a:lnTo>
                <a:lnTo>
                  <a:pt x="16397" y="14262"/>
                </a:lnTo>
                <a:lnTo>
                  <a:pt x="24710" y="14262"/>
                </a:lnTo>
                <a:lnTo>
                  <a:pt x="24710" y="0"/>
                </a:lnTo>
                <a:close/>
              </a:path>
              <a:path w="191770" h="66039">
                <a:moveTo>
                  <a:pt x="53063" y="46493"/>
                </a:moveTo>
                <a:lnTo>
                  <a:pt x="44979" y="47515"/>
                </a:lnTo>
                <a:lnTo>
                  <a:pt x="45548" y="52863"/>
                </a:lnTo>
                <a:lnTo>
                  <a:pt x="47712" y="57212"/>
                </a:lnTo>
                <a:lnTo>
                  <a:pt x="55455" y="63930"/>
                </a:lnTo>
                <a:lnTo>
                  <a:pt x="60351" y="65604"/>
                </a:lnTo>
                <a:lnTo>
                  <a:pt x="72763" y="65604"/>
                </a:lnTo>
                <a:lnTo>
                  <a:pt x="78229" y="63647"/>
                </a:lnTo>
                <a:lnTo>
                  <a:pt x="83260" y="59103"/>
                </a:lnTo>
                <a:lnTo>
                  <a:pt x="62970" y="59103"/>
                </a:lnTo>
                <a:lnTo>
                  <a:pt x="60237" y="58103"/>
                </a:lnTo>
                <a:lnTo>
                  <a:pt x="55683" y="54114"/>
                </a:lnTo>
                <a:lnTo>
                  <a:pt x="54088" y="50907"/>
                </a:lnTo>
                <a:lnTo>
                  <a:pt x="53063" y="46493"/>
                </a:lnTo>
                <a:close/>
              </a:path>
              <a:path w="191770" h="66039">
                <a:moveTo>
                  <a:pt x="84183" y="33242"/>
                </a:moveTo>
                <a:lnTo>
                  <a:pt x="70827" y="33242"/>
                </a:lnTo>
                <a:lnTo>
                  <a:pt x="74016" y="34416"/>
                </a:lnTo>
                <a:lnTo>
                  <a:pt x="76407" y="36753"/>
                </a:lnTo>
                <a:lnTo>
                  <a:pt x="78912" y="39079"/>
                </a:lnTo>
                <a:lnTo>
                  <a:pt x="80165" y="42080"/>
                </a:lnTo>
                <a:lnTo>
                  <a:pt x="80165" y="49461"/>
                </a:lnTo>
                <a:lnTo>
                  <a:pt x="78798" y="52624"/>
                </a:lnTo>
                <a:lnTo>
                  <a:pt x="73560" y="57810"/>
                </a:lnTo>
                <a:lnTo>
                  <a:pt x="70258" y="59103"/>
                </a:lnTo>
                <a:lnTo>
                  <a:pt x="83260" y="59103"/>
                </a:lnTo>
                <a:lnTo>
                  <a:pt x="86883" y="55831"/>
                </a:lnTo>
                <a:lnTo>
                  <a:pt x="89047" y="51081"/>
                </a:lnTo>
                <a:lnTo>
                  <a:pt x="89047" y="41308"/>
                </a:lnTo>
                <a:lnTo>
                  <a:pt x="87908" y="37851"/>
                </a:lnTo>
                <a:lnTo>
                  <a:pt x="85631" y="35090"/>
                </a:lnTo>
                <a:lnTo>
                  <a:pt x="84183" y="33242"/>
                </a:lnTo>
                <a:close/>
              </a:path>
              <a:path w="191770" h="66039">
                <a:moveTo>
                  <a:pt x="81997" y="6489"/>
                </a:moveTo>
                <a:lnTo>
                  <a:pt x="69347" y="6489"/>
                </a:lnTo>
                <a:lnTo>
                  <a:pt x="71966" y="7446"/>
                </a:lnTo>
                <a:lnTo>
                  <a:pt x="76065" y="11272"/>
                </a:lnTo>
                <a:lnTo>
                  <a:pt x="77090" y="13675"/>
                </a:lnTo>
                <a:lnTo>
                  <a:pt x="77090" y="20208"/>
                </a:lnTo>
                <a:lnTo>
                  <a:pt x="75724" y="22904"/>
                </a:lnTo>
                <a:lnTo>
                  <a:pt x="72877" y="24643"/>
                </a:lnTo>
                <a:lnTo>
                  <a:pt x="70144" y="26383"/>
                </a:lnTo>
                <a:lnTo>
                  <a:pt x="66956" y="27263"/>
                </a:lnTo>
                <a:lnTo>
                  <a:pt x="62044" y="27263"/>
                </a:lnTo>
                <a:lnTo>
                  <a:pt x="61262" y="34014"/>
                </a:lnTo>
                <a:lnTo>
                  <a:pt x="63540" y="33503"/>
                </a:lnTo>
                <a:lnTo>
                  <a:pt x="65475" y="33242"/>
                </a:lnTo>
                <a:lnTo>
                  <a:pt x="84183" y="33242"/>
                </a:lnTo>
                <a:lnTo>
                  <a:pt x="83467" y="32329"/>
                </a:lnTo>
                <a:lnTo>
                  <a:pt x="80279" y="30524"/>
                </a:lnTo>
                <a:lnTo>
                  <a:pt x="76293" y="29676"/>
                </a:lnTo>
                <a:lnTo>
                  <a:pt x="79482" y="28318"/>
                </a:lnTo>
                <a:lnTo>
                  <a:pt x="80812" y="27263"/>
                </a:lnTo>
                <a:lnTo>
                  <a:pt x="63084" y="27263"/>
                </a:lnTo>
                <a:lnTo>
                  <a:pt x="62059" y="27133"/>
                </a:lnTo>
                <a:lnTo>
                  <a:pt x="85631" y="19491"/>
                </a:lnTo>
                <a:lnTo>
                  <a:pt x="85596" y="13675"/>
                </a:lnTo>
                <a:lnTo>
                  <a:pt x="84834" y="11033"/>
                </a:lnTo>
                <a:lnTo>
                  <a:pt x="83239" y="8403"/>
                </a:lnTo>
                <a:lnTo>
                  <a:pt x="81997" y="6489"/>
                </a:lnTo>
                <a:close/>
              </a:path>
              <a:path w="191770" h="66039">
                <a:moveTo>
                  <a:pt x="69689" y="0"/>
                </a:moveTo>
                <a:lnTo>
                  <a:pt x="45776" y="16686"/>
                </a:lnTo>
                <a:lnTo>
                  <a:pt x="54088" y="18088"/>
                </a:lnTo>
                <a:lnTo>
                  <a:pt x="54658" y="14175"/>
                </a:lnTo>
                <a:lnTo>
                  <a:pt x="56024" y="11272"/>
                </a:lnTo>
                <a:lnTo>
                  <a:pt x="60351" y="7446"/>
                </a:lnTo>
                <a:lnTo>
                  <a:pt x="62970" y="6489"/>
                </a:lnTo>
                <a:lnTo>
                  <a:pt x="81997" y="6489"/>
                </a:lnTo>
                <a:lnTo>
                  <a:pt x="81531" y="5772"/>
                </a:lnTo>
                <a:lnTo>
                  <a:pt x="79140" y="3706"/>
                </a:lnTo>
                <a:lnTo>
                  <a:pt x="76065" y="2228"/>
                </a:lnTo>
                <a:lnTo>
                  <a:pt x="73105" y="739"/>
                </a:lnTo>
                <a:lnTo>
                  <a:pt x="69689" y="0"/>
                </a:lnTo>
                <a:close/>
              </a:path>
              <a:path w="191770" h="66039">
                <a:moveTo>
                  <a:pt x="121614" y="0"/>
                </a:moveTo>
                <a:lnTo>
                  <a:pt x="113188" y="0"/>
                </a:lnTo>
                <a:lnTo>
                  <a:pt x="109088" y="1250"/>
                </a:lnTo>
                <a:lnTo>
                  <a:pt x="105900" y="3750"/>
                </a:lnTo>
                <a:lnTo>
                  <a:pt x="102597" y="6261"/>
                </a:lnTo>
                <a:lnTo>
                  <a:pt x="100206" y="9827"/>
                </a:lnTo>
                <a:lnTo>
                  <a:pt x="98244" y="15197"/>
                </a:lnTo>
                <a:lnTo>
                  <a:pt x="96904" y="19088"/>
                </a:lnTo>
                <a:lnTo>
                  <a:pt x="96107" y="25176"/>
                </a:lnTo>
                <a:lnTo>
                  <a:pt x="96107" y="32731"/>
                </a:lnTo>
                <a:lnTo>
                  <a:pt x="111593" y="65604"/>
                </a:lnTo>
                <a:lnTo>
                  <a:pt x="122980" y="65604"/>
                </a:lnTo>
                <a:lnTo>
                  <a:pt x="127080" y="64332"/>
                </a:lnTo>
                <a:lnTo>
                  <a:pt x="133457" y="59234"/>
                </a:lnTo>
                <a:lnTo>
                  <a:pt x="133544" y="59103"/>
                </a:lnTo>
                <a:lnTo>
                  <a:pt x="114212" y="59103"/>
                </a:lnTo>
                <a:lnTo>
                  <a:pt x="111024" y="57364"/>
                </a:lnTo>
                <a:lnTo>
                  <a:pt x="108470" y="53820"/>
                </a:lnTo>
                <a:lnTo>
                  <a:pt x="105900" y="50396"/>
                </a:lnTo>
                <a:lnTo>
                  <a:pt x="104647" y="43352"/>
                </a:lnTo>
                <a:lnTo>
                  <a:pt x="104647" y="22208"/>
                </a:lnTo>
                <a:lnTo>
                  <a:pt x="106014" y="14990"/>
                </a:lnTo>
                <a:lnTo>
                  <a:pt x="108860" y="11077"/>
                </a:lnTo>
                <a:lnTo>
                  <a:pt x="111138" y="8022"/>
                </a:lnTo>
                <a:lnTo>
                  <a:pt x="114098" y="6489"/>
                </a:lnTo>
                <a:lnTo>
                  <a:pt x="133128" y="6489"/>
                </a:lnTo>
                <a:lnTo>
                  <a:pt x="132432" y="5500"/>
                </a:lnTo>
                <a:lnTo>
                  <a:pt x="130154" y="3500"/>
                </a:lnTo>
                <a:lnTo>
                  <a:pt x="127535" y="2098"/>
                </a:lnTo>
                <a:lnTo>
                  <a:pt x="124802" y="695"/>
                </a:lnTo>
                <a:lnTo>
                  <a:pt x="121614" y="0"/>
                </a:lnTo>
                <a:close/>
              </a:path>
              <a:path w="191770" h="66039">
                <a:moveTo>
                  <a:pt x="133128" y="6489"/>
                </a:moveTo>
                <a:lnTo>
                  <a:pt x="121728" y="6489"/>
                </a:lnTo>
                <a:lnTo>
                  <a:pt x="125030" y="8229"/>
                </a:lnTo>
                <a:lnTo>
                  <a:pt x="127535" y="11718"/>
                </a:lnTo>
                <a:lnTo>
                  <a:pt x="130154" y="15197"/>
                </a:lnTo>
                <a:lnTo>
                  <a:pt x="131407" y="22208"/>
                </a:lnTo>
                <a:lnTo>
                  <a:pt x="131391" y="43352"/>
                </a:lnTo>
                <a:lnTo>
                  <a:pt x="130154" y="50298"/>
                </a:lnTo>
                <a:lnTo>
                  <a:pt x="127489" y="53885"/>
                </a:lnTo>
                <a:lnTo>
                  <a:pt x="125030" y="57342"/>
                </a:lnTo>
                <a:lnTo>
                  <a:pt x="121842" y="59103"/>
                </a:lnTo>
                <a:lnTo>
                  <a:pt x="133544" y="59103"/>
                </a:lnTo>
                <a:lnTo>
                  <a:pt x="135848" y="55646"/>
                </a:lnTo>
                <a:lnTo>
                  <a:pt x="137556" y="51015"/>
                </a:lnTo>
                <a:lnTo>
                  <a:pt x="139150" y="46385"/>
                </a:lnTo>
                <a:lnTo>
                  <a:pt x="139835" y="41151"/>
                </a:lnTo>
                <a:lnTo>
                  <a:pt x="139947" y="26448"/>
                </a:lnTo>
                <a:lnTo>
                  <a:pt x="139492" y="21415"/>
                </a:lnTo>
                <a:lnTo>
                  <a:pt x="137442" y="13860"/>
                </a:lnTo>
                <a:lnTo>
                  <a:pt x="135962" y="10674"/>
                </a:lnTo>
                <a:lnTo>
                  <a:pt x="134208" y="8022"/>
                </a:lnTo>
                <a:lnTo>
                  <a:pt x="133128" y="6489"/>
                </a:lnTo>
                <a:close/>
              </a:path>
              <a:path w="191770" h="66039">
                <a:moveTo>
                  <a:pt x="172856" y="0"/>
                </a:moveTo>
                <a:lnTo>
                  <a:pt x="164430" y="0"/>
                </a:lnTo>
                <a:lnTo>
                  <a:pt x="160330" y="1250"/>
                </a:lnTo>
                <a:lnTo>
                  <a:pt x="157142" y="3750"/>
                </a:lnTo>
                <a:lnTo>
                  <a:pt x="153840" y="6261"/>
                </a:lnTo>
                <a:lnTo>
                  <a:pt x="151448" y="9827"/>
                </a:lnTo>
                <a:lnTo>
                  <a:pt x="149486" y="15197"/>
                </a:lnTo>
                <a:lnTo>
                  <a:pt x="148146" y="19088"/>
                </a:lnTo>
                <a:lnTo>
                  <a:pt x="147349" y="25176"/>
                </a:lnTo>
                <a:lnTo>
                  <a:pt x="147349" y="32731"/>
                </a:lnTo>
                <a:lnTo>
                  <a:pt x="162835" y="65604"/>
                </a:lnTo>
                <a:lnTo>
                  <a:pt x="174223" y="65604"/>
                </a:lnTo>
                <a:lnTo>
                  <a:pt x="178322" y="64332"/>
                </a:lnTo>
                <a:lnTo>
                  <a:pt x="184699" y="59234"/>
                </a:lnTo>
                <a:lnTo>
                  <a:pt x="184786" y="59103"/>
                </a:lnTo>
                <a:lnTo>
                  <a:pt x="165454" y="59103"/>
                </a:lnTo>
                <a:lnTo>
                  <a:pt x="162266" y="57364"/>
                </a:lnTo>
                <a:lnTo>
                  <a:pt x="159712" y="53820"/>
                </a:lnTo>
                <a:lnTo>
                  <a:pt x="157142" y="50396"/>
                </a:lnTo>
                <a:lnTo>
                  <a:pt x="155889" y="43352"/>
                </a:lnTo>
                <a:lnTo>
                  <a:pt x="155889" y="22208"/>
                </a:lnTo>
                <a:lnTo>
                  <a:pt x="157256" y="14990"/>
                </a:lnTo>
                <a:lnTo>
                  <a:pt x="160102" y="11077"/>
                </a:lnTo>
                <a:lnTo>
                  <a:pt x="162380" y="8022"/>
                </a:lnTo>
                <a:lnTo>
                  <a:pt x="165341" y="6489"/>
                </a:lnTo>
                <a:lnTo>
                  <a:pt x="184370" y="6489"/>
                </a:lnTo>
                <a:lnTo>
                  <a:pt x="183674" y="5500"/>
                </a:lnTo>
                <a:lnTo>
                  <a:pt x="181396" y="3500"/>
                </a:lnTo>
                <a:lnTo>
                  <a:pt x="178777" y="2098"/>
                </a:lnTo>
                <a:lnTo>
                  <a:pt x="176044" y="695"/>
                </a:lnTo>
                <a:lnTo>
                  <a:pt x="172856" y="0"/>
                </a:lnTo>
                <a:close/>
              </a:path>
              <a:path w="191770" h="66039">
                <a:moveTo>
                  <a:pt x="184370" y="6489"/>
                </a:moveTo>
                <a:lnTo>
                  <a:pt x="172970" y="6489"/>
                </a:lnTo>
                <a:lnTo>
                  <a:pt x="176272" y="8229"/>
                </a:lnTo>
                <a:lnTo>
                  <a:pt x="178777" y="11718"/>
                </a:lnTo>
                <a:lnTo>
                  <a:pt x="181396" y="15197"/>
                </a:lnTo>
                <a:lnTo>
                  <a:pt x="182649" y="22208"/>
                </a:lnTo>
                <a:lnTo>
                  <a:pt x="182633" y="43352"/>
                </a:lnTo>
                <a:lnTo>
                  <a:pt x="181396" y="50298"/>
                </a:lnTo>
                <a:lnTo>
                  <a:pt x="178731" y="53885"/>
                </a:lnTo>
                <a:lnTo>
                  <a:pt x="176272" y="57342"/>
                </a:lnTo>
                <a:lnTo>
                  <a:pt x="173084" y="59103"/>
                </a:lnTo>
                <a:lnTo>
                  <a:pt x="184786" y="59103"/>
                </a:lnTo>
                <a:lnTo>
                  <a:pt x="187090" y="55646"/>
                </a:lnTo>
                <a:lnTo>
                  <a:pt x="188798" y="51015"/>
                </a:lnTo>
                <a:lnTo>
                  <a:pt x="190392" y="46384"/>
                </a:lnTo>
                <a:lnTo>
                  <a:pt x="191077" y="41151"/>
                </a:lnTo>
                <a:lnTo>
                  <a:pt x="191189" y="26448"/>
                </a:lnTo>
                <a:lnTo>
                  <a:pt x="190734" y="21415"/>
                </a:lnTo>
                <a:lnTo>
                  <a:pt x="188684" y="13860"/>
                </a:lnTo>
                <a:lnTo>
                  <a:pt x="187204" y="10674"/>
                </a:lnTo>
                <a:lnTo>
                  <a:pt x="185450" y="8022"/>
                </a:lnTo>
                <a:lnTo>
                  <a:pt x="184370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907033" y="5088449"/>
            <a:ext cx="191770" cy="66040"/>
          </a:xfrm>
          <a:custGeom>
            <a:avLst/>
            <a:gdLst/>
            <a:ahLst/>
            <a:cxnLst/>
            <a:rect l="l" t="t" r="r" b="b"/>
            <a:pathLst>
              <a:path w="191770" h="66039">
                <a:moveTo>
                  <a:pt x="24710" y="14262"/>
                </a:moveTo>
                <a:lnTo>
                  <a:pt x="16397" y="14262"/>
                </a:lnTo>
                <a:lnTo>
                  <a:pt x="16397" y="64452"/>
                </a:lnTo>
                <a:lnTo>
                  <a:pt x="24710" y="64452"/>
                </a:lnTo>
                <a:lnTo>
                  <a:pt x="24710" y="14262"/>
                </a:lnTo>
                <a:close/>
              </a:path>
              <a:path w="191770" h="66039">
                <a:moveTo>
                  <a:pt x="24710" y="0"/>
                </a:moveTo>
                <a:lnTo>
                  <a:pt x="19358" y="0"/>
                </a:lnTo>
                <a:lnTo>
                  <a:pt x="17991" y="2804"/>
                </a:lnTo>
                <a:lnTo>
                  <a:pt x="15486" y="5663"/>
                </a:lnTo>
                <a:lnTo>
                  <a:pt x="8654" y="11522"/>
                </a:lnTo>
                <a:lnTo>
                  <a:pt x="4668" y="14012"/>
                </a:lnTo>
                <a:lnTo>
                  <a:pt x="0" y="16045"/>
                </a:lnTo>
                <a:lnTo>
                  <a:pt x="0" y="23687"/>
                </a:lnTo>
                <a:lnTo>
                  <a:pt x="16397" y="14262"/>
                </a:lnTo>
                <a:lnTo>
                  <a:pt x="24710" y="14262"/>
                </a:lnTo>
                <a:lnTo>
                  <a:pt x="24710" y="0"/>
                </a:lnTo>
                <a:close/>
              </a:path>
              <a:path w="191770" h="66039">
                <a:moveTo>
                  <a:pt x="84101" y="6489"/>
                </a:moveTo>
                <a:lnTo>
                  <a:pt x="70827" y="6489"/>
                </a:lnTo>
                <a:lnTo>
                  <a:pt x="73902" y="7576"/>
                </a:lnTo>
                <a:lnTo>
                  <a:pt x="76179" y="9740"/>
                </a:lnTo>
                <a:lnTo>
                  <a:pt x="78571" y="11903"/>
                </a:lnTo>
                <a:lnTo>
                  <a:pt x="79709" y="14566"/>
                </a:lnTo>
                <a:lnTo>
                  <a:pt x="79709" y="20675"/>
                </a:lnTo>
                <a:lnTo>
                  <a:pt x="56252" y="44417"/>
                </a:lnTo>
                <a:lnTo>
                  <a:pt x="52722" y="47645"/>
                </a:lnTo>
                <a:lnTo>
                  <a:pt x="47712" y="53244"/>
                </a:lnTo>
                <a:lnTo>
                  <a:pt x="45890" y="56092"/>
                </a:lnTo>
                <a:lnTo>
                  <a:pt x="44865" y="58973"/>
                </a:lnTo>
                <a:lnTo>
                  <a:pt x="44182" y="60766"/>
                </a:lnTo>
                <a:lnTo>
                  <a:pt x="43726" y="62593"/>
                </a:lnTo>
                <a:lnTo>
                  <a:pt x="43726" y="64452"/>
                </a:lnTo>
                <a:lnTo>
                  <a:pt x="88250" y="64451"/>
                </a:lnTo>
                <a:lnTo>
                  <a:pt x="88250" y="56940"/>
                </a:lnTo>
                <a:lnTo>
                  <a:pt x="55227" y="56940"/>
                </a:lnTo>
                <a:lnTo>
                  <a:pt x="56252" y="55494"/>
                </a:lnTo>
                <a:lnTo>
                  <a:pt x="57391" y="54048"/>
                </a:lnTo>
                <a:lnTo>
                  <a:pt x="60124" y="51168"/>
                </a:lnTo>
                <a:lnTo>
                  <a:pt x="63312" y="48493"/>
                </a:lnTo>
                <a:lnTo>
                  <a:pt x="68322" y="44580"/>
                </a:lnTo>
                <a:lnTo>
                  <a:pt x="74244" y="39743"/>
                </a:lnTo>
                <a:lnTo>
                  <a:pt x="88183" y="20675"/>
                </a:lnTo>
                <a:lnTo>
                  <a:pt x="88170" y="12566"/>
                </a:lnTo>
                <a:lnTo>
                  <a:pt x="86314" y="8489"/>
                </a:lnTo>
                <a:lnTo>
                  <a:pt x="84101" y="6489"/>
                </a:lnTo>
                <a:close/>
              </a:path>
              <a:path w="191770" h="66039">
                <a:moveTo>
                  <a:pt x="73674" y="0"/>
                </a:moveTo>
                <a:lnTo>
                  <a:pt x="60807" y="0"/>
                </a:lnTo>
                <a:lnTo>
                  <a:pt x="55796" y="1587"/>
                </a:lnTo>
                <a:lnTo>
                  <a:pt x="52039" y="4772"/>
                </a:lnTo>
                <a:lnTo>
                  <a:pt x="48167" y="7957"/>
                </a:lnTo>
                <a:lnTo>
                  <a:pt x="46003" y="12566"/>
                </a:lnTo>
                <a:lnTo>
                  <a:pt x="45434" y="18599"/>
                </a:lnTo>
                <a:lnTo>
                  <a:pt x="53974" y="19360"/>
                </a:lnTo>
                <a:lnTo>
                  <a:pt x="53974" y="15371"/>
                </a:lnTo>
                <a:lnTo>
                  <a:pt x="55113" y="12229"/>
                </a:lnTo>
                <a:lnTo>
                  <a:pt x="59896" y="7642"/>
                </a:lnTo>
                <a:lnTo>
                  <a:pt x="63084" y="6489"/>
                </a:lnTo>
                <a:lnTo>
                  <a:pt x="84101" y="6489"/>
                </a:lnTo>
                <a:lnTo>
                  <a:pt x="78798" y="1695"/>
                </a:lnTo>
                <a:lnTo>
                  <a:pt x="73674" y="0"/>
                </a:lnTo>
                <a:close/>
              </a:path>
              <a:path w="191770" h="66039">
                <a:moveTo>
                  <a:pt x="121614" y="0"/>
                </a:moveTo>
                <a:lnTo>
                  <a:pt x="113188" y="0"/>
                </a:lnTo>
                <a:lnTo>
                  <a:pt x="109088" y="1250"/>
                </a:lnTo>
                <a:lnTo>
                  <a:pt x="105900" y="3750"/>
                </a:lnTo>
                <a:lnTo>
                  <a:pt x="102597" y="6261"/>
                </a:lnTo>
                <a:lnTo>
                  <a:pt x="100206" y="9827"/>
                </a:lnTo>
                <a:lnTo>
                  <a:pt x="98339" y="15197"/>
                </a:lnTo>
                <a:lnTo>
                  <a:pt x="96904" y="19088"/>
                </a:lnTo>
                <a:lnTo>
                  <a:pt x="96107" y="25176"/>
                </a:lnTo>
                <a:lnTo>
                  <a:pt x="96107" y="32731"/>
                </a:lnTo>
                <a:lnTo>
                  <a:pt x="96514" y="41151"/>
                </a:lnTo>
                <a:lnTo>
                  <a:pt x="111593" y="65604"/>
                </a:lnTo>
                <a:lnTo>
                  <a:pt x="122980" y="65604"/>
                </a:lnTo>
                <a:lnTo>
                  <a:pt x="127080" y="64332"/>
                </a:lnTo>
                <a:lnTo>
                  <a:pt x="133457" y="59234"/>
                </a:lnTo>
                <a:lnTo>
                  <a:pt x="133544" y="59103"/>
                </a:lnTo>
                <a:lnTo>
                  <a:pt x="114326" y="59103"/>
                </a:lnTo>
                <a:lnTo>
                  <a:pt x="111024" y="57364"/>
                </a:lnTo>
                <a:lnTo>
                  <a:pt x="108470" y="53820"/>
                </a:lnTo>
                <a:lnTo>
                  <a:pt x="105900" y="50396"/>
                </a:lnTo>
                <a:lnTo>
                  <a:pt x="104647" y="43352"/>
                </a:lnTo>
                <a:lnTo>
                  <a:pt x="104647" y="22208"/>
                </a:lnTo>
                <a:lnTo>
                  <a:pt x="106014" y="14990"/>
                </a:lnTo>
                <a:lnTo>
                  <a:pt x="108860" y="11077"/>
                </a:lnTo>
                <a:lnTo>
                  <a:pt x="111138" y="8022"/>
                </a:lnTo>
                <a:lnTo>
                  <a:pt x="114098" y="6489"/>
                </a:lnTo>
                <a:lnTo>
                  <a:pt x="133128" y="6489"/>
                </a:lnTo>
                <a:lnTo>
                  <a:pt x="132432" y="5500"/>
                </a:lnTo>
                <a:lnTo>
                  <a:pt x="130268" y="3500"/>
                </a:lnTo>
                <a:lnTo>
                  <a:pt x="124802" y="695"/>
                </a:lnTo>
                <a:lnTo>
                  <a:pt x="121614" y="0"/>
                </a:lnTo>
                <a:close/>
              </a:path>
              <a:path w="191770" h="66039">
                <a:moveTo>
                  <a:pt x="133128" y="6489"/>
                </a:moveTo>
                <a:lnTo>
                  <a:pt x="121842" y="6489"/>
                </a:lnTo>
                <a:lnTo>
                  <a:pt x="125030" y="8229"/>
                </a:lnTo>
                <a:lnTo>
                  <a:pt x="127535" y="11718"/>
                </a:lnTo>
                <a:lnTo>
                  <a:pt x="130154" y="15197"/>
                </a:lnTo>
                <a:lnTo>
                  <a:pt x="131407" y="22208"/>
                </a:lnTo>
                <a:lnTo>
                  <a:pt x="131391" y="43352"/>
                </a:lnTo>
                <a:lnTo>
                  <a:pt x="130154" y="50298"/>
                </a:lnTo>
                <a:lnTo>
                  <a:pt x="127489" y="53885"/>
                </a:lnTo>
                <a:lnTo>
                  <a:pt x="125030" y="57342"/>
                </a:lnTo>
                <a:lnTo>
                  <a:pt x="121842" y="59103"/>
                </a:lnTo>
                <a:lnTo>
                  <a:pt x="133544" y="59103"/>
                </a:lnTo>
                <a:lnTo>
                  <a:pt x="135848" y="55646"/>
                </a:lnTo>
                <a:lnTo>
                  <a:pt x="137556" y="51015"/>
                </a:lnTo>
                <a:lnTo>
                  <a:pt x="139150" y="46385"/>
                </a:lnTo>
                <a:lnTo>
                  <a:pt x="139835" y="41151"/>
                </a:lnTo>
                <a:lnTo>
                  <a:pt x="139947" y="26448"/>
                </a:lnTo>
                <a:lnTo>
                  <a:pt x="139492" y="21415"/>
                </a:lnTo>
                <a:lnTo>
                  <a:pt x="137442" y="13860"/>
                </a:lnTo>
                <a:lnTo>
                  <a:pt x="136076" y="10674"/>
                </a:lnTo>
                <a:lnTo>
                  <a:pt x="133128" y="6489"/>
                </a:lnTo>
                <a:close/>
              </a:path>
              <a:path w="191770" h="66039">
                <a:moveTo>
                  <a:pt x="172856" y="0"/>
                </a:moveTo>
                <a:lnTo>
                  <a:pt x="164430" y="0"/>
                </a:lnTo>
                <a:lnTo>
                  <a:pt x="160330" y="1250"/>
                </a:lnTo>
                <a:lnTo>
                  <a:pt x="157142" y="3750"/>
                </a:lnTo>
                <a:lnTo>
                  <a:pt x="153840" y="6261"/>
                </a:lnTo>
                <a:lnTo>
                  <a:pt x="151448" y="9827"/>
                </a:lnTo>
                <a:lnTo>
                  <a:pt x="149581" y="15197"/>
                </a:lnTo>
                <a:lnTo>
                  <a:pt x="148146" y="19088"/>
                </a:lnTo>
                <a:lnTo>
                  <a:pt x="147349" y="25176"/>
                </a:lnTo>
                <a:lnTo>
                  <a:pt x="147349" y="32731"/>
                </a:lnTo>
                <a:lnTo>
                  <a:pt x="162835" y="65604"/>
                </a:lnTo>
                <a:lnTo>
                  <a:pt x="174223" y="65604"/>
                </a:lnTo>
                <a:lnTo>
                  <a:pt x="178322" y="64332"/>
                </a:lnTo>
                <a:lnTo>
                  <a:pt x="184699" y="59234"/>
                </a:lnTo>
                <a:lnTo>
                  <a:pt x="184786" y="59103"/>
                </a:lnTo>
                <a:lnTo>
                  <a:pt x="165568" y="59103"/>
                </a:lnTo>
                <a:lnTo>
                  <a:pt x="162266" y="57364"/>
                </a:lnTo>
                <a:lnTo>
                  <a:pt x="159712" y="53820"/>
                </a:lnTo>
                <a:lnTo>
                  <a:pt x="157142" y="50396"/>
                </a:lnTo>
                <a:lnTo>
                  <a:pt x="155889" y="43352"/>
                </a:lnTo>
                <a:lnTo>
                  <a:pt x="155889" y="22208"/>
                </a:lnTo>
                <a:lnTo>
                  <a:pt x="157256" y="14990"/>
                </a:lnTo>
                <a:lnTo>
                  <a:pt x="160102" y="11077"/>
                </a:lnTo>
                <a:lnTo>
                  <a:pt x="162380" y="8022"/>
                </a:lnTo>
                <a:lnTo>
                  <a:pt x="165341" y="6489"/>
                </a:lnTo>
                <a:lnTo>
                  <a:pt x="184370" y="6489"/>
                </a:lnTo>
                <a:lnTo>
                  <a:pt x="183674" y="5500"/>
                </a:lnTo>
                <a:lnTo>
                  <a:pt x="181510" y="3500"/>
                </a:lnTo>
                <a:lnTo>
                  <a:pt x="176044" y="695"/>
                </a:lnTo>
                <a:lnTo>
                  <a:pt x="172856" y="0"/>
                </a:lnTo>
                <a:close/>
              </a:path>
              <a:path w="191770" h="66039">
                <a:moveTo>
                  <a:pt x="184370" y="6489"/>
                </a:moveTo>
                <a:lnTo>
                  <a:pt x="173084" y="6489"/>
                </a:lnTo>
                <a:lnTo>
                  <a:pt x="176272" y="8229"/>
                </a:lnTo>
                <a:lnTo>
                  <a:pt x="178777" y="11718"/>
                </a:lnTo>
                <a:lnTo>
                  <a:pt x="181396" y="15197"/>
                </a:lnTo>
                <a:lnTo>
                  <a:pt x="182649" y="22208"/>
                </a:lnTo>
                <a:lnTo>
                  <a:pt x="182633" y="43352"/>
                </a:lnTo>
                <a:lnTo>
                  <a:pt x="181396" y="50298"/>
                </a:lnTo>
                <a:lnTo>
                  <a:pt x="178731" y="53885"/>
                </a:lnTo>
                <a:lnTo>
                  <a:pt x="176272" y="57342"/>
                </a:lnTo>
                <a:lnTo>
                  <a:pt x="173084" y="59103"/>
                </a:lnTo>
                <a:lnTo>
                  <a:pt x="184786" y="59103"/>
                </a:lnTo>
                <a:lnTo>
                  <a:pt x="187090" y="55646"/>
                </a:lnTo>
                <a:lnTo>
                  <a:pt x="188798" y="51015"/>
                </a:lnTo>
                <a:lnTo>
                  <a:pt x="190392" y="46384"/>
                </a:lnTo>
                <a:lnTo>
                  <a:pt x="191077" y="41151"/>
                </a:lnTo>
                <a:lnTo>
                  <a:pt x="191189" y="26448"/>
                </a:lnTo>
                <a:lnTo>
                  <a:pt x="190734" y="21415"/>
                </a:lnTo>
                <a:lnTo>
                  <a:pt x="188684" y="13860"/>
                </a:lnTo>
                <a:lnTo>
                  <a:pt x="187318" y="10674"/>
                </a:lnTo>
                <a:lnTo>
                  <a:pt x="184370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65512" y="5088449"/>
            <a:ext cx="191770" cy="66040"/>
          </a:xfrm>
          <a:custGeom>
            <a:avLst/>
            <a:gdLst/>
            <a:ahLst/>
            <a:cxnLst/>
            <a:rect l="l" t="t" r="r" b="b"/>
            <a:pathLst>
              <a:path w="191770" h="66039">
                <a:moveTo>
                  <a:pt x="24710" y="14262"/>
                </a:moveTo>
                <a:lnTo>
                  <a:pt x="16397" y="14262"/>
                </a:lnTo>
                <a:lnTo>
                  <a:pt x="16397" y="64452"/>
                </a:lnTo>
                <a:lnTo>
                  <a:pt x="24710" y="64452"/>
                </a:lnTo>
                <a:lnTo>
                  <a:pt x="24710" y="14262"/>
                </a:lnTo>
                <a:close/>
              </a:path>
              <a:path w="191770" h="66039">
                <a:moveTo>
                  <a:pt x="24710" y="0"/>
                </a:moveTo>
                <a:lnTo>
                  <a:pt x="19358" y="0"/>
                </a:lnTo>
                <a:lnTo>
                  <a:pt x="17991" y="2804"/>
                </a:lnTo>
                <a:lnTo>
                  <a:pt x="15486" y="5663"/>
                </a:lnTo>
                <a:lnTo>
                  <a:pt x="8654" y="11522"/>
                </a:lnTo>
                <a:lnTo>
                  <a:pt x="4668" y="14012"/>
                </a:lnTo>
                <a:lnTo>
                  <a:pt x="0" y="16045"/>
                </a:lnTo>
                <a:lnTo>
                  <a:pt x="0" y="23687"/>
                </a:lnTo>
                <a:lnTo>
                  <a:pt x="2619" y="22839"/>
                </a:lnTo>
                <a:lnTo>
                  <a:pt x="5465" y="21502"/>
                </a:lnTo>
                <a:lnTo>
                  <a:pt x="8654" y="19675"/>
                </a:lnTo>
                <a:lnTo>
                  <a:pt x="11956" y="17849"/>
                </a:lnTo>
                <a:lnTo>
                  <a:pt x="14461" y="16045"/>
                </a:lnTo>
                <a:lnTo>
                  <a:pt x="16397" y="14262"/>
                </a:lnTo>
                <a:lnTo>
                  <a:pt x="24710" y="14262"/>
                </a:lnTo>
                <a:lnTo>
                  <a:pt x="24710" y="0"/>
                </a:lnTo>
                <a:close/>
              </a:path>
              <a:path w="191770" h="66039">
                <a:moveTo>
                  <a:pt x="75952" y="14262"/>
                </a:moveTo>
                <a:lnTo>
                  <a:pt x="67639" y="14262"/>
                </a:lnTo>
                <a:lnTo>
                  <a:pt x="67639" y="64452"/>
                </a:lnTo>
                <a:lnTo>
                  <a:pt x="75952" y="64451"/>
                </a:lnTo>
                <a:lnTo>
                  <a:pt x="75952" y="14262"/>
                </a:lnTo>
                <a:close/>
              </a:path>
              <a:path w="191770" h="66039">
                <a:moveTo>
                  <a:pt x="75952" y="0"/>
                </a:moveTo>
                <a:lnTo>
                  <a:pt x="70600" y="0"/>
                </a:lnTo>
                <a:lnTo>
                  <a:pt x="69233" y="2804"/>
                </a:lnTo>
                <a:lnTo>
                  <a:pt x="66728" y="5663"/>
                </a:lnTo>
                <a:lnTo>
                  <a:pt x="59896" y="11522"/>
                </a:lnTo>
                <a:lnTo>
                  <a:pt x="55910" y="14012"/>
                </a:lnTo>
                <a:lnTo>
                  <a:pt x="51242" y="16045"/>
                </a:lnTo>
                <a:lnTo>
                  <a:pt x="51242" y="23687"/>
                </a:lnTo>
                <a:lnTo>
                  <a:pt x="53861" y="22839"/>
                </a:lnTo>
                <a:lnTo>
                  <a:pt x="56707" y="21502"/>
                </a:lnTo>
                <a:lnTo>
                  <a:pt x="59896" y="19675"/>
                </a:lnTo>
                <a:lnTo>
                  <a:pt x="63198" y="17849"/>
                </a:lnTo>
                <a:lnTo>
                  <a:pt x="65703" y="16045"/>
                </a:lnTo>
                <a:lnTo>
                  <a:pt x="67639" y="14262"/>
                </a:lnTo>
                <a:lnTo>
                  <a:pt x="75952" y="14262"/>
                </a:lnTo>
                <a:lnTo>
                  <a:pt x="75952" y="0"/>
                </a:lnTo>
                <a:close/>
              </a:path>
              <a:path w="191770" h="66039">
                <a:moveTo>
                  <a:pt x="121728" y="0"/>
                </a:moveTo>
                <a:lnTo>
                  <a:pt x="98339" y="15197"/>
                </a:lnTo>
                <a:lnTo>
                  <a:pt x="96904" y="19088"/>
                </a:lnTo>
                <a:lnTo>
                  <a:pt x="96107" y="25176"/>
                </a:lnTo>
                <a:lnTo>
                  <a:pt x="96107" y="32731"/>
                </a:lnTo>
                <a:lnTo>
                  <a:pt x="111593" y="65604"/>
                </a:lnTo>
                <a:lnTo>
                  <a:pt x="122980" y="65604"/>
                </a:lnTo>
                <a:lnTo>
                  <a:pt x="127080" y="64332"/>
                </a:lnTo>
                <a:lnTo>
                  <a:pt x="133457" y="59234"/>
                </a:lnTo>
                <a:lnTo>
                  <a:pt x="133544" y="59103"/>
                </a:lnTo>
                <a:lnTo>
                  <a:pt x="114326" y="59103"/>
                </a:lnTo>
                <a:lnTo>
                  <a:pt x="111138" y="57364"/>
                </a:lnTo>
                <a:lnTo>
                  <a:pt x="105900" y="50396"/>
                </a:lnTo>
                <a:lnTo>
                  <a:pt x="104647" y="43352"/>
                </a:lnTo>
                <a:lnTo>
                  <a:pt x="104647" y="22208"/>
                </a:lnTo>
                <a:lnTo>
                  <a:pt x="133199" y="6489"/>
                </a:lnTo>
                <a:lnTo>
                  <a:pt x="132546" y="5500"/>
                </a:lnTo>
                <a:lnTo>
                  <a:pt x="130268" y="3500"/>
                </a:lnTo>
                <a:lnTo>
                  <a:pt x="124802" y="695"/>
                </a:lnTo>
                <a:lnTo>
                  <a:pt x="121728" y="0"/>
                </a:lnTo>
                <a:close/>
              </a:path>
              <a:path w="191770" h="66039">
                <a:moveTo>
                  <a:pt x="133199" y="6489"/>
                </a:moveTo>
                <a:lnTo>
                  <a:pt x="121842" y="6489"/>
                </a:lnTo>
                <a:lnTo>
                  <a:pt x="125030" y="8229"/>
                </a:lnTo>
                <a:lnTo>
                  <a:pt x="127649" y="11718"/>
                </a:lnTo>
                <a:lnTo>
                  <a:pt x="130154" y="15197"/>
                </a:lnTo>
                <a:lnTo>
                  <a:pt x="131521" y="22208"/>
                </a:lnTo>
                <a:lnTo>
                  <a:pt x="131504" y="43352"/>
                </a:lnTo>
                <a:lnTo>
                  <a:pt x="130154" y="50298"/>
                </a:lnTo>
                <a:lnTo>
                  <a:pt x="127649" y="53820"/>
                </a:lnTo>
                <a:lnTo>
                  <a:pt x="125030" y="57342"/>
                </a:lnTo>
                <a:lnTo>
                  <a:pt x="121842" y="59103"/>
                </a:lnTo>
                <a:lnTo>
                  <a:pt x="133544" y="59103"/>
                </a:lnTo>
                <a:lnTo>
                  <a:pt x="135848" y="55646"/>
                </a:lnTo>
                <a:lnTo>
                  <a:pt x="137556" y="51015"/>
                </a:lnTo>
                <a:lnTo>
                  <a:pt x="139150" y="46385"/>
                </a:lnTo>
                <a:lnTo>
                  <a:pt x="140061" y="40297"/>
                </a:lnTo>
                <a:lnTo>
                  <a:pt x="140061" y="26448"/>
                </a:lnTo>
                <a:lnTo>
                  <a:pt x="139492" y="21415"/>
                </a:lnTo>
                <a:lnTo>
                  <a:pt x="137442" y="13860"/>
                </a:lnTo>
                <a:lnTo>
                  <a:pt x="136076" y="10674"/>
                </a:lnTo>
                <a:lnTo>
                  <a:pt x="134211" y="8022"/>
                </a:lnTo>
                <a:lnTo>
                  <a:pt x="133199" y="6489"/>
                </a:lnTo>
                <a:close/>
              </a:path>
              <a:path w="191770" h="66039">
                <a:moveTo>
                  <a:pt x="172970" y="0"/>
                </a:moveTo>
                <a:lnTo>
                  <a:pt x="149581" y="15197"/>
                </a:lnTo>
                <a:lnTo>
                  <a:pt x="148146" y="19088"/>
                </a:lnTo>
                <a:lnTo>
                  <a:pt x="147349" y="25176"/>
                </a:lnTo>
                <a:lnTo>
                  <a:pt x="147349" y="32731"/>
                </a:lnTo>
                <a:lnTo>
                  <a:pt x="162835" y="65604"/>
                </a:lnTo>
                <a:lnTo>
                  <a:pt x="174223" y="65604"/>
                </a:lnTo>
                <a:lnTo>
                  <a:pt x="178322" y="64332"/>
                </a:lnTo>
                <a:lnTo>
                  <a:pt x="184699" y="59234"/>
                </a:lnTo>
                <a:lnTo>
                  <a:pt x="184786" y="59103"/>
                </a:lnTo>
                <a:lnTo>
                  <a:pt x="165568" y="59103"/>
                </a:lnTo>
                <a:lnTo>
                  <a:pt x="162380" y="57364"/>
                </a:lnTo>
                <a:lnTo>
                  <a:pt x="157142" y="50396"/>
                </a:lnTo>
                <a:lnTo>
                  <a:pt x="155889" y="43352"/>
                </a:lnTo>
                <a:lnTo>
                  <a:pt x="155889" y="22208"/>
                </a:lnTo>
                <a:lnTo>
                  <a:pt x="184441" y="6489"/>
                </a:lnTo>
                <a:lnTo>
                  <a:pt x="183788" y="5500"/>
                </a:lnTo>
                <a:lnTo>
                  <a:pt x="181510" y="3500"/>
                </a:lnTo>
                <a:lnTo>
                  <a:pt x="176044" y="695"/>
                </a:lnTo>
                <a:lnTo>
                  <a:pt x="172970" y="0"/>
                </a:lnTo>
                <a:close/>
              </a:path>
              <a:path w="191770" h="66039">
                <a:moveTo>
                  <a:pt x="184441" y="6489"/>
                </a:moveTo>
                <a:lnTo>
                  <a:pt x="173084" y="6489"/>
                </a:lnTo>
                <a:lnTo>
                  <a:pt x="176272" y="8229"/>
                </a:lnTo>
                <a:lnTo>
                  <a:pt x="178891" y="11718"/>
                </a:lnTo>
                <a:lnTo>
                  <a:pt x="181396" y="15197"/>
                </a:lnTo>
                <a:lnTo>
                  <a:pt x="182763" y="22208"/>
                </a:lnTo>
                <a:lnTo>
                  <a:pt x="182746" y="43352"/>
                </a:lnTo>
                <a:lnTo>
                  <a:pt x="181396" y="50298"/>
                </a:lnTo>
                <a:lnTo>
                  <a:pt x="178891" y="53820"/>
                </a:lnTo>
                <a:lnTo>
                  <a:pt x="176272" y="57342"/>
                </a:lnTo>
                <a:lnTo>
                  <a:pt x="173084" y="59103"/>
                </a:lnTo>
                <a:lnTo>
                  <a:pt x="184786" y="59103"/>
                </a:lnTo>
                <a:lnTo>
                  <a:pt x="187090" y="55646"/>
                </a:lnTo>
                <a:lnTo>
                  <a:pt x="188798" y="51015"/>
                </a:lnTo>
                <a:lnTo>
                  <a:pt x="190392" y="46384"/>
                </a:lnTo>
                <a:lnTo>
                  <a:pt x="191303" y="40297"/>
                </a:lnTo>
                <a:lnTo>
                  <a:pt x="191303" y="26448"/>
                </a:lnTo>
                <a:lnTo>
                  <a:pt x="190734" y="21415"/>
                </a:lnTo>
                <a:lnTo>
                  <a:pt x="188684" y="13860"/>
                </a:lnTo>
                <a:lnTo>
                  <a:pt x="187318" y="10674"/>
                </a:lnTo>
                <a:lnTo>
                  <a:pt x="185453" y="8022"/>
                </a:lnTo>
                <a:lnTo>
                  <a:pt x="184441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23991" y="5088449"/>
            <a:ext cx="191770" cy="66040"/>
          </a:xfrm>
          <a:custGeom>
            <a:avLst/>
            <a:gdLst/>
            <a:ahLst/>
            <a:cxnLst/>
            <a:rect l="l" t="t" r="r" b="b"/>
            <a:pathLst>
              <a:path w="191770" h="66039">
                <a:moveTo>
                  <a:pt x="24710" y="14262"/>
                </a:moveTo>
                <a:lnTo>
                  <a:pt x="16511" y="14262"/>
                </a:lnTo>
                <a:lnTo>
                  <a:pt x="16511" y="64452"/>
                </a:lnTo>
                <a:lnTo>
                  <a:pt x="24710" y="64452"/>
                </a:lnTo>
                <a:lnTo>
                  <a:pt x="24710" y="14262"/>
                </a:lnTo>
                <a:close/>
              </a:path>
              <a:path w="191770" h="66039">
                <a:moveTo>
                  <a:pt x="24710" y="0"/>
                </a:moveTo>
                <a:lnTo>
                  <a:pt x="19358" y="0"/>
                </a:lnTo>
                <a:lnTo>
                  <a:pt x="17991" y="2804"/>
                </a:lnTo>
                <a:lnTo>
                  <a:pt x="15600" y="5663"/>
                </a:lnTo>
                <a:lnTo>
                  <a:pt x="12070" y="8598"/>
                </a:lnTo>
                <a:lnTo>
                  <a:pt x="8654" y="11522"/>
                </a:lnTo>
                <a:lnTo>
                  <a:pt x="4668" y="14012"/>
                </a:lnTo>
                <a:lnTo>
                  <a:pt x="0" y="16045"/>
                </a:lnTo>
                <a:lnTo>
                  <a:pt x="0" y="23687"/>
                </a:lnTo>
                <a:lnTo>
                  <a:pt x="16511" y="14262"/>
                </a:lnTo>
                <a:lnTo>
                  <a:pt x="24710" y="14262"/>
                </a:lnTo>
                <a:lnTo>
                  <a:pt x="24710" y="0"/>
                </a:lnTo>
                <a:close/>
              </a:path>
              <a:path w="191770" h="66039">
                <a:moveTo>
                  <a:pt x="70486" y="0"/>
                </a:moveTo>
                <a:lnTo>
                  <a:pt x="47097" y="15197"/>
                </a:lnTo>
                <a:lnTo>
                  <a:pt x="45662" y="19088"/>
                </a:lnTo>
                <a:lnTo>
                  <a:pt x="44865" y="25176"/>
                </a:lnTo>
                <a:lnTo>
                  <a:pt x="44865" y="32731"/>
                </a:lnTo>
                <a:lnTo>
                  <a:pt x="60351" y="65604"/>
                </a:lnTo>
                <a:lnTo>
                  <a:pt x="71738" y="65604"/>
                </a:lnTo>
                <a:lnTo>
                  <a:pt x="75838" y="64332"/>
                </a:lnTo>
                <a:lnTo>
                  <a:pt x="82215" y="59234"/>
                </a:lnTo>
                <a:lnTo>
                  <a:pt x="82306" y="59103"/>
                </a:lnTo>
                <a:lnTo>
                  <a:pt x="63084" y="59103"/>
                </a:lnTo>
                <a:lnTo>
                  <a:pt x="59896" y="57364"/>
                </a:lnTo>
                <a:lnTo>
                  <a:pt x="54658" y="50396"/>
                </a:lnTo>
                <a:lnTo>
                  <a:pt x="53405" y="43352"/>
                </a:lnTo>
                <a:lnTo>
                  <a:pt x="53405" y="22208"/>
                </a:lnTo>
                <a:lnTo>
                  <a:pt x="54885" y="14990"/>
                </a:lnTo>
                <a:lnTo>
                  <a:pt x="57732" y="11077"/>
                </a:lnTo>
                <a:lnTo>
                  <a:pt x="59896" y="8022"/>
                </a:lnTo>
                <a:lnTo>
                  <a:pt x="62970" y="6489"/>
                </a:lnTo>
                <a:lnTo>
                  <a:pt x="81957" y="6489"/>
                </a:lnTo>
                <a:lnTo>
                  <a:pt x="81304" y="5500"/>
                </a:lnTo>
                <a:lnTo>
                  <a:pt x="79026" y="3500"/>
                </a:lnTo>
                <a:lnTo>
                  <a:pt x="73560" y="695"/>
                </a:lnTo>
                <a:lnTo>
                  <a:pt x="70486" y="0"/>
                </a:lnTo>
                <a:close/>
              </a:path>
              <a:path w="191770" h="66039">
                <a:moveTo>
                  <a:pt x="81957" y="6489"/>
                </a:moveTo>
                <a:lnTo>
                  <a:pt x="70600" y="6489"/>
                </a:lnTo>
                <a:lnTo>
                  <a:pt x="73788" y="8229"/>
                </a:lnTo>
                <a:lnTo>
                  <a:pt x="76407" y="11718"/>
                </a:lnTo>
                <a:lnTo>
                  <a:pt x="78912" y="15197"/>
                </a:lnTo>
                <a:lnTo>
                  <a:pt x="80279" y="22208"/>
                </a:lnTo>
                <a:lnTo>
                  <a:pt x="80262" y="43352"/>
                </a:lnTo>
                <a:lnTo>
                  <a:pt x="78912" y="50298"/>
                </a:lnTo>
                <a:lnTo>
                  <a:pt x="76407" y="53820"/>
                </a:lnTo>
                <a:lnTo>
                  <a:pt x="73788" y="57342"/>
                </a:lnTo>
                <a:lnTo>
                  <a:pt x="70600" y="59103"/>
                </a:lnTo>
                <a:lnTo>
                  <a:pt x="82306" y="59103"/>
                </a:lnTo>
                <a:lnTo>
                  <a:pt x="84720" y="55646"/>
                </a:lnTo>
                <a:lnTo>
                  <a:pt x="87908" y="46385"/>
                </a:lnTo>
                <a:lnTo>
                  <a:pt x="88819" y="40297"/>
                </a:lnTo>
                <a:lnTo>
                  <a:pt x="88819" y="26448"/>
                </a:lnTo>
                <a:lnTo>
                  <a:pt x="88250" y="21415"/>
                </a:lnTo>
                <a:lnTo>
                  <a:pt x="86200" y="13860"/>
                </a:lnTo>
                <a:lnTo>
                  <a:pt x="84834" y="10674"/>
                </a:lnTo>
                <a:lnTo>
                  <a:pt x="82969" y="8022"/>
                </a:lnTo>
                <a:lnTo>
                  <a:pt x="81957" y="6489"/>
                </a:lnTo>
                <a:close/>
              </a:path>
              <a:path w="191770" h="66039">
                <a:moveTo>
                  <a:pt x="121728" y="0"/>
                </a:moveTo>
                <a:lnTo>
                  <a:pt x="98339" y="15197"/>
                </a:lnTo>
                <a:lnTo>
                  <a:pt x="96904" y="19088"/>
                </a:lnTo>
                <a:lnTo>
                  <a:pt x="96107" y="25176"/>
                </a:lnTo>
                <a:lnTo>
                  <a:pt x="96107" y="32731"/>
                </a:lnTo>
                <a:lnTo>
                  <a:pt x="111593" y="65604"/>
                </a:lnTo>
                <a:lnTo>
                  <a:pt x="122980" y="65604"/>
                </a:lnTo>
                <a:lnTo>
                  <a:pt x="127080" y="64332"/>
                </a:lnTo>
                <a:lnTo>
                  <a:pt x="133457" y="59234"/>
                </a:lnTo>
                <a:lnTo>
                  <a:pt x="133548" y="59103"/>
                </a:lnTo>
                <a:lnTo>
                  <a:pt x="114326" y="59103"/>
                </a:lnTo>
                <a:lnTo>
                  <a:pt x="111138" y="57364"/>
                </a:lnTo>
                <a:lnTo>
                  <a:pt x="105900" y="50396"/>
                </a:lnTo>
                <a:lnTo>
                  <a:pt x="104647" y="43352"/>
                </a:lnTo>
                <a:lnTo>
                  <a:pt x="104647" y="22208"/>
                </a:lnTo>
                <a:lnTo>
                  <a:pt x="106127" y="14990"/>
                </a:lnTo>
                <a:lnTo>
                  <a:pt x="108974" y="11077"/>
                </a:lnTo>
                <a:lnTo>
                  <a:pt x="111138" y="8022"/>
                </a:lnTo>
                <a:lnTo>
                  <a:pt x="114212" y="6489"/>
                </a:lnTo>
                <a:lnTo>
                  <a:pt x="133199" y="6489"/>
                </a:lnTo>
                <a:lnTo>
                  <a:pt x="132546" y="5500"/>
                </a:lnTo>
                <a:lnTo>
                  <a:pt x="130268" y="3500"/>
                </a:lnTo>
                <a:lnTo>
                  <a:pt x="124802" y="695"/>
                </a:lnTo>
                <a:lnTo>
                  <a:pt x="121728" y="0"/>
                </a:lnTo>
                <a:close/>
              </a:path>
              <a:path w="191770" h="66039">
                <a:moveTo>
                  <a:pt x="133199" y="6489"/>
                </a:moveTo>
                <a:lnTo>
                  <a:pt x="121842" y="6489"/>
                </a:lnTo>
                <a:lnTo>
                  <a:pt x="125030" y="8229"/>
                </a:lnTo>
                <a:lnTo>
                  <a:pt x="127649" y="11718"/>
                </a:lnTo>
                <a:lnTo>
                  <a:pt x="130154" y="15197"/>
                </a:lnTo>
                <a:lnTo>
                  <a:pt x="131521" y="22208"/>
                </a:lnTo>
                <a:lnTo>
                  <a:pt x="131504" y="43352"/>
                </a:lnTo>
                <a:lnTo>
                  <a:pt x="130154" y="50298"/>
                </a:lnTo>
                <a:lnTo>
                  <a:pt x="127649" y="53820"/>
                </a:lnTo>
                <a:lnTo>
                  <a:pt x="125030" y="57342"/>
                </a:lnTo>
                <a:lnTo>
                  <a:pt x="121842" y="59103"/>
                </a:lnTo>
                <a:lnTo>
                  <a:pt x="133548" y="59103"/>
                </a:lnTo>
                <a:lnTo>
                  <a:pt x="135962" y="55646"/>
                </a:lnTo>
                <a:lnTo>
                  <a:pt x="139150" y="46385"/>
                </a:lnTo>
                <a:lnTo>
                  <a:pt x="140061" y="40297"/>
                </a:lnTo>
                <a:lnTo>
                  <a:pt x="140061" y="26448"/>
                </a:lnTo>
                <a:lnTo>
                  <a:pt x="139492" y="21415"/>
                </a:lnTo>
                <a:lnTo>
                  <a:pt x="137442" y="13860"/>
                </a:lnTo>
                <a:lnTo>
                  <a:pt x="136076" y="10674"/>
                </a:lnTo>
                <a:lnTo>
                  <a:pt x="134211" y="8022"/>
                </a:lnTo>
                <a:lnTo>
                  <a:pt x="133199" y="6489"/>
                </a:lnTo>
                <a:close/>
              </a:path>
              <a:path w="191770" h="66039">
                <a:moveTo>
                  <a:pt x="172970" y="0"/>
                </a:moveTo>
                <a:lnTo>
                  <a:pt x="149581" y="15197"/>
                </a:lnTo>
                <a:lnTo>
                  <a:pt x="148146" y="19088"/>
                </a:lnTo>
                <a:lnTo>
                  <a:pt x="147349" y="25176"/>
                </a:lnTo>
                <a:lnTo>
                  <a:pt x="147349" y="32731"/>
                </a:lnTo>
                <a:lnTo>
                  <a:pt x="162835" y="65604"/>
                </a:lnTo>
                <a:lnTo>
                  <a:pt x="174223" y="65604"/>
                </a:lnTo>
                <a:lnTo>
                  <a:pt x="178322" y="64332"/>
                </a:lnTo>
                <a:lnTo>
                  <a:pt x="184699" y="59234"/>
                </a:lnTo>
                <a:lnTo>
                  <a:pt x="184790" y="59103"/>
                </a:lnTo>
                <a:lnTo>
                  <a:pt x="165568" y="59103"/>
                </a:lnTo>
                <a:lnTo>
                  <a:pt x="162380" y="57364"/>
                </a:lnTo>
                <a:lnTo>
                  <a:pt x="157142" y="50396"/>
                </a:lnTo>
                <a:lnTo>
                  <a:pt x="155889" y="43352"/>
                </a:lnTo>
                <a:lnTo>
                  <a:pt x="155889" y="22208"/>
                </a:lnTo>
                <a:lnTo>
                  <a:pt x="157370" y="14990"/>
                </a:lnTo>
                <a:lnTo>
                  <a:pt x="160216" y="11077"/>
                </a:lnTo>
                <a:lnTo>
                  <a:pt x="162380" y="8022"/>
                </a:lnTo>
                <a:lnTo>
                  <a:pt x="165454" y="6489"/>
                </a:lnTo>
                <a:lnTo>
                  <a:pt x="184441" y="6489"/>
                </a:lnTo>
                <a:lnTo>
                  <a:pt x="183788" y="5500"/>
                </a:lnTo>
                <a:lnTo>
                  <a:pt x="181510" y="3500"/>
                </a:lnTo>
                <a:lnTo>
                  <a:pt x="176044" y="695"/>
                </a:lnTo>
                <a:lnTo>
                  <a:pt x="172970" y="0"/>
                </a:lnTo>
                <a:close/>
              </a:path>
              <a:path w="191770" h="66039">
                <a:moveTo>
                  <a:pt x="184441" y="6489"/>
                </a:moveTo>
                <a:lnTo>
                  <a:pt x="173084" y="6489"/>
                </a:lnTo>
                <a:lnTo>
                  <a:pt x="176272" y="8229"/>
                </a:lnTo>
                <a:lnTo>
                  <a:pt x="178891" y="11718"/>
                </a:lnTo>
                <a:lnTo>
                  <a:pt x="181396" y="15197"/>
                </a:lnTo>
                <a:lnTo>
                  <a:pt x="182763" y="22208"/>
                </a:lnTo>
                <a:lnTo>
                  <a:pt x="182746" y="43352"/>
                </a:lnTo>
                <a:lnTo>
                  <a:pt x="181396" y="50298"/>
                </a:lnTo>
                <a:lnTo>
                  <a:pt x="178891" y="53820"/>
                </a:lnTo>
                <a:lnTo>
                  <a:pt x="176272" y="57342"/>
                </a:lnTo>
                <a:lnTo>
                  <a:pt x="173084" y="59103"/>
                </a:lnTo>
                <a:lnTo>
                  <a:pt x="184790" y="59103"/>
                </a:lnTo>
                <a:lnTo>
                  <a:pt x="187204" y="55646"/>
                </a:lnTo>
                <a:lnTo>
                  <a:pt x="190392" y="46384"/>
                </a:lnTo>
                <a:lnTo>
                  <a:pt x="191303" y="40297"/>
                </a:lnTo>
                <a:lnTo>
                  <a:pt x="191303" y="26448"/>
                </a:lnTo>
                <a:lnTo>
                  <a:pt x="190734" y="21415"/>
                </a:lnTo>
                <a:lnTo>
                  <a:pt x="188684" y="13860"/>
                </a:lnTo>
                <a:lnTo>
                  <a:pt x="187318" y="10674"/>
                </a:lnTo>
                <a:lnTo>
                  <a:pt x="185453" y="8022"/>
                </a:lnTo>
                <a:lnTo>
                  <a:pt x="184441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201714" y="5088449"/>
            <a:ext cx="146685" cy="66040"/>
          </a:xfrm>
          <a:custGeom>
            <a:avLst/>
            <a:gdLst/>
            <a:ahLst/>
            <a:cxnLst/>
            <a:rect l="l" t="t" r="r" b="b"/>
            <a:pathLst>
              <a:path w="146685" h="66039">
                <a:moveTo>
                  <a:pt x="9223" y="48917"/>
                </a:moveTo>
                <a:lnTo>
                  <a:pt x="1366" y="49548"/>
                </a:lnTo>
                <a:lnTo>
                  <a:pt x="2049" y="54646"/>
                </a:lnTo>
                <a:lnTo>
                  <a:pt x="3985" y="58592"/>
                </a:lnTo>
                <a:lnTo>
                  <a:pt x="10590" y="64201"/>
                </a:lnTo>
                <a:lnTo>
                  <a:pt x="14917" y="65604"/>
                </a:lnTo>
                <a:lnTo>
                  <a:pt x="25165" y="65604"/>
                </a:lnTo>
                <a:lnTo>
                  <a:pt x="29492" y="64332"/>
                </a:lnTo>
                <a:lnTo>
                  <a:pt x="33250" y="61777"/>
                </a:lnTo>
                <a:lnTo>
                  <a:pt x="36894" y="59234"/>
                </a:lnTo>
                <a:lnTo>
                  <a:pt x="36990" y="59103"/>
                </a:lnTo>
                <a:lnTo>
                  <a:pt x="17422" y="59103"/>
                </a:lnTo>
                <a:lnTo>
                  <a:pt x="15031" y="58299"/>
                </a:lnTo>
                <a:lnTo>
                  <a:pt x="13095" y="56690"/>
                </a:lnTo>
                <a:lnTo>
                  <a:pt x="11273" y="55070"/>
                </a:lnTo>
                <a:lnTo>
                  <a:pt x="9906" y="52483"/>
                </a:lnTo>
                <a:lnTo>
                  <a:pt x="9223" y="48917"/>
                </a:lnTo>
                <a:close/>
              </a:path>
              <a:path w="146685" h="66039">
                <a:moveTo>
                  <a:pt x="44295" y="34264"/>
                </a:moveTo>
                <a:lnTo>
                  <a:pt x="36097" y="34264"/>
                </a:lnTo>
                <a:lnTo>
                  <a:pt x="36078" y="39232"/>
                </a:lnTo>
                <a:lnTo>
                  <a:pt x="35641" y="42330"/>
                </a:lnTo>
                <a:lnTo>
                  <a:pt x="23001" y="59103"/>
                </a:lnTo>
                <a:lnTo>
                  <a:pt x="36990" y="59103"/>
                </a:lnTo>
                <a:lnTo>
                  <a:pt x="39627" y="55516"/>
                </a:lnTo>
                <a:lnTo>
                  <a:pt x="41563" y="50635"/>
                </a:lnTo>
                <a:lnTo>
                  <a:pt x="43384" y="45754"/>
                </a:lnTo>
                <a:lnTo>
                  <a:pt x="44295" y="39232"/>
                </a:lnTo>
                <a:lnTo>
                  <a:pt x="44295" y="34264"/>
                </a:lnTo>
                <a:close/>
              </a:path>
              <a:path w="146685" h="66039">
                <a:moveTo>
                  <a:pt x="25621" y="0"/>
                </a:moveTo>
                <a:lnTo>
                  <a:pt x="15258" y="0"/>
                </a:lnTo>
                <a:lnTo>
                  <a:pt x="10134" y="1967"/>
                </a:lnTo>
                <a:lnTo>
                  <a:pt x="6149" y="5924"/>
                </a:lnTo>
                <a:lnTo>
                  <a:pt x="2049" y="9870"/>
                </a:lnTo>
                <a:lnTo>
                  <a:pt x="0" y="15110"/>
                </a:lnTo>
                <a:lnTo>
                  <a:pt x="0" y="27937"/>
                </a:lnTo>
                <a:lnTo>
                  <a:pt x="1935" y="33014"/>
                </a:lnTo>
                <a:lnTo>
                  <a:pt x="9679" y="40743"/>
                </a:lnTo>
                <a:lnTo>
                  <a:pt x="14461" y="42667"/>
                </a:lnTo>
                <a:lnTo>
                  <a:pt x="23343" y="42667"/>
                </a:lnTo>
                <a:lnTo>
                  <a:pt x="26418" y="41884"/>
                </a:lnTo>
                <a:lnTo>
                  <a:pt x="32111" y="38742"/>
                </a:lnTo>
                <a:lnTo>
                  <a:pt x="34389" y="36731"/>
                </a:lnTo>
                <a:lnTo>
                  <a:pt x="35126" y="35666"/>
                </a:lnTo>
                <a:lnTo>
                  <a:pt x="18219" y="35666"/>
                </a:lnTo>
                <a:lnTo>
                  <a:pt x="15031" y="34394"/>
                </a:lnTo>
                <a:lnTo>
                  <a:pt x="12411" y="31840"/>
                </a:lnTo>
                <a:lnTo>
                  <a:pt x="9906" y="29296"/>
                </a:lnTo>
                <a:lnTo>
                  <a:pt x="8540" y="25980"/>
                </a:lnTo>
                <a:lnTo>
                  <a:pt x="8632" y="17153"/>
                </a:lnTo>
                <a:lnTo>
                  <a:pt x="9906" y="13707"/>
                </a:lnTo>
                <a:lnTo>
                  <a:pt x="15372" y="7935"/>
                </a:lnTo>
                <a:lnTo>
                  <a:pt x="18561" y="6489"/>
                </a:lnTo>
                <a:lnTo>
                  <a:pt x="37521" y="6489"/>
                </a:lnTo>
                <a:lnTo>
                  <a:pt x="36780" y="5620"/>
                </a:lnTo>
                <a:lnTo>
                  <a:pt x="33250" y="3369"/>
                </a:lnTo>
                <a:lnTo>
                  <a:pt x="29606" y="1119"/>
                </a:lnTo>
                <a:lnTo>
                  <a:pt x="25621" y="0"/>
                </a:lnTo>
                <a:close/>
              </a:path>
              <a:path w="146685" h="66039">
                <a:moveTo>
                  <a:pt x="37521" y="6489"/>
                </a:moveTo>
                <a:lnTo>
                  <a:pt x="25734" y="6489"/>
                </a:lnTo>
                <a:lnTo>
                  <a:pt x="28809" y="7826"/>
                </a:lnTo>
                <a:lnTo>
                  <a:pt x="33819" y="13186"/>
                </a:lnTo>
                <a:lnTo>
                  <a:pt x="35186" y="16773"/>
                </a:lnTo>
                <a:lnTo>
                  <a:pt x="35112" y="25980"/>
                </a:lnTo>
                <a:lnTo>
                  <a:pt x="33933" y="29296"/>
                </a:lnTo>
                <a:lnTo>
                  <a:pt x="31428" y="31840"/>
                </a:lnTo>
                <a:lnTo>
                  <a:pt x="29037" y="34394"/>
                </a:lnTo>
                <a:lnTo>
                  <a:pt x="25848" y="35666"/>
                </a:lnTo>
                <a:lnTo>
                  <a:pt x="35126" y="35666"/>
                </a:lnTo>
                <a:lnTo>
                  <a:pt x="36097" y="34264"/>
                </a:lnTo>
                <a:lnTo>
                  <a:pt x="44295" y="34264"/>
                </a:lnTo>
                <a:lnTo>
                  <a:pt x="44295" y="23187"/>
                </a:lnTo>
                <a:lnTo>
                  <a:pt x="43384" y="17153"/>
                </a:lnTo>
                <a:lnTo>
                  <a:pt x="39513" y="8826"/>
                </a:lnTo>
                <a:lnTo>
                  <a:pt x="37521" y="6489"/>
                </a:lnTo>
                <a:close/>
              </a:path>
              <a:path w="146685" h="66039">
                <a:moveTo>
                  <a:pt x="76863" y="0"/>
                </a:moveTo>
                <a:lnTo>
                  <a:pt x="51242" y="25176"/>
                </a:lnTo>
                <a:lnTo>
                  <a:pt x="51242" y="32731"/>
                </a:lnTo>
                <a:lnTo>
                  <a:pt x="66842" y="65604"/>
                </a:lnTo>
                <a:lnTo>
                  <a:pt x="78229" y="65604"/>
                </a:lnTo>
                <a:lnTo>
                  <a:pt x="82215" y="64332"/>
                </a:lnTo>
                <a:lnTo>
                  <a:pt x="88591" y="59234"/>
                </a:lnTo>
                <a:lnTo>
                  <a:pt x="88682" y="59103"/>
                </a:lnTo>
                <a:lnTo>
                  <a:pt x="69461" y="59103"/>
                </a:lnTo>
                <a:lnTo>
                  <a:pt x="66273" y="57364"/>
                </a:lnTo>
                <a:lnTo>
                  <a:pt x="63654" y="53885"/>
                </a:lnTo>
                <a:lnTo>
                  <a:pt x="61148" y="50396"/>
                </a:lnTo>
                <a:lnTo>
                  <a:pt x="59782" y="43352"/>
                </a:lnTo>
                <a:lnTo>
                  <a:pt x="59782" y="22208"/>
                </a:lnTo>
                <a:lnTo>
                  <a:pt x="61262" y="14990"/>
                </a:lnTo>
                <a:lnTo>
                  <a:pt x="64109" y="11077"/>
                </a:lnTo>
                <a:lnTo>
                  <a:pt x="66273" y="8022"/>
                </a:lnTo>
                <a:lnTo>
                  <a:pt x="69347" y="6489"/>
                </a:lnTo>
                <a:lnTo>
                  <a:pt x="88333" y="6489"/>
                </a:lnTo>
                <a:lnTo>
                  <a:pt x="87680" y="5500"/>
                </a:lnTo>
                <a:lnTo>
                  <a:pt x="85403" y="3500"/>
                </a:lnTo>
                <a:lnTo>
                  <a:pt x="79937" y="695"/>
                </a:lnTo>
                <a:lnTo>
                  <a:pt x="76863" y="0"/>
                </a:lnTo>
                <a:close/>
              </a:path>
              <a:path w="146685" h="66039">
                <a:moveTo>
                  <a:pt x="88333" y="6489"/>
                </a:moveTo>
                <a:lnTo>
                  <a:pt x="76976" y="6489"/>
                </a:lnTo>
                <a:lnTo>
                  <a:pt x="80165" y="8229"/>
                </a:lnTo>
                <a:lnTo>
                  <a:pt x="85403" y="15197"/>
                </a:lnTo>
                <a:lnTo>
                  <a:pt x="86656" y="22208"/>
                </a:lnTo>
                <a:lnTo>
                  <a:pt x="86640" y="43352"/>
                </a:lnTo>
                <a:lnTo>
                  <a:pt x="85403" y="50298"/>
                </a:lnTo>
                <a:lnTo>
                  <a:pt x="80165" y="57342"/>
                </a:lnTo>
                <a:lnTo>
                  <a:pt x="77090" y="59103"/>
                </a:lnTo>
                <a:lnTo>
                  <a:pt x="88682" y="59103"/>
                </a:lnTo>
                <a:lnTo>
                  <a:pt x="91096" y="55646"/>
                </a:lnTo>
                <a:lnTo>
                  <a:pt x="92691" y="51015"/>
                </a:lnTo>
                <a:lnTo>
                  <a:pt x="94399" y="46385"/>
                </a:lnTo>
                <a:lnTo>
                  <a:pt x="95084" y="41151"/>
                </a:lnTo>
                <a:lnTo>
                  <a:pt x="95196" y="26448"/>
                </a:lnTo>
                <a:lnTo>
                  <a:pt x="94627" y="21415"/>
                </a:lnTo>
                <a:lnTo>
                  <a:pt x="92577" y="13860"/>
                </a:lnTo>
                <a:lnTo>
                  <a:pt x="91210" y="10674"/>
                </a:lnTo>
                <a:lnTo>
                  <a:pt x="89345" y="8022"/>
                </a:lnTo>
                <a:lnTo>
                  <a:pt x="88333" y="6489"/>
                </a:lnTo>
                <a:close/>
              </a:path>
              <a:path w="146685" h="66039">
                <a:moveTo>
                  <a:pt x="128105" y="0"/>
                </a:moveTo>
                <a:lnTo>
                  <a:pt x="102484" y="25176"/>
                </a:lnTo>
                <a:lnTo>
                  <a:pt x="102484" y="32731"/>
                </a:lnTo>
                <a:lnTo>
                  <a:pt x="118084" y="65604"/>
                </a:lnTo>
                <a:lnTo>
                  <a:pt x="129471" y="65604"/>
                </a:lnTo>
                <a:lnTo>
                  <a:pt x="133457" y="64332"/>
                </a:lnTo>
                <a:lnTo>
                  <a:pt x="139833" y="59234"/>
                </a:lnTo>
                <a:lnTo>
                  <a:pt x="139924" y="59103"/>
                </a:lnTo>
                <a:lnTo>
                  <a:pt x="120703" y="59103"/>
                </a:lnTo>
                <a:lnTo>
                  <a:pt x="117515" y="57364"/>
                </a:lnTo>
                <a:lnTo>
                  <a:pt x="114896" y="53885"/>
                </a:lnTo>
                <a:lnTo>
                  <a:pt x="112390" y="50396"/>
                </a:lnTo>
                <a:lnTo>
                  <a:pt x="111024" y="43352"/>
                </a:lnTo>
                <a:lnTo>
                  <a:pt x="111024" y="22208"/>
                </a:lnTo>
                <a:lnTo>
                  <a:pt x="112504" y="14990"/>
                </a:lnTo>
                <a:lnTo>
                  <a:pt x="115351" y="11077"/>
                </a:lnTo>
                <a:lnTo>
                  <a:pt x="117515" y="8022"/>
                </a:lnTo>
                <a:lnTo>
                  <a:pt x="120589" y="6489"/>
                </a:lnTo>
                <a:lnTo>
                  <a:pt x="139576" y="6489"/>
                </a:lnTo>
                <a:lnTo>
                  <a:pt x="138922" y="5500"/>
                </a:lnTo>
                <a:lnTo>
                  <a:pt x="136645" y="3500"/>
                </a:lnTo>
                <a:lnTo>
                  <a:pt x="131179" y="695"/>
                </a:lnTo>
                <a:lnTo>
                  <a:pt x="128105" y="0"/>
                </a:lnTo>
                <a:close/>
              </a:path>
              <a:path w="146685" h="66039">
                <a:moveTo>
                  <a:pt x="139576" y="6489"/>
                </a:moveTo>
                <a:lnTo>
                  <a:pt x="128219" y="6489"/>
                </a:lnTo>
                <a:lnTo>
                  <a:pt x="131407" y="8229"/>
                </a:lnTo>
                <a:lnTo>
                  <a:pt x="136645" y="15197"/>
                </a:lnTo>
                <a:lnTo>
                  <a:pt x="137898" y="22208"/>
                </a:lnTo>
                <a:lnTo>
                  <a:pt x="137882" y="43352"/>
                </a:lnTo>
                <a:lnTo>
                  <a:pt x="136645" y="50298"/>
                </a:lnTo>
                <a:lnTo>
                  <a:pt x="131407" y="57342"/>
                </a:lnTo>
                <a:lnTo>
                  <a:pt x="128332" y="59103"/>
                </a:lnTo>
                <a:lnTo>
                  <a:pt x="139924" y="59103"/>
                </a:lnTo>
                <a:lnTo>
                  <a:pt x="142339" y="55646"/>
                </a:lnTo>
                <a:lnTo>
                  <a:pt x="143933" y="51015"/>
                </a:lnTo>
                <a:lnTo>
                  <a:pt x="145641" y="46384"/>
                </a:lnTo>
                <a:lnTo>
                  <a:pt x="146326" y="41151"/>
                </a:lnTo>
                <a:lnTo>
                  <a:pt x="146438" y="26448"/>
                </a:lnTo>
                <a:lnTo>
                  <a:pt x="145869" y="21415"/>
                </a:lnTo>
                <a:lnTo>
                  <a:pt x="143819" y="13860"/>
                </a:lnTo>
                <a:lnTo>
                  <a:pt x="142452" y="10674"/>
                </a:lnTo>
                <a:lnTo>
                  <a:pt x="140587" y="8022"/>
                </a:lnTo>
                <a:lnTo>
                  <a:pt x="139576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960307" y="5088449"/>
            <a:ext cx="146685" cy="66040"/>
          </a:xfrm>
          <a:custGeom>
            <a:avLst/>
            <a:gdLst/>
            <a:ahLst/>
            <a:cxnLst/>
            <a:rect l="l" t="t" r="r" b="b"/>
            <a:pathLst>
              <a:path w="146685" h="66039">
                <a:moveTo>
                  <a:pt x="27784" y="0"/>
                </a:moveTo>
                <a:lnTo>
                  <a:pt x="16055" y="0"/>
                </a:lnTo>
                <a:lnTo>
                  <a:pt x="11387" y="1587"/>
                </a:lnTo>
                <a:lnTo>
                  <a:pt x="4327" y="7957"/>
                </a:lnTo>
                <a:lnTo>
                  <a:pt x="2619" y="11881"/>
                </a:lnTo>
                <a:lnTo>
                  <a:pt x="2671" y="19784"/>
                </a:lnTo>
                <a:lnTo>
                  <a:pt x="3416" y="22273"/>
                </a:lnTo>
                <a:lnTo>
                  <a:pt x="5162" y="24578"/>
                </a:lnTo>
                <a:lnTo>
                  <a:pt x="6718" y="26774"/>
                </a:lnTo>
                <a:lnTo>
                  <a:pt x="9223" y="28491"/>
                </a:lnTo>
                <a:lnTo>
                  <a:pt x="12639" y="29676"/>
                </a:lnTo>
                <a:lnTo>
                  <a:pt x="8540" y="30698"/>
                </a:lnTo>
                <a:lnTo>
                  <a:pt x="5351" y="32611"/>
                </a:lnTo>
                <a:lnTo>
                  <a:pt x="1024" y="38210"/>
                </a:lnTo>
                <a:lnTo>
                  <a:pt x="0" y="41699"/>
                </a:lnTo>
                <a:lnTo>
                  <a:pt x="71" y="51635"/>
                </a:lnTo>
                <a:lnTo>
                  <a:pt x="1935" y="56157"/>
                </a:lnTo>
                <a:lnTo>
                  <a:pt x="6035" y="59929"/>
                </a:lnTo>
                <a:lnTo>
                  <a:pt x="10020" y="63712"/>
                </a:lnTo>
                <a:lnTo>
                  <a:pt x="15372" y="65604"/>
                </a:lnTo>
                <a:lnTo>
                  <a:pt x="28695" y="65604"/>
                </a:lnTo>
                <a:lnTo>
                  <a:pt x="34047" y="63734"/>
                </a:lnTo>
                <a:lnTo>
                  <a:pt x="39124" y="59103"/>
                </a:lnTo>
                <a:lnTo>
                  <a:pt x="19585" y="59103"/>
                </a:lnTo>
                <a:lnTo>
                  <a:pt x="17194" y="58527"/>
                </a:lnTo>
                <a:lnTo>
                  <a:pt x="15031" y="57386"/>
                </a:lnTo>
                <a:lnTo>
                  <a:pt x="12775" y="56255"/>
                </a:lnTo>
                <a:lnTo>
                  <a:pt x="11159" y="54603"/>
                </a:lnTo>
                <a:lnTo>
                  <a:pt x="8881" y="50363"/>
                </a:lnTo>
                <a:lnTo>
                  <a:pt x="8312" y="48189"/>
                </a:lnTo>
                <a:lnTo>
                  <a:pt x="8365" y="42123"/>
                </a:lnTo>
                <a:lnTo>
                  <a:pt x="38912" y="33122"/>
                </a:lnTo>
                <a:lnTo>
                  <a:pt x="35641" y="30948"/>
                </a:lnTo>
                <a:lnTo>
                  <a:pt x="31542" y="29676"/>
                </a:lnTo>
                <a:lnTo>
                  <a:pt x="34844" y="28491"/>
                </a:lnTo>
                <a:lnTo>
                  <a:pt x="37365" y="26774"/>
                </a:lnTo>
                <a:lnTo>
                  <a:pt x="37474" y="26622"/>
                </a:lnTo>
                <a:lnTo>
                  <a:pt x="18788" y="26622"/>
                </a:lnTo>
                <a:lnTo>
                  <a:pt x="16169" y="25665"/>
                </a:lnTo>
                <a:lnTo>
                  <a:pt x="12070" y="21839"/>
                </a:lnTo>
                <a:lnTo>
                  <a:pt x="11148" y="19610"/>
                </a:lnTo>
                <a:lnTo>
                  <a:pt x="11045" y="13588"/>
                </a:lnTo>
                <a:lnTo>
                  <a:pt x="12070" y="11272"/>
                </a:lnTo>
                <a:lnTo>
                  <a:pt x="14120" y="9359"/>
                </a:lnTo>
                <a:lnTo>
                  <a:pt x="16283" y="7446"/>
                </a:lnTo>
                <a:lnTo>
                  <a:pt x="18902" y="6489"/>
                </a:lnTo>
                <a:lnTo>
                  <a:pt x="37809" y="6489"/>
                </a:lnTo>
                <a:lnTo>
                  <a:pt x="32567" y="1630"/>
                </a:lnTo>
                <a:lnTo>
                  <a:pt x="27784" y="0"/>
                </a:lnTo>
                <a:close/>
              </a:path>
              <a:path w="146685" h="66039">
                <a:moveTo>
                  <a:pt x="38912" y="33122"/>
                </a:moveTo>
                <a:lnTo>
                  <a:pt x="25848" y="33122"/>
                </a:lnTo>
                <a:lnTo>
                  <a:pt x="29151" y="34351"/>
                </a:lnTo>
                <a:lnTo>
                  <a:pt x="34389" y="39275"/>
                </a:lnTo>
                <a:lnTo>
                  <a:pt x="35679" y="42243"/>
                </a:lnTo>
                <a:lnTo>
                  <a:pt x="35755" y="49972"/>
                </a:lnTo>
                <a:lnTo>
                  <a:pt x="34389" y="53059"/>
                </a:lnTo>
                <a:lnTo>
                  <a:pt x="29378" y="57897"/>
                </a:lnTo>
                <a:lnTo>
                  <a:pt x="26076" y="59103"/>
                </a:lnTo>
                <a:lnTo>
                  <a:pt x="39124" y="59103"/>
                </a:lnTo>
                <a:lnTo>
                  <a:pt x="42246" y="56255"/>
                </a:lnTo>
                <a:lnTo>
                  <a:pt x="44295" y="51635"/>
                </a:lnTo>
                <a:lnTo>
                  <a:pt x="44295" y="42123"/>
                </a:lnTo>
                <a:lnTo>
                  <a:pt x="43157" y="38699"/>
                </a:lnTo>
                <a:lnTo>
                  <a:pt x="38912" y="33122"/>
                </a:lnTo>
                <a:close/>
              </a:path>
              <a:path w="146685" h="66039">
                <a:moveTo>
                  <a:pt x="37809" y="6489"/>
                </a:moveTo>
                <a:lnTo>
                  <a:pt x="25051" y="6489"/>
                </a:lnTo>
                <a:lnTo>
                  <a:pt x="27670" y="7468"/>
                </a:lnTo>
                <a:lnTo>
                  <a:pt x="29720" y="9424"/>
                </a:lnTo>
                <a:lnTo>
                  <a:pt x="31883" y="11381"/>
                </a:lnTo>
                <a:lnTo>
                  <a:pt x="32821" y="13588"/>
                </a:lnTo>
                <a:lnTo>
                  <a:pt x="32856" y="19610"/>
                </a:lnTo>
                <a:lnTo>
                  <a:pt x="31883" y="21839"/>
                </a:lnTo>
                <a:lnTo>
                  <a:pt x="29948" y="23752"/>
                </a:lnTo>
                <a:lnTo>
                  <a:pt x="27898" y="25665"/>
                </a:lnTo>
                <a:lnTo>
                  <a:pt x="25279" y="26622"/>
                </a:lnTo>
                <a:lnTo>
                  <a:pt x="37474" y="26622"/>
                </a:lnTo>
                <a:lnTo>
                  <a:pt x="38986" y="24524"/>
                </a:lnTo>
                <a:lnTo>
                  <a:pt x="40652" y="22371"/>
                </a:lnTo>
                <a:lnTo>
                  <a:pt x="41449" y="19784"/>
                </a:lnTo>
                <a:lnTo>
                  <a:pt x="41449" y="12142"/>
                </a:lnTo>
                <a:lnTo>
                  <a:pt x="39627" y="8174"/>
                </a:lnTo>
                <a:lnTo>
                  <a:pt x="37809" y="6489"/>
                </a:lnTo>
                <a:close/>
              </a:path>
              <a:path w="146685" h="66039">
                <a:moveTo>
                  <a:pt x="76749" y="0"/>
                </a:moveTo>
                <a:lnTo>
                  <a:pt x="68322" y="0"/>
                </a:lnTo>
                <a:lnTo>
                  <a:pt x="64223" y="1250"/>
                </a:lnTo>
                <a:lnTo>
                  <a:pt x="61034" y="3750"/>
                </a:lnTo>
                <a:lnTo>
                  <a:pt x="57732" y="6261"/>
                </a:lnTo>
                <a:lnTo>
                  <a:pt x="55341" y="9827"/>
                </a:lnTo>
                <a:lnTo>
                  <a:pt x="53378" y="15197"/>
                </a:lnTo>
                <a:lnTo>
                  <a:pt x="52039" y="19088"/>
                </a:lnTo>
                <a:lnTo>
                  <a:pt x="51242" y="25176"/>
                </a:lnTo>
                <a:lnTo>
                  <a:pt x="51242" y="32731"/>
                </a:lnTo>
                <a:lnTo>
                  <a:pt x="66728" y="65604"/>
                </a:lnTo>
                <a:lnTo>
                  <a:pt x="78115" y="65604"/>
                </a:lnTo>
                <a:lnTo>
                  <a:pt x="82101" y="64332"/>
                </a:lnTo>
                <a:lnTo>
                  <a:pt x="85403" y="61777"/>
                </a:lnTo>
                <a:lnTo>
                  <a:pt x="88591" y="59234"/>
                </a:lnTo>
                <a:lnTo>
                  <a:pt x="88678" y="59103"/>
                </a:lnTo>
                <a:lnTo>
                  <a:pt x="69347" y="59103"/>
                </a:lnTo>
                <a:lnTo>
                  <a:pt x="66159" y="57364"/>
                </a:lnTo>
                <a:lnTo>
                  <a:pt x="63540" y="53885"/>
                </a:lnTo>
                <a:lnTo>
                  <a:pt x="61034" y="50396"/>
                </a:lnTo>
                <a:lnTo>
                  <a:pt x="59782" y="43352"/>
                </a:lnTo>
                <a:lnTo>
                  <a:pt x="59782" y="22208"/>
                </a:lnTo>
                <a:lnTo>
                  <a:pt x="88263" y="6489"/>
                </a:lnTo>
                <a:lnTo>
                  <a:pt x="87566" y="5500"/>
                </a:lnTo>
                <a:lnTo>
                  <a:pt x="85289" y="3500"/>
                </a:lnTo>
                <a:lnTo>
                  <a:pt x="82556" y="2098"/>
                </a:lnTo>
                <a:lnTo>
                  <a:pt x="79937" y="695"/>
                </a:lnTo>
                <a:lnTo>
                  <a:pt x="76749" y="0"/>
                </a:lnTo>
                <a:close/>
              </a:path>
              <a:path w="146685" h="66039">
                <a:moveTo>
                  <a:pt x="88263" y="6489"/>
                </a:moveTo>
                <a:lnTo>
                  <a:pt x="76863" y="6489"/>
                </a:lnTo>
                <a:lnTo>
                  <a:pt x="80051" y="8229"/>
                </a:lnTo>
                <a:lnTo>
                  <a:pt x="85289" y="15197"/>
                </a:lnTo>
                <a:lnTo>
                  <a:pt x="86542" y="22208"/>
                </a:lnTo>
                <a:lnTo>
                  <a:pt x="86526" y="43352"/>
                </a:lnTo>
                <a:lnTo>
                  <a:pt x="85289" y="50298"/>
                </a:lnTo>
                <a:lnTo>
                  <a:pt x="80051" y="57342"/>
                </a:lnTo>
                <a:lnTo>
                  <a:pt x="76976" y="59103"/>
                </a:lnTo>
                <a:lnTo>
                  <a:pt x="88678" y="59103"/>
                </a:lnTo>
                <a:lnTo>
                  <a:pt x="90983" y="55646"/>
                </a:lnTo>
                <a:lnTo>
                  <a:pt x="92577" y="51015"/>
                </a:lnTo>
                <a:lnTo>
                  <a:pt x="94285" y="46385"/>
                </a:lnTo>
                <a:lnTo>
                  <a:pt x="94970" y="41151"/>
                </a:lnTo>
                <a:lnTo>
                  <a:pt x="95082" y="26448"/>
                </a:lnTo>
                <a:lnTo>
                  <a:pt x="94627" y="21415"/>
                </a:lnTo>
                <a:lnTo>
                  <a:pt x="92577" y="13860"/>
                </a:lnTo>
                <a:lnTo>
                  <a:pt x="91096" y="10674"/>
                </a:lnTo>
                <a:lnTo>
                  <a:pt x="89342" y="8022"/>
                </a:lnTo>
                <a:lnTo>
                  <a:pt x="88263" y="6489"/>
                </a:lnTo>
                <a:close/>
              </a:path>
              <a:path w="146685" h="66039">
                <a:moveTo>
                  <a:pt x="127991" y="0"/>
                </a:moveTo>
                <a:lnTo>
                  <a:pt x="119564" y="0"/>
                </a:lnTo>
                <a:lnTo>
                  <a:pt x="115465" y="1250"/>
                </a:lnTo>
                <a:lnTo>
                  <a:pt x="112277" y="3750"/>
                </a:lnTo>
                <a:lnTo>
                  <a:pt x="108974" y="6261"/>
                </a:lnTo>
                <a:lnTo>
                  <a:pt x="106583" y="9827"/>
                </a:lnTo>
                <a:lnTo>
                  <a:pt x="104620" y="15197"/>
                </a:lnTo>
                <a:lnTo>
                  <a:pt x="103281" y="19088"/>
                </a:lnTo>
                <a:lnTo>
                  <a:pt x="102484" y="25176"/>
                </a:lnTo>
                <a:lnTo>
                  <a:pt x="102484" y="32731"/>
                </a:lnTo>
                <a:lnTo>
                  <a:pt x="117970" y="65604"/>
                </a:lnTo>
                <a:lnTo>
                  <a:pt x="129357" y="65604"/>
                </a:lnTo>
                <a:lnTo>
                  <a:pt x="133343" y="64332"/>
                </a:lnTo>
                <a:lnTo>
                  <a:pt x="136645" y="61777"/>
                </a:lnTo>
                <a:lnTo>
                  <a:pt x="139833" y="59234"/>
                </a:lnTo>
                <a:lnTo>
                  <a:pt x="139920" y="59103"/>
                </a:lnTo>
                <a:lnTo>
                  <a:pt x="120589" y="59103"/>
                </a:lnTo>
                <a:lnTo>
                  <a:pt x="117401" y="57364"/>
                </a:lnTo>
                <a:lnTo>
                  <a:pt x="114782" y="53885"/>
                </a:lnTo>
                <a:lnTo>
                  <a:pt x="112277" y="50396"/>
                </a:lnTo>
                <a:lnTo>
                  <a:pt x="111024" y="43352"/>
                </a:lnTo>
                <a:lnTo>
                  <a:pt x="111024" y="22208"/>
                </a:lnTo>
                <a:lnTo>
                  <a:pt x="139505" y="6489"/>
                </a:lnTo>
                <a:lnTo>
                  <a:pt x="138809" y="5500"/>
                </a:lnTo>
                <a:lnTo>
                  <a:pt x="136531" y="3500"/>
                </a:lnTo>
                <a:lnTo>
                  <a:pt x="133798" y="2098"/>
                </a:lnTo>
                <a:lnTo>
                  <a:pt x="131179" y="695"/>
                </a:lnTo>
                <a:lnTo>
                  <a:pt x="127991" y="0"/>
                </a:lnTo>
                <a:close/>
              </a:path>
              <a:path w="146685" h="66039">
                <a:moveTo>
                  <a:pt x="139505" y="6489"/>
                </a:moveTo>
                <a:lnTo>
                  <a:pt x="128105" y="6489"/>
                </a:lnTo>
                <a:lnTo>
                  <a:pt x="131293" y="8229"/>
                </a:lnTo>
                <a:lnTo>
                  <a:pt x="136531" y="15197"/>
                </a:lnTo>
                <a:lnTo>
                  <a:pt x="137784" y="22208"/>
                </a:lnTo>
                <a:lnTo>
                  <a:pt x="137768" y="43352"/>
                </a:lnTo>
                <a:lnTo>
                  <a:pt x="136531" y="50298"/>
                </a:lnTo>
                <a:lnTo>
                  <a:pt x="131293" y="57342"/>
                </a:lnTo>
                <a:lnTo>
                  <a:pt x="128219" y="59103"/>
                </a:lnTo>
                <a:lnTo>
                  <a:pt x="139920" y="59103"/>
                </a:lnTo>
                <a:lnTo>
                  <a:pt x="142225" y="55646"/>
                </a:lnTo>
                <a:lnTo>
                  <a:pt x="143819" y="51015"/>
                </a:lnTo>
                <a:lnTo>
                  <a:pt x="145527" y="46384"/>
                </a:lnTo>
                <a:lnTo>
                  <a:pt x="146212" y="41151"/>
                </a:lnTo>
                <a:lnTo>
                  <a:pt x="146324" y="26448"/>
                </a:lnTo>
                <a:lnTo>
                  <a:pt x="145869" y="21415"/>
                </a:lnTo>
                <a:lnTo>
                  <a:pt x="143819" y="13860"/>
                </a:lnTo>
                <a:lnTo>
                  <a:pt x="142339" y="10674"/>
                </a:lnTo>
                <a:lnTo>
                  <a:pt x="140585" y="8022"/>
                </a:lnTo>
                <a:lnTo>
                  <a:pt x="139505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719241" y="5088449"/>
            <a:ext cx="146050" cy="66040"/>
          </a:xfrm>
          <a:custGeom>
            <a:avLst/>
            <a:gdLst/>
            <a:ahLst/>
            <a:cxnLst/>
            <a:rect l="l" t="t" r="r" b="b"/>
            <a:pathLst>
              <a:path w="146050" h="66039">
                <a:moveTo>
                  <a:pt x="43726" y="1141"/>
                </a:moveTo>
                <a:lnTo>
                  <a:pt x="0" y="1141"/>
                </a:lnTo>
                <a:lnTo>
                  <a:pt x="0" y="8663"/>
                </a:lnTo>
                <a:lnTo>
                  <a:pt x="33022" y="8663"/>
                </a:lnTo>
                <a:lnTo>
                  <a:pt x="28809" y="13240"/>
                </a:lnTo>
                <a:lnTo>
                  <a:pt x="10703" y="53353"/>
                </a:lnTo>
                <a:lnTo>
                  <a:pt x="9565" y="59440"/>
                </a:lnTo>
                <a:lnTo>
                  <a:pt x="9565" y="64452"/>
                </a:lnTo>
                <a:lnTo>
                  <a:pt x="17877" y="64452"/>
                </a:lnTo>
                <a:lnTo>
                  <a:pt x="18447" y="58081"/>
                </a:lnTo>
                <a:lnTo>
                  <a:pt x="19471" y="52179"/>
                </a:lnTo>
                <a:lnTo>
                  <a:pt x="21180" y="46743"/>
                </a:lnTo>
                <a:lnTo>
                  <a:pt x="23457" y="39188"/>
                </a:lnTo>
                <a:lnTo>
                  <a:pt x="26645" y="31796"/>
                </a:lnTo>
                <a:lnTo>
                  <a:pt x="35072" y="17360"/>
                </a:lnTo>
                <a:lnTo>
                  <a:pt x="39285" y="11588"/>
                </a:lnTo>
                <a:lnTo>
                  <a:pt x="43726" y="7261"/>
                </a:lnTo>
                <a:lnTo>
                  <a:pt x="43726" y="1141"/>
                </a:lnTo>
                <a:close/>
              </a:path>
              <a:path w="146050" h="66039">
                <a:moveTo>
                  <a:pt x="76293" y="0"/>
                </a:moveTo>
                <a:lnTo>
                  <a:pt x="67867" y="0"/>
                </a:lnTo>
                <a:lnTo>
                  <a:pt x="63767" y="1250"/>
                </a:lnTo>
                <a:lnTo>
                  <a:pt x="60579" y="3750"/>
                </a:lnTo>
                <a:lnTo>
                  <a:pt x="57277" y="6261"/>
                </a:lnTo>
                <a:lnTo>
                  <a:pt x="54885" y="9827"/>
                </a:lnTo>
                <a:lnTo>
                  <a:pt x="52923" y="15197"/>
                </a:lnTo>
                <a:lnTo>
                  <a:pt x="51583" y="19088"/>
                </a:lnTo>
                <a:lnTo>
                  <a:pt x="50786" y="25176"/>
                </a:lnTo>
                <a:lnTo>
                  <a:pt x="50786" y="32731"/>
                </a:lnTo>
                <a:lnTo>
                  <a:pt x="66273" y="65604"/>
                </a:lnTo>
                <a:lnTo>
                  <a:pt x="77660" y="65604"/>
                </a:lnTo>
                <a:lnTo>
                  <a:pt x="81759" y="64332"/>
                </a:lnTo>
                <a:lnTo>
                  <a:pt x="88136" y="59234"/>
                </a:lnTo>
                <a:lnTo>
                  <a:pt x="88223" y="59103"/>
                </a:lnTo>
                <a:lnTo>
                  <a:pt x="68892" y="59103"/>
                </a:lnTo>
                <a:lnTo>
                  <a:pt x="65703" y="57364"/>
                </a:lnTo>
                <a:lnTo>
                  <a:pt x="63149" y="53820"/>
                </a:lnTo>
                <a:lnTo>
                  <a:pt x="60579" y="50396"/>
                </a:lnTo>
                <a:lnTo>
                  <a:pt x="59326" y="43352"/>
                </a:lnTo>
                <a:lnTo>
                  <a:pt x="59326" y="22208"/>
                </a:lnTo>
                <a:lnTo>
                  <a:pt x="60693" y="14990"/>
                </a:lnTo>
                <a:lnTo>
                  <a:pt x="63540" y="11077"/>
                </a:lnTo>
                <a:lnTo>
                  <a:pt x="65817" y="8022"/>
                </a:lnTo>
                <a:lnTo>
                  <a:pt x="68778" y="6489"/>
                </a:lnTo>
                <a:lnTo>
                  <a:pt x="87808" y="6489"/>
                </a:lnTo>
                <a:lnTo>
                  <a:pt x="87111" y="5500"/>
                </a:lnTo>
                <a:lnTo>
                  <a:pt x="84834" y="3500"/>
                </a:lnTo>
                <a:lnTo>
                  <a:pt x="82215" y="2098"/>
                </a:lnTo>
                <a:lnTo>
                  <a:pt x="79482" y="695"/>
                </a:lnTo>
                <a:lnTo>
                  <a:pt x="76293" y="0"/>
                </a:lnTo>
                <a:close/>
              </a:path>
              <a:path w="146050" h="66039">
                <a:moveTo>
                  <a:pt x="87808" y="6489"/>
                </a:moveTo>
                <a:lnTo>
                  <a:pt x="76407" y="6489"/>
                </a:lnTo>
                <a:lnTo>
                  <a:pt x="79709" y="8229"/>
                </a:lnTo>
                <a:lnTo>
                  <a:pt x="82215" y="11718"/>
                </a:lnTo>
                <a:lnTo>
                  <a:pt x="84834" y="15197"/>
                </a:lnTo>
                <a:lnTo>
                  <a:pt x="86086" y="22208"/>
                </a:lnTo>
                <a:lnTo>
                  <a:pt x="86071" y="43352"/>
                </a:lnTo>
                <a:lnTo>
                  <a:pt x="84834" y="50298"/>
                </a:lnTo>
                <a:lnTo>
                  <a:pt x="82168" y="53885"/>
                </a:lnTo>
                <a:lnTo>
                  <a:pt x="79709" y="57342"/>
                </a:lnTo>
                <a:lnTo>
                  <a:pt x="76521" y="59103"/>
                </a:lnTo>
                <a:lnTo>
                  <a:pt x="88223" y="59103"/>
                </a:lnTo>
                <a:lnTo>
                  <a:pt x="90527" y="55646"/>
                </a:lnTo>
                <a:lnTo>
                  <a:pt x="92235" y="51015"/>
                </a:lnTo>
                <a:lnTo>
                  <a:pt x="93829" y="46385"/>
                </a:lnTo>
                <a:lnTo>
                  <a:pt x="94515" y="41151"/>
                </a:lnTo>
                <a:lnTo>
                  <a:pt x="94627" y="26448"/>
                </a:lnTo>
                <a:lnTo>
                  <a:pt x="94171" y="21415"/>
                </a:lnTo>
                <a:lnTo>
                  <a:pt x="92121" y="13860"/>
                </a:lnTo>
                <a:lnTo>
                  <a:pt x="90641" y="10674"/>
                </a:lnTo>
                <a:lnTo>
                  <a:pt x="88887" y="8022"/>
                </a:lnTo>
                <a:lnTo>
                  <a:pt x="87808" y="6489"/>
                </a:lnTo>
                <a:close/>
              </a:path>
              <a:path w="146050" h="66039">
                <a:moveTo>
                  <a:pt x="127535" y="0"/>
                </a:moveTo>
                <a:lnTo>
                  <a:pt x="119109" y="0"/>
                </a:lnTo>
                <a:lnTo>
                  <a:pt x="115009" y="1250"/>
                </a:lnTo>
                <a:lnTo>
                  <a:pt x="111821" y="3750"/>
                </a:lnTo>
                <a:lnTo>
                  <a:pt x="108519" y="6261"/>
                </a:lnTo>
                <a:lnTo>
                  <a:pt x="106127" y="9827"/>
                </a:lnTo>
                <a:lnTo>
                  <a:pt x="104165" y="15197"/>
                </a:lnTo>
                <a:lnTo>
                  <a:pt x="102825" y="19088"/>
                </a:lnTo>
                <a:lnTo>
                  <a:pt x="102028" y="25176"/>
                </a:lnTo>
                <a:lnTo>
                  <a:pt x="102028" y="32731"/>
                </a:lnTo>
                <a:lnTo>
                  <a:pt x="117515" y="65604"/>
                </a:lnTo>
                <a:lnTo>
                  <a:pt x="128902" y="65604"/>
                </a:lnTo>
                <a:lnTo>
                  <a:pt x="133001" y="64332"/>
                </a:lnTo>
                <a:lnTo>
                  <a:pt x="139378" y="59234"/>
                </a:lnTo>
                <a:lnTo>
                  <a:pt x="139465" y="59103"/>
                </a:lnTo>
                <a:lnTo>
                  <a:pt x="120134" y="59103"/>
                </a:lnTo>
                <a:lnTo>
                  <a:pt x="116945" y="57364"/>
                </a:lnTo>
                <a:lnTo>
                  <a:pt x="114391" y="53820"/>
                </a:lnTo>
                <a:lnTo>
                  <a:pt x="111821" y="50396"/>
                </a:lnTo>
                <a:lnTo>
                  <a:pt x="110568" y="43352"/>
                </a:lnTo>
                <a:lnTo>
                  <a:pt x="110568" y="22208"/>
                </a:lnTo>
                <a:lnTo>
                  <a:pt x="111935" y="14990"/>
                </a:lnTo>
                <a:lnTo>
                  <a:pt x="114782" y="11077"/>
                </a:lnTo>
                <a:lnTo>
                  <a:pt x="117059" y="8022"/>
                </a:lnTo>
                <a:lnTo>
                  <a:pt x="120020" y="6489"/>
                </a:lnTo>
                <a:lnTo>
                  <a:pt x="139050" y="6489"/>
                </a:lnTo>
                <a:lnTo>
                  <a:pt x="138353" y="5500"/>
                </a:lnTo>
                <a:lnTo>
                  <a:pt x="136076" y="3500"/>
                </a:lnTo>
                <a:lnTo>
                  <a:pt x="133457" y="2098"/>
                </a:lnTo>
                <a:lnTo>
                  <a:pt x="130724" y="695"/>
                </a:lnTo>
                <a:lnTo>
                  <a:pt x="127535" y="0"/>
                </a:lnTo>
                <a:close/>
              </a:path>
              <a:path w="146050" h="66039">
                <a:moveTo>
                  <a:pt x="139050" y="6489"/>
                </a:moveTo>
                <a:lnTo>
                  <a:pt x="127649" y="6489"/>
                </a:lnTo>
                <a:lnTo>
                  <a:pt x="130951" y="8229"/>
                </a:lnTo>
                <a:lnTo>
                  <a:pt x="133457" y="11718"/>
                </a:lnTo>
                <a:lnTo>
                  <a:pt x="136076" y="15197"/>
                </a:lnTo>
                <a:lnTo>
                  <a:pt x="137328" y="22208"/>
                </a:lnTo>
                <a:lnTo>
                  <a:pt x="137313" y="43352"/>
                </a:lnTo>
                <a:lnTo>
                  <a:pt x="136076" y="50298"/>
                </a:lnTo>
                <a:lnTo>
                  <a:pt x="133410" y="53885"/>
                </a:lnTo>
                <a:lnTo>
                  <a:pt x="130951" y="57342"/>
                </a:lnTo>
                <a:lnTo>
                  <a:pt x="127763" y="59103"/>
                </a:lnTo>
                <a:lnTo>
                  <a:pt x="139465" y="59103"/>
                </a:lnTo>
                <a:lnTo>
                  <a:pt x="141769" y="55646"/>
                </a:lnTo>
                <a:lnTo>
                  <a:pt x="143477" y="51015"/>
                </a:lnTo>
                <a:lnTo>
                  <a:pt x="145071" y="46384"/>
                </a:lnTo>
                <a:lnTo>
                  <a:pt x="145757" y="41151"/>
                </a:lnTo>
                <a:lnTo>
                  <a:pt x="145869" y="26448"/>
                </a:lnTo>
                <a:lnTo>
                  <a:pt x="145413" y="21415"/>
                </a:lnTo>
                <a:lnTo>
                  <a:pt x="143363" y="13860"/>
                </a:lnTo>
                <a:lnTo>
                  <a:pt x="141883" y="10674"/>
                </a:lnTo>
                <a:lnTo>
                  <a:pt x="140129" y="8022"/>
                </a:lnTo>
                <a:lnTo>
                  <a:pt x="139050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476810" y="5088449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29492" y="0"/>
                </a:moveTo>
                <a:lnTo>
                  <a:pt x="450" y="25729"/>
                </a:lnTo>
                <a:lnTo>
                  <a:pt x="0" y="45515"/>
                </a:lnTo>
                <a:lnTo>
                  <a:pt x="2163" y="53505"/>
                </a:lnTo>
                <a:lnTo>
                  <a:pt x="6701" y="58451"/>
                </a:lnTo>
                <a:lnTo>
                  <a:pt x="10931" y="63180"/>
                </a:lnTo>
                <a:lnTo>
                  <a:pt x="16511" y="65604"/>
                </a:lnTo>
                <a:lnTo>
                  <a:pt x="27442" y="65604"/>
                </a:lnTo>
                <a:lnTo>
                  <a:pt x="31086" y="64669"/>
                </a:lnTo>
                <a:lnTo>
                  <a:pt x="37463" y="60929"/>
                </a:lnTo>
                <a:lnTo>
                  <a:pt x="39188" y="59103"/>
                </a:lnTo>
                <a:lnTo>
                  <a:pt x="20952" y="59103"/>
                </a:lnTo>
                <a:lnTo>
                  <a:pt x="18674" y="58451"/>
                </a:lnTo>
                <a:lnTo>
                  <a:pt x="14347" y="55809"/>
                </a:lnTo>
                <a:lnTo>
                  <a:pt x="12639" y="53929"/>
                </a:lnTo>
                <a:lnTo>
                  <a:pt x="11467" y="51396"/>
                </a:lnTo>
                <a:lnTo>
                  <a:pt x="10248" y="49004"/>
                </a:lnTo>
                <a:lnTo>
                  <a:pt x="9679" y="46406"/>
                </a:lnTo>
                <a:lnTo>
                  <a:pt x="9679" y="39525"/>
                </a:lnTo>
                <a:lnTo>
                  <a:pt x="10931" y="36177"/>
                </a:lnTo>
                <a:lnTo>
                  <a:pt x="13550" y="33622"/>
                </a:lnTo>
                <a:lnTo>
                  <a:pt x="15798" y="31340"/>
                </a:lnTo>
                <a:lnTo>
                  <a:pt x="8312" y="31340"/>
                </a:lnTo>
                <a:lnTo>
                  <a:pt x="8426" y="24882"/>
                </a:lnTo>
                <a:lnTo>
                  <a:pt x="9223" y="19936"/>
                </a:lnTo>
                <a:lnTo>
                  <a:pt x="39908" y="6489"/>
                </a:lnTo>
                <a:lnTo>
                  <a:pt x="37235" y="4261"/>
                </a:lnTo>
                <a:lnTo>
                  <a:pt x="33933" y="1424"/>
                </a:lnTo>
                <a:lnTo>
                  <a:pt x="29492" y="0"/>
                </a:lnTo>
                <a:close/>
              </a:path>
              <a:path w="147320" h="66039">
                <a:moveTo>
                  <a:pt x="39930" y="29807"/>
                </a:moveTo>
                <a:lnTo>
                  <a:pt x="26759" y="29807"/>
                </a:lnTo>
                <a:lnTo>
                  <a:pt x="29834" y="31079"/>
                </a:lnTo>
                <a:lnTo>
                  <a:pt x="34844" y="36177"/>
                </a:lnTo>
                <a:lnTo>
                  <a:pt x="36050" y="39525"/>
                </a:lnTo>
                <a:lnTo>
                  <a:pt x="36097" y="48656"/>
                </a:lnTo>
                <a:lnTo>
                  <a:pt x="34844" y="52309"/>
                </a:lnTo>
                <a:lnTo>
                  <a:pt x="29834" y="57744"/>
                </a:lnTo>
                <a:lnTo>
                  <a:pt x="26759" y="59103"/>
                </a:lnTo>
                <a:lnTo>
                  <a:pt x="39188" y="59103"/>
                </a:lnTo>
                <a:lnTo>
                  <a:pt x="39968" y="58277"/>
                </a:lnTo>
                <a:lnTo>
                  <a:pt x="43612" y="51396"/>
                </a:lnTo>
                <a:lnTo>
                  <a:pt x="44523" y="47645"/>
                </a:lnTo>
                <a:lnTo>
                  <a:pt x="44523" y="37449"/>
                </a:lnTo>
                <a:lnTo>
                  <a:pt x="42587" y="32459"/>
                </a:lnTo>
                <a:lnTo>
                  <a:pt x="39930" y="29807"/>
                </a:lnTo>
                <a:close/>
              </a:path>
              <a:path w="147320" h="66039">
                <a:moveTo>
                  <a:pt x="30062" y="22795"/>
                </a:moveTo>
                <a:lnTo>
                  <a:pt x="21521" y="22795"/>
                </a:lnTo>
                <a:lnTo>
                  <a:pt x="18447" y="23502"/>
                </a:lnTo>
                <a:lnTo>
                  <a:pt x="15600" y="24904"/>
                </a:lnTo>
                <a:lnTo>
                  <a:pt x="12639" y="26306"/>
                </a:lnTo>
                <a:lnTo>
                  <a:pt x="10248" y="28448"/>
                </a:lnTo>
                <a:lnTo>
                  <a:pt x="8312" y="31340"/>
                </a:lnTo>
                <a:lnTo>
                  <a:pt x="15798" y="31340"/>
                </a:lnTo>
                <a:lnTo>
                  <a:pt x="16055" y="31079"/>
                </a:lnTo>
                <a:lnTo>
                  <a:pt x="19244" y="29807"/>
                </a:lnTo>
                <a:lnTo>
                  <a:pt x="39930" y="29807"/>
                </a:lnTo>
                <a:lnTo>
                  <a:pt x="34844" y="24730"/>
                </a:lnTo>
                <a:lnTo>
                  <a:pt x="30062" y="22795"/>
                </a:lnTo>
                <a:close/>
              </a:path>
              <a:path w="147320" h="66039">
                <a:moveTo>
                  <a:pt x="39908" y="6489"/>
                </a:moveTo>
                <a:lnTo>
                  <a:pt x="26987" y="6489"/>
                </a:lnTo>
                <a:lnTo>
                  <a:pt x="29720" y="7598"/>
                </a:lnTo>
                <a:lnTo>
                  <a:pt x="31883" y="9805"/>
                </a:lnTo>
                <a:lnTo>
                  <a:pt x="33364" y="11251"/>
                </a:lnTo>
                <a:lnTo>
                  <a:pt x="34389" y="13501"/>
                </a:lnTo>
                <a:lnTo>
                  <a:pt x="35186" y="16555"/>
                </a:lnTo>
                <a:lnTo>
                  <a:pt x="43271" y="15925"/>
                </a:lnTo>
                <a:lnTo>
                  <a:pt x="42701" y="10990"/>
                </a:lnTo>
                <a:lnTo>
                  <a:pt x="40652" y="7109"/>
                </a:lnTo>
                <a:lnTo>
                  <a:pt x="39908" y="6489"/>
                </a:lnTo>
                <a:close/>
              </a:path>
              <a:path w="147320" h="66039">
                <a:moveTo>
                  <a:pt x="77204" y="0"/>
                </a:moveTo>
                <a:lnTo>
                  <a:pt x="68778" y="0"/>
                </a:lnTo>
                <a:lnTo>
                  <a:pt x="64678" y="1250"/>
                </a:lnTo>
                <a:lnTo>
                  <a:pt x="61490" y="3750"/>
                </a:lnTo>
                <a:lnTo>
                  <a:pt x="58188" y="6261"/>
                </a:lnTo>
                <a:lnTo>
                  <a:pt x="55796" y="9827"/>
                </a:lnTo>
                <a:lnTo>
                  <a:pt x="53930" y="15197"/>
                </a:lnTo>
                <a:lnTo>
                  <a:pt x="52494" y="19088"/>
                </a:lnTo>
                <a:lnTo>
                  <a:pt x="51697" y="25176"/>
                </a:lnTo>
                <a:lnTo>
                  <a:pt x="51697" y="32731"/>
                </a:lnTo>
                <a:lnTo>
                  <a:pt x="67184" y="65604"/>
                </a:lnTo>
                <a:lnTo>
                  <a:pt x="78571" y="65604"/>
                </a:lnTo>
                <a:lnTo>
                  <a:pt x="82670" y="64332"/>
                </a:lnTo>
                <a:lnTo>
                  <a:pt x="89047" y="59234"/>
                </a:lnTo>
                <a:lnTo>
                  <a:pt x="89134" y="59103"/>
                </a:lnTo>
                <a:lnTo>
                  <a:pt x="69916" y="59103"/>
                </a:lnTo>
                <a:lnTo>
                  <a:pt x="66614" y="57364"/>
                </a:lnTo>
                <a:lnTo>
                  <a:pt x="64060" y="53820"/>
                </a:lnTo>
                <a:lnTo>
                  <a:pt x="61490" y="50396"/>
                </a:lnTo>
                <a:lnTo>
                  <a:pt x="60237" y="43352"/>
                </a:lnTo>
                <a:lnTo>
                  <a:pt x="60237" y="22208"/>
                </a:lnTo>
                <a:lnTo>
                  <a:pt x="61604" y="14990"/>
                </a:lnTo>
                <a:lnTo>
                  <a:pt x="64451" y="11077"/>
                </a:lnTo>
                <a:lnTo>
                  <a:pt x="66728" y="8022"/>
                </a:lnTo>
                <a:lnTo>
                  <a:pt x="69689" y="6489"/>
                </a:lnTo>
                <a:lnTo>
                  <a:pt x="88719" y="6489"/>
                </a:lnTo>
                <a:lnTo>
                  <a:pt x="88022" y="5500"/>
                </a:lnTo>
                <a:lnTo>
                  <a:pt x="85858" y="3500"/>
                </a:lnTo>
                <a:lnTo>
                  <a:pt x="80393" y="695"/>
                </a:lnTo>
                <a:lnTo>
                  <a:pt x="77204" y="0"/>
                </a:lnTo>
                <a:close/>
              </a:path>
              <a:path w="147320" h="66039">
                <a:moveTo>
                  <a:pt x="88719" y="6489"/>
                </a:moveTo>
                <a:lnTo>
                  <a:pt x="77432" y="6489"/>
                </a:lnTo>
                <a:lnTo>
                  <a:pt x="80620" y="8229"/>
                </a:lnTo>
                <a:lnTo>
                  <a:pt x="83126" y="11718"/>
                </a:lnTo>
                <a:lnTo>
                  <a:pt x="85745" y="15197"/>
                </a:lnTo>
                <a:lnTo>
                  <a:pt x="86997" y="22208"/>
                </a:lnTo>
                <a:lnTo>
                  <a:pt x="86982" y="43352"/>
                </a:lnTo>
                <a:lnTo>
                  <a:pt x="85745" y="50298"/>
                </a:lnTo>
                <a:lnTo>
                  <a:pt x="83079" y="53885"/>
                </a:lnTo>
                <a:lnTo>
                  <a:pt x="80620" y="57342"/>
                </a:lnTo>
                <a:lnTo>
                  <a:pt x="77432" y="59103"/>
                </a:lnTo>
                <a:lnTo>
                  <a:pt x="89134" y="59103"/>
                </a:lnTo>
                <a:lnTo>
                  <a:pt x="91438" y="55646"/>
                </a:lnTo>
                <a:lnTo>
                  <a:pt x="93146" y="51015"/>
                </a:lnTo>
                <a:lnTo>
                  <a:pt x="94740" y="46385"/>
                </a:lnTo>
                <a:lnTo>
                  <a:pt x="95426" y="41151"/>
                </a:lnTo>
                <a:lnTo>
                  <a:pt x="95537" y="26448"/>
                </a:lnTo>
                <a:lnTo>
                  <a:pt x="95082" y="21415"/>
                </a:lnTo>
                <a:lnTo>
                  <a:pt x="93032" y="13860"/>
                </a:lnTo>
                <a:lnTo>
                  <a:pt x="91666" y="10674"/>
                </a:lnTo>
                <a:lnTo>
                  <a:pt x="88719" y="6489"/>
                </a:lnTo>
                <a:close/>
              </a:path>
              <a:path w="147320" h="66039">
                <a:moveTo>
                  <a:pt x="128446" y="0"/>
                </a:moveTo>
                <a:lnTo>
                  <a:pt x="120020" y="0"/>
                </a:lnTo>
                <a:lnTo>
                  <a:pt x="115920" y="1250"/>
                </a:lnTo>
                <a:lnTo>
                  <a:pt x="112732" y="3750"/>
                </a:lnTo>
                <a:lnTo>
                  <a:pt x="109430" y="6261"/>
                </a:lnTo>
                <a:lnTo>
                  <a:pt x="107038" y="9827"/>
                </a:lnTo>
                <a:lnTo>
                  <a:pt x="105172" y="15197"/>
                </a:lnTo>
                <a:lnTo>
                  <a:pt x="103736" y="19088"/>
                </a:lnTo>
                <a:lnTo>
                  <a:pt x="102939" y="25176"/>
                </a:lnTo>
                <a:lnTo>
                  <a:pt x="102939" y="32731"/>
                </a:lnTo>
                <a:lnTo>
                  <a:pt x="118426" y="65604"/>
                </a:lnTo>
                <a:lnTo>
                  <a:pt x="129813" y="65604"/>
                </a:lnTo>
                <a:lnTo>
                  <a:pt x="133912" y="64332"/>
                </a:lnTo>
                <a:lnTo>
                  <a:pt x="140289" y="59234"/>
                </a:lnTo>
                <a:lnTo>
                  <a:pt x="140376" y="59103"/>
                </a:lnTo>
                <a:lnTo>
                  <a:pt x="121159" y="59103"/>
                </a:lnTo>
                <a:lnTo>
                  <a:pt x="117856" y="57364"/>
                </a:lnTo>
                <a:lnTo>
                  <a:pt x="115302" y="53820"/>
                </a:lnTo>
                <a:lnTo>
                  <a:pt x="112732" y="50396"/>
                </a:lnTo>
                <a:lnTo>
                  <a:pt x="111479" y="43352"/>
                </a:lnTo>
                <a:lnTo>
                  <a:pt x="111479" y="22208"/>
                </a:lnTo>
                <a:lnTo>
                  <a:pt x="112846" y="14990"/>
                </a:lnTo>
                <a:lnTo>
                  <a:pt x="115693" y="11077"/>
                </a:lnTo>
                <a:lnTo>
                  <a:pt x="117970" y="8022"/>
                </a:lnTo>
                <a:lnTo>
                  <a:pt x="120931" y="6489"/>
                </a:lnTo>
                <a:lnTo>
                  <a:pt x="139961" y="6489"/>
                </a:lnTo>
                <a:lnTo>
                  <a:pt x="139264" y="5500"/>
                </a:lnTo>
                <a:lnTo>
                  <a:pt x="137100" y="3500"/>
                </a:lnTo>
                <a:lnTo>
                  <a:pt x="131635" y="695"/>
                </a:lnTo>
                <a:lnTo>
                  <a:pt x="128446" y="0"/>
                </a:lnTo>
                <a:close/>
              </a:path>
              <a:path w="147320" h="66039">
                <a:moveTo>
                  <a:pt x="139961" y="6489"/>
                </a:moveTo>
                <a:lnTo>
                  <a:pt x="128674" y="6489"/>
                </a:lnTo>
                <a:lnTo>
                  <a:pt x="131862" y="8229"/>
                </a:lnTo>
                <a:lnTo>
                  <a:pt x="134368" y="11718"/>
                </a:lnTo>
                <a:lnTo>
                  <a:pt x="136987" y="15197"/>
                </a:lnTo>
                <a:lnTo>
                  <a:pt x="138239" y="22208"/>
                </a:lnTo>
                <a:lnTo>
                  <a:pt x="138224" y="43352"/>
                </a:lnTo>
                <a:lnTo>
                  <a:pt x="136987" y="50298"/>
                </a:lnTo>
                <a:lnTo>
                  <a:pt x="134321" y="53885"/>
                </a:lnTo>
                <a:lnTo>
                  <a:pt x="131862" y="57342"/>
                </a:lnTo>
                <a:lnTo>
                  <a:pt x="128674" y="59103"/>
                </a:lnTo>
                <a:lnTo>
                  <a:pt x="140376" y="59103"/>
                </a:lnTo>
                <a:lnTo>
                  <a:pt x="142680" y="55646"/>
                </a:lnTo>
                <a:lnTo>
                  <a:pt x="144388" y="51015"/>
                </a:lnTo>
                <a:lnTo>
                  <a:pt x="145982" y="46384"/>
                </a:lnTo>
                <a:lnTo>
                  <a:pt x="146668" y="41151"/>
                </a:lnTo>
                <a:lnTo>
                  <a:pt x="146780" y="26448"/>
                </a:lnTo>
                <a:lnTo>
                  <a:pt x="146324" y="21415"/>
                </a:lnTo>
                <a:lnTo>
                  <a:pt x="144274" y="13860"/>
                </a:lnTo>
                <a:lnTo>
                  <a:pt x="142908" y="10674"/>
                </a:lnTo>
                <a:lnTo>
                  <a:pt x="139961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35744" y="5088449"/>
            <a:ext cx="146685" cy="66040"/>
          </a:xfrm>
          <a:custGeom>
            <a:avLst/>
            <a:gdLst/>
            <a:ahLst/>
            <a:cxnLst/>
            <a:rect l="l" t="t" r="r" b="b"/>
            <a:pathLst>
              <a:path w="146685" h="66039">
                <a:moveTo>
                  <a:pt x="8654" y="46874"/>
                </a:moveTo>
                <a:lnTo>
                  <a:pt x="0" y="47646"/>
                </a:lnTo>
                <a:lnTo>
                  <a:pt x="569" y="53081"/>
                </a:lnTo>
                <a:lnTo>
                  <a:pt x="2732" y="57429"/>
                </a:lnTo>
                <a:lnTo>
                  <a:pt x="10476" y="63962"/>
                </a:lnTo>
                <a:lnTo>
                  <a:pt x="15486" y="65604"/>
                </a:lnTo>
                <a:lnTo>
                  <a:pt x="29037" y="65604"/>
                </a:lnTo>
                <a:lnTo>
                  <a:pt x="34958" y="62973"/>
                </a:lnTo>
                <a:lnTo>
                  <a:pt x="38134" y="59103"/>
                </a:lnTo>
                <a:lnTo>
                  <a:pt x="18333" y="59103"/>
                </a:lnTo>
                <a:lnTo>
                  <a:pt x="15486" y="58081"/>
                </a:lnTo>
                <a:lnTo>
                  <a:pt x="13095" y="56049"/>
                </a:lnTo>
                <a:lnTo>
                  <a:pt x="10817" y="54005"/>
                </a:lnTo>
                <a:lnTo>
                  <a:pt x="9337" y="50950"/>
                </a:lnTo>
                <a:lnTo>
                  <a:pt x="8654" y="46874"/>
                </a:lnTo>
                <a:close/>
              </a:path>
              <a:path w="146685" h="66039">
                <a:moveTo>
                  <a:pt x="39852" y="28915"/>
                </a:moveTo>
                <a:lnTo>
                  <a:pt x="25734" y="28915"/>
                </a:lnTo>
                <a:lnTo>
                  <a:pt x="29264" y="30209"/>
                </a:lnTo>
                <a:lnTo>
                  <a:pt x="31883" y="32796"/>
                </a:lnTo>
                <a:lnTo>
                  <a:pt x="34616" y="35394"/>
                </a:lnTo>
                <a:lnTo>
                  <a:pt x="35869" y="38938"/>
                </a:lnTo>
                <a:lnTo>
                  <a:pt x="35869" y="48102"/>
                </a:lnTo>
                <a:lnTo>
                  <a:pt x="34502" y="51885"/>
                </a:lnTo>
                <a:lnTo>
                  <a:pt x="29037" y="57657"/>
                </a:lnTo>
                <a:lnTo>
                  <a:pt x="25621" y="59103"/>
                </a:lnTo>
                <a:lnTo>
                  <a:pt x="38134" y="59103"/>
                </a:lnTo>
                <a:lnTo>
                  <a:pt x="39322" y="57657"/>
                </a:lnTo>
                <a:lnTo>
                  <a:pt x="42815" y="53537"/>
                </a:lnTo>
                <a:lnTo>
                  <a:pt x="44523" y="48537"/>
                </a:lnTo>
                <a:lnTo>
                  <a:pt x="44523" y="36557"/>
                </a:lnTo>
                <a:lnTo>
                  <a:pt x="42587" y="31568"/>
                </a:lnTo>
                <a:lnTo>
                  <a:pt x="39852" y="28915"/>
                </a:lnTo>
                <a:close/>
              </a:path>
              <a:path w="146685" h="66039">
                <a:moveTo>
                  <a:pt x="41449" y="1141"/>
                </a:moveTo>
                <a:lnTo>
                  <a:pt x="7970" y="1141"/>
                </a:lnTo>
                <a:lnTo>
                  <a:pt x="1480" y="34133"/>
                </a:lnTo>
                <a:lnTo>
                  <a:pt x="9223" y="35025"/>
                </a:lnTo>
                <a:lnTo>
                  <a:pt x="10476" y="33242"/>
                </a:lnTo>
                <a:lnTo>
                  <a:pt x="12184" y="31785"/>
                </a:lnTo>
                <a:lnTo>
                  <a:pt x="14233" y="30633"/>
                </a:lnTo>
                <a:lnTo>
                  <a:pt x="16397" y="29492"/>
                </a:lnTo>
                <a:lnTo>
                  <a:pt x="18788" y="28915"/>
                </a:lnTo>
                <a:lnTo>
                  <a:pt x="39852" y="28915"/>
                </a:lnTo>
                <a:lnTo>
                  <a:pt x="36702" y="25861"/>
                </a:lnTo>
                <a:lnTo>
                  <a:pt x="10931" y="25861"/>
                </a:lnTo>
                <a:lnTo>
                  <a:pt x="14689" y="8663"/>
                </a:lnTo>
                <a:lnTo>
                  <a:pt x="41449" y="8663"/>
                </a:lnTo>
                <a:lnTo>
                  <a:pt x="41449" y="1141"/>
                </a:lnTo>
                <a:close/>
              </a:path>
              <a:path w="146685" h="66039">
                <a:moveTo>
                  <a:pt x="29606" y="21904"/>
                </a:moveTo>
                <a:lnTo>
                  <a:pt x="19358" y="21904"/>
                </a:lnTo>
                <a:lnTo>
                  <a:pt x="15031" y="23219"/>
                </a:lnTo>
                <a:lnTo>
                  <a:pt x="10931" y="25861"/>
                </a:lnTo>
                <a:lnTo>
                  <a:pt x="36702" y="25861"/>
                </a:lnTo>
                <a:lnTo>
                  <a:pt x="34616" y="23839"/>
                </a:lnTo>
                <a:lnTo>
                  <a:pt x="29606" y="21904"/>
                </a:lnTo>
                <a:close/>
              </a:path>
              <a:path w="146685" h="66039">
                <a:moveTo>
                  <a:pt x="76863" y="0"/>
                </a:moveTo>
                <a:lnTo>
                  <a:pt x="53474" y="15197"/>
                </a:lnTo>
                <a:lnTo>
                  <a:pt x="52039" y="19088"/>
                </a:lnTo>
                <a:lnTo>
                  <a:pt x="51242" y="25176"/>
                </a:lnTo>
                <a:lnTo>
                  <a:pt x="51242" y="32731"/>
                </a:lnTo>
                <a:lnTo>
                  <a:pt x="66728" y="65604"/>
                </a:lnTo>
                <a:lnTo>
                  <a:pt x="78115" y="65604"/>
                </a:lnTo>
                <a:lnTo>
                  <a:pt x="82215" y="64332"/>
                </a:lnTo>
                <a:lnTo>
                  <a:pt x="88591" y="59234"/>
                </a:lnTo>
                <a:lnTo>
                  <a:pt x="88678" y="59103"/>
                </a:lnTo>
                <a:lnTo>
                  <a:pt x="69461" y="59103"/>
                </a:lnTo>
                <a:lnTo>
                  <a:pt x="66273" y="57364"/>
                </a:lnTo>
                <a:lnTo>
                  <a:pt x="61034" y="50396"/>
                </a:lnTo>
                <a:lnTo>
                  <a:pt x="59782" y="43352"/>
                </a:lnTo>
                <a:lnTo>
                  <a:pt x="59782" y="22208"/>
                </a:lnTo>
                <a:lnTo>
                  <a:pt x="61262" y="14990"/>
                </a:lnTo>
                <a:lnTo>
                  <a:pt x="64109" y="11077"/>
                </a:lnTo>
                <a:lnTo>
                  <a:pt x="66273" y="8022"/>
                </a:lnTo>
                <a:lnTo>
                  <a:pt x="69347" y="6489"/>
                </a:lnTo>
                <a:lnTo>
                  <a:pt x="88333" y="6489"/>
                </a:lnTo>
                <a:lnTo>
                  <a:pt x="87680" y="5500"/>
                </a:lnTo>
                <a:lnTo>
                  <a:pt x="85403" y="3500"/>
                </a:lnTo>
                <a:lnTo>
                  <a:pt x="79937" y="695"/>
                </a:lnTo>
                <a:lnTo>
                  <a:pt x="76863" y="0"/>
                </a:lnTo>
                <a:close/>
              </a:path>
              <a:path w="146685" h="66039">
                <a:moveTo>
                  <a:pt x="88333" y="6489"/>
                </a:moveTo>
                <a:lnTo>
                  <a:pt x="76976" y="6489"/>
                </a:lnTo>
                <a:lnTo>
                  <a:pt x="80165" y="8229"/>
                </a:lnTo>
                <a:lnTo>
                  <a:pt x="82784" y="11718"/>
                </a:lnTo>
                <a:lnTo>
                  <a:pt x="85289" y="15197"/>
                </a:lnTo>
                <a:lnTo>
                  <a:pt x="86656" y="22208"/>
                </a:lnTo>
                <a:lnTo>
                  <a:pt x="86639" y="43352"/>
                </a:lnTo>
                <a:lnTo>
                  <a:pt x="85289" y="50298"/>
                </a:lnTo>
                <a:lnTo>
                  <a:pt x="82784" y="53820"/>
                </a:lnTo>
                <a:lnTo>
                  <a:pt x="80165" y="57342"/>
                </a:lnTo>
                <a:lnTo>
                  <a:pt x="76976" y="59103"/>
                </a:lnTo>
                <a:lnTo>
                  <a:pt x="88678" y="59103"/>
                </a:lnTo>
                <a:lnTo>
                  <a:pt x="90983" y="55646"/>
                </a:lnTo>
                <a:lnTo>
                  <a:pt x="92691" y="51015"/>
                </a:lnTo>
                <a:lnTo>
                  <a:pt x="94285" y="46385"/>
                </a:lnTo>
                <a:lnTo>
                  <a:pt x="95196" y="40297"/>
                </a:lnTo>
                <a:lnTo>
                  <a:pt x="95196" y="26448"/>
                </a:lnTo>
                <a:lnTo>
                  <a:pt x="94627" y="21415"/>
                </a:lnTo>
                <a:lnTo>
                  <a:pt x="92577" y="13860"/>
                </a:lnTo>
                <a:lnTo>
                  <a:pt x="91210" y="10674"/>
                </a:lnTo>
                <a:lnTo>
                  <a:pt x="89345" y="8022"/>
                </a:lnTo>
                <a:lnTo>
                  <a:pt x="88333" y="6489"/>
                </a:lnTo>
                <a:close/>
              </a:path>
              <a:path w="146685" h="66039">
                <a:moveTo>
                  <a:pt x="128105" y="0"/>
                </a:moveTo>
                <a:lnTo>
                  <a:pt x="104716" y="15197"/>
                </a:lnTo>
                <a:lnTo>
                  <a:pt x="103281" y="19088"/>
                </a:lnTo>
                <a:lnTo>
                  <a:pt x="102484" y="25176"/>
                </a:lnTo>
                <a:lnTo>
                  <a:pt x="102484" y="32731"/>
                </a:lnTo>
                <a:lnTo>
                  <a:pt x="117970" y="65604"/>
                </a:lnTo>
                <a:lnTo>
                  <a:pt x="129357" y="65604"/>
                </a:lnTo>
                <a:lnTo>
                  <a:pt x="133457" y="64332"/>
                </a:lnTo>
                <a:lnTo>
                  <a:pt x="139833" y="59234"/>
                </a:lnTo>
                <a:lnTo>
                  <a:pt x="139920" y="59103"/>
                </a:lnTo>
                <a:lnTo>
                  <a:pt x="120703" y="59103"/>
                </a:lnTo>
                <a:lnTo>
                  <a:pt x="117515" y="57364"/>
                </a:lnTo>
                <a:lnTo>
                  <a:pt x="112277" y="50396"/>
                </a:lnTo>
                <a:lnTo>
                  <a:pt x="111024" y="43352"/>
                </a:lnTo>
                <a:lnTo>
                  <a:pt x="111024" y="22208"/>
                </a:lnTo>
                <a:lnTo>
                  <a:pt x="112504" y="14990"/>
                </a:lnTo>
                <a:lnTo>
                  <a:pt x="115351" y="11077"/>
                </a:lnTo>
                <a:lnTo>
                  <a:pt x="117515" y="8022"/>
                </a:lnTo>
                <a:lnTo>
                  <a:pt x="120589" y="6489"/>
                </a:lnTo>
                <a:lnTo>
                  <a:pt x="139576" y="6489"/>
                </a:lnTo>
                <a:lnTo>
                  <a:pt x="138922" y="5500"/>
                </a:lnTo>
                <a:lnTo>
                  <a:pt x="136645" y="3500"/>
                </a:lnTo>
                <a:lnTo>
                  <a:pt x="131179" y="695"/>
                </a:lnTo>
                <a:lnTo>
                  <a:pt x="128105" y="0"/>
                </a:lnTo>
                <a:close/>
              </a:path>
              <a:path w="146685" h="66039">
                <a:moveTo>
                  <a:pt x="139576" y="6489"/>
                </a:moveTo>
                <a:lnTo>
                  <a:pt x="128219" y="6489"/>
                </a:lnTo>
                <a:lnTo>
                  <a:pt x="131407" y="8229"/>
                </a:lnTo>
                <a:lnTo>
                  <a:pt x="134026" y="11718"/>
                </a:lnTo>
                <a:lnTo>
                  <a:pt x="136531" y="15197"/>
                </a:lnTo>
                <a:lnTo>
                  <a:pt x="137898" y="22208"/>
                </a:lnTo>
                <a:lnTo>
                  <a:pt x="137881" y="43352"/>
                </a:lnTo>
                <a:lnTo>
                  <a:pt x="136531" y="50298"/>
                </a:lnTo>
                <a:lnTo>
                  <a:pt x="134026" y="53820"/>
                </a:lnTo>
                <a:lnTo>
                  <a:pt x="131407" y="57342"/>
                </a:lnTo>
                <a:lnTo>
                  <a:pt x="128219" y="59103"/>
                </a:lnTo>
                <a:lnTo>
                  <a:pt x="139920" y="59103"/>
                </a:lnTo>
                <a:lnTo>
                  <a:pt x="142225" y="55646"/>
                </a:lnTo>
                <a:lnTo>
                  <a:pt x="143933" y="51015"/>
                </a:lnTo>
                <a:lnTo>
                  <a:pt x="145527" y="46384"/>
                </a:lnTo>
                <a:lnTo>
                  <a:pt x="146438" y="40297"/>
                </a:lnTo>
                <a:lnTo>
                  <a:pt x="146438" y="26448"/>
                </a:lnTo>
                <a:lnTo>
                  <a:pt x="145869" y="21415"/>
                </a:lnTo>
                <a:lnTo>
                  <a:pt x="143819" y="13860"/>
                </a:lnTo>
                <a:lnTo>
                  <a:pt x="142452" y="10674"/>
                </a:lnTo>
                <a:lnTo>
                  <a:pt x="140587" y="8022"/>
                </a:lnTo>
                <a:lnTo>
                  <a:pt x="139576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991604" y="5088449"/>
            <a:ext cx="149225" cy="66040"/>
          </a:xfrm>
          <a:custGeom>
            <a:avLst/>
            <a:gdLst/>
            <a:ahLst/>
            <a:cxnLst/>
            <a:rect l="l" t="t" r="r" b="b"/>
            <a:pathLst>
              <a:path w="149225" h="66039">
                <a:moveTo>
                  <a:pt x="37349" y="49037"/>
                </a:moveTo>
                <a:lnTo>
                  <a:pt x="29151" y="49037"/>
                </a:lnTo>
                <a:lnTo>
                  <a:pt x="29151" y="64451"/>
                </a:lnTo>
                <a:lnTo>
                  <a:pt x="37349" y="64451"/>
                </a:lnTo>
                <a:lnTo>
                  <a:pt x="37349" y="49037"/>
                </a:lnTo>
                <a:close/>
              </a:path>
              <a:path w="149225" h="66039">
                <a:moveTo>
                  <a:pt x="37349" y="250"/>
                </a:moveTo>
                <a:lnTo>
                  <a:pt x="30631" y="250"/>
                </a:lnTo>
                <a:lnTo>
                  <a:pt x="0" y="41906"/>
                </a:lnTo>
                <a:lnTo>
                  <a:pt x="0" y="49037"/>
                </a:lnTo>
                <a:lnTo>
                  <a:pt x="46573" y="49037"/>
                </a:lnTo>
                <a:lnTo>
                  <a:pt x="46573" y="41906"/>
                </a:lnTo>
                <a:lnTo>
                  <a:pt x="8084" y="41906"/>
                </a:lnTo>
                <a:lnTo>
                  <a:pt x="29151" y="12859"/>
                </a:lnTo>
                <a:lnTo>
                  <a:pt x="37349" y="12859"/>
                </a:lnTo>
                <a:lnTo>
                  <a:pt x="37349" y="250"/>
                </a:lnTo>
                <a:close/>
              </a:path>
              <a:path w="149225" h="66039">
                <a:moveTo>
                  <a:pt x="37349" y="12859"/>
                </a:moveTo>
                <a:lnTo>
                  <a:pt x="29151" y="12859"/>
                </a:lnTo>
                <a:lnTo>
                  <a:pt x="29151" y="41906"/>
                </a:lnTo>
                <a:lnTo>
                  <a:pt x="37349" y="41906"/>
                </a:lnTo>
                <a:lnTo>
                  <a:pt x="37349" y="12859"/>
                </a:lnTo>
                <a:close/>
              </a:path>
              <a:path w="149225" h="66039">
                <a:moveTo>
                  <a:pt x="79482" y="0"/>
                </a:moveTo>
                <a:lnTo>
                  <a:pt x="56093" y="15197"/>
                </a:lnTo>
                <a:lnTo>
                  <a:pt x="54658" y="19088"/>
                </a:lnTo>
                <a:lnTo>
                  <a:pt x="53861" y="25176"/>
                </a:lnTo>
                <a:lnTo>
                  <a:pt x="53861" y="32731"/>
                </a:lnTo>
                <a:lnTo>
                  <a:pt x="69461" y="65604"/>
                </a:lnTo>
                <a:lnTo>
                  <a:pt x="80848" y="65604"/>
                </a:lnTo>
                <a:lnTo>
                  <a:pt x="84834" y="64332"/>
                </a:lnTo>
                <a:lnTo>
                  <a:pt x="91210" y="59234"/>
                </a:lnTo>
                <a:lnTo>
                  <a:pt x="91301" y="59103"/>
                </a:lnTo>
                <a:lnTo>
                  <a:pt x="72080" y="59103"/>
                </a:lnTo>
                <a:lnTo>
                  <a:pt x="68892" y="57364"/>
                </a:lnTo>
                <a:lnTo>
                  <a:pt x="66226" y="53820"/>
                </a:lnTo>
                <a:lnTo>
                  <a:pt x="63767" y="50396"/>
                </a:lnTo>
                <a:lnTo>
                  <a:pt x="62401" y="43352"/>
                </a:lnTo>
                <a:lnTo>
                  <a:pt x="62401" y="22208"/>
                </a:lnTo>
                <a:lnTo>
                  <a:pt x="63881" y="14990"/>
                </a:lnTo>
                <a:lnTo>
                  <a:pt x="66728" y="11077"/>
                </a:lnTo>
                <a:lnTo>
                  <a:pt x="68892" y="8022"/>
                </a:lnTo>
                <a:lnTo>
                  <a:pt x="71966" y="6489"/>
                </a:lnTo>
                <a:lnTo>
                  <a:pt x="90952" y="6489"/>
                </a:lnTo>
                <a:lnTo>
                  <a:pt x="90299" y="5500"/>
                </a:lnTo>
                <a:lnTo>
                  <a:pt x="88022" y="3500"/>
                </a:lnTo>
                <a:lnTo>
                  <a:pt x="82556" y="695"/>
                </a:lnTo>
                <a:lnTo>
                  <a:pt x="79482" y="0"/>
                </a:lnTo>
                <a:close/>
              </a:path>
              <a:path w="149225" h="66039">
                <a:moveTo>
                  <a:pt x="90952" y="6489"/>
                </a:moveTo>
                <a:lnTo>
                  <a:pt x="79595" y="6489"/>
                </a:lnTo>
                <a:lnTo>
                  <a:pt x="82784" y="8229"/>
                </a:lnTo>
                <a:lnTo>
                  <a:pt x="85403" y="11718"/>
                </a:lnTo>
                <a:lnTo>
                  <a:pt x="87908" y="15197"/>
                </a:lnTo>
                <a:lnTo>
                  <a:pt x="89275" y="22208"/>
                </a:lnTo>
                <a:lnTo>
                  <a:pt x="89258" y="43352"/>
                </a:lnTo>
                <a:lnTo>
                  <a:pt x="87908" y="50298"/>
                </a:lnTo>
                <a:lnTo>
                  <a:pt x="85354" y="53885"/>
                </a:lnTo>
                <a:lnTo>
                  <a:pt x="82784" y="57342"/>
                </a:lnTo>
                <a:lnTo>
                  <a:pt x="79595" y="59103"/>
                </a:lnTo>
                <a:lnTo>
                  <a:pt x="91301" y="59103"/>
                </a:lnTo>
                <a:lnTo>
                  <a:pt x="93716" y="55646"/>
                </a:lnTo>
                <a:lnTo>
                  <a:pt x="96904" y="46385"/>
                </a:lnTo>
                <a:lnTo>
                  <a:pt x="97815" y="40297"/>
                </a:lnTo>
                <a:lnTo>
                  <a:pt x="97815" y="26448"/>
                </a:lnTo>
                <a:lnTo>
                  <a:pt x="97246" y="21415"/>
                </a:lnTo>
                <a:lnTo>
                  <a:pt x="95196" y="13860"/>
                </a:lnTo>
                <a:lnTo>
                  <a:pt x="93829" y="10674"/>
                </a:lnTo>
                <a:lnTo>
                  <a:pt x="91964" y="8022"/>
                </a:lnTo>
                <a:lnTo>
                  <a:pt x="90952" y="6489"/>
                </a:lnTo>
                <a:close/>
              </a:path>
              <a:path w="149225" h="66039">
                <a:moveTo>
                  <a:pt x="130724" y="0"/>
                </a:moveTo>
                <a:lnTo>
                  <a:pt x="107335" y="15197"/>
                </a:lnTo>
                <a:lnTo>
                  <a:pt x="105900" y="19088"/>
                </a:lnTo>
                <a:lnTo>
                  <a:pt x="105103" y="25176"/>
                </a:lnTo>
                <a:lnTo>
                  <a:pt x="105103" y="32731"/>
                </a:lnTo>
                <a:lnTo>
                  <a:pt x="120703" y="65604"/>
                </a:lnTo>
                <a:lnTo>
                  <a:pt x="132090" y="65604"/>
                </a:lnTo>
                <a:lnTo>
                  <a:pt x="136076" y="64332"/>
                </a:lnTo>
                <a:lnTo>
                  <a:pt x="142452" y="59234"/>
                </a:lnTo>
                <a:lnTo>
                  <a:pt x="142544" y="59103"/>
                </a:lnTo>
                <a:lnTo>
                  <a:pt x="123322" y="59103"/>
                </a:lnTo>
                <a:lnTo>
                  <a:pt x="120134" y="57364"/>
                </a:lnTo>
                <a:lnTo>
                  <a:pt x="117468" y="53820"/>
                </a:lnTo>
                <a:lnTo>
                  <a:pt x="115009" y="50396"/>
                </a:lnTo>
                <a:lnTo>
                  <a:pt x="113643" y="43352"/>
                </a:lnTo>
                <a:lnTo>
                  <a:pt x="113643" y="22208"/>
                </a:lnTo>
                <a:lnTo>
                  <a:pt x="115123" y="14990"/>
                </a:lnTo>
                <a:lnTo>
                  <a:pt x="117970" y="11077"/>
                </a:lnTo>
                <a:lnTo>
                  <a:pt x="120134" y="8022"/>
                </a:lnTo>
                <a:lnTo>
                  <a:pt x="123208" y="6489"/>
                </a:lnTo>
                <a:lnTo>
                  <a:pt x="142195" y="6489"/>
                </a:lnTo>
                <a:lnTo>
                  <a:pt x="141541" y="5500"/>
                </a:lnTo>
                <a:lnTo>
                  <a:pt x="139264" y="3500"/>
                </a:lnTo>
                <a:lnTo>
                  <a:pt x="133798" y="695"/>
                </a:lnTo>
                <a:lnTo>
                  <a:pt x="130724" y="0"/>
                </a:lnTo>
                <a:close/>
              </a:path>
              <a:path w="149225" h="66039">
                <a:moveTo>
                  <a:pt x="142195" y="6489"/>
                </a:moveTo>
                <a:lnTo>
                  <a:pt x="130838" y="6489"/>
                </a:lnTo>
                <a:lnTo>
                  <a:pt x="134026" y="8229"/>
                </a:lnTo>
                <a:lnTo>
                  <a:pt x="136645" y="11718"/>
                </a:lnTo>
                <a:lnTo>
                  <a:pt x="139150" y="15197"/>
                </a:lnTo>
                <a:lnTo>
                  <a:pt x="140517" y="22208"/>
                </a:lnTo>
                <a:lnTo>
                  <a:pt x="140500" y="43352"/>
                </a:lnTo>
                <a:lnTo>
                  <a:pt x="139150" y="50298"/>
                </a:lnTo>
                <a:lnTo>
                  <a:pt x="136596" y="53885"/>
                </a:lnTo>
                <a:lnTo>
                  <a:pt x="134026" y="57342"/>
                </a:lnTo>
                <a:lnTo>
                  <a:pt x="130838" y="59103"/>
                </a:lnTo>
                <a:lnTo>
                  <a:pt x="142544" y="59103"/>
                </a:lnTo>
                <a:lnTo>
                  <a:pt x="144958" y="55646"/>
                </a:lnTo>
                <a:lnTo>
                  <a:pt x="148146" y="46384"/>
                </a:lnTo>
                <a:lnTo>
                  <a:pt x="149057" y="40297"/>
                </a:lnTo>
                <a:lnTo>
                  <a:pt x="149057" y="26448"/>
                </a:lnTo>
                <a:lnTo>
                  <a:pt x="148488" y="21415"/>
                </a:lnTo>
                <a:lnTo>
                  <a:pt x="146438" y="13860"/>
                </a:lnTo>
                <a:lnTo>
                  <a:pt x="145071" y="10674"/>
                </a:lnTo>
                <a:lnTo>
                  <a:pt x="143206" y="8022"/>
                </a:lnTo>
                <a:lnTo>
                  <a:pt x="142195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752930" y="5088449"/>
            <a:ext cx="146685" cy="66040"/>
          </a:xfrm>
          <a:custGeom>
            <a:avLst/>
            <a:gdLst/>
            <a:ahLst/>
            <a:cxnLst/>
            <a:rect l="l" t="t" r="r" b="b"/>
            <a:pathLst>
              <a:path w="146685" h="66039">
                <a:moveTo>
                  <a:pt x="8084" y="46493"/>
                </a:moveTo>
                <a:lnTo>
                  <a:pt x="0" y="47515"/>
                </a:lnTo>
                <a:lnTo>
                  <a:pt x="455" y="52863"/>
                </a:lnTo>
                <a:lnTo>
                  <a:pt x="2732" y="57212"/>
                </a:lnTo>
                <a:lnTo>
                  <a:pt x="10476" y="63930"/>
                </a:lnTo>
                <a:lnTo>
                  <a:pt x="15372" y="65604"/>
                </a:lnTo>
                <a:lnTo>
                  <a:pt x="27784" y="65604"/>
                </a:lnTo>
                <a:lnTo>
                  <a:pt x="33250" y="63647"/>
                </a:lnTo>
                <a:lnTo>
                  <a:pt x="38172" y="59103"/>
                </a:lnTo>
                <a:lnTo>
                  <a:pt x="17991" y="59103"/>
                </a:lnTo>
                <a:lnTo>
                  <a:pt x="15258" y="58103"/>
                </a:lnTo>
                <a:lnTo>
                  <a:pt x="10703" y="54114"/>
                </a:lnTo>
                <a:lnTo>
                  <a:pt x="9109" y="50907"/>
                </a:lnTo>
                <a:lnTo>
                  <a:pt x="8084" y="46493"/>
                </a:lnTo>
                <a:close/>
              </a:path>
              <a:path w="146685" h="66039">
                <a:moveTo>
                  <a:pt x="39127" y="33242"/>
                </a:moveTo>
                <a:lnTo>
                  <a:pt x="25734" y="33242"/>
                </a:lnTo>
                <a:lnTo>
                  <a:pt x="28923" y="34416"/>
                </a:lnTo>
                <a:lnTo>
                  <a:pt x="33933" y="39079"/>
                </a:lnTo>
                <a:lnTo>
                  <a:pt x="35186" y="42080"/>
                </a:lnTo>
                <a:lnTo>
                  <a:pt x="35186" y="49461"/>
                </a:lnTo>
                <a:lnTo>
                  <a:pt x="33819" y="52624"/>
                </a:lnTo>
                <a:lnTo>
                  <a:pt x="31200" y="55222"/>
                </a:lnTo>
                <a:lnTo>
                  <a:pt x="28467" y="57810"/>
                </a:lnTo>
                <a:lnTo>
                  <a:pt x="25165" y="59103"/>
                </a:lnTo>
                <a:lnTo>
                  <a:pt x="38172" y="59103"/>
                </a:lnTo>
                <a:lnTo>
                  <a:pt x="41790" y="55831"/>
                </a:lnTo>
                <a:lnTo>
                  <a:pt x="43954" y="51081"/>
                </a:lnTo>
                <a:lnTo>
                  <a:pt x="43954" y="41308"/>
                </a:lnTo>
                <a:lnTo>
                  <a:pt x="42815" y="37851"/>
                </a:lnTo>
                <a:lnTo>
                  <a:pt x="40652" y="35090"/>
                </a:lnTo>
                <a:lnTo>
                  <a:pt x="39127" y="33242"/>
                </a:lnTo>
                <a:close/>
              </a:path>
              <a:path w="146685" h="66039">
                <a:moveTo>
                  <a:pt x="36987" y="6489"/>
                </a:moveTo>
                <a:lnTo>
                  <a:pt x="24368" y="6489"/>
                </a:lnTo>
                <a:lnTo>
                  <a:pt x="26987" y="7446"/>
                </a:lnTo>
                <a:lnTo>
                  <a:pt x="31086" y="11272"/>
                </a:lnTo>
                <a:lnTo>
                  <a:pt x="32111" y="13675"/>
                </a:lnTo>
                <a:lnTo>
                  <a:pt x="32111" y="20208"/>
                </a:lnTo>
                <a:lnTo>
                  <a:pt x="30745" y="22904"/>
                </a:lnTo>
                <a:lnTo>
                  <a:pt x="25051" y="26383"/>
                </a:lnTo>
                <a:lnTo>
                  <a:pt x="21863" y="27263"/>
                </a:lnTo>
                <a:lnTo>
                  <a:pt x="17063" y="27263"/>
                </a:lnTo>
                <a:lnTo>
                  <a:pt x="16169" y="34014"/>
                </a:lnTo>
                <a:lnTo>
                  <a:pt x="18561" y="33503"/>
                </a:lnTo>
                <a:lnTo>
                  <a:pt x="20496" y="33242"/>
                </a:lnTo>
                <a:lnTo>
                  <a:pt x="39127" y="33242"/>
                </a:lnTo>
                <a:lnTo>
                  <a:pt x="38374" y="32329"/>
                </a:lnTo>
                <a:lnTo>
                  <a:pt x="35300" y="30524"/>
                </a:lnTo>
                <a:lnTo>
                  <a:pt x="31314" y="29676"/>
                </a:lnTo>
                <a:lnTo>
                  <a:pt x="34389" y="28318"/>
                </a:lnTo>
                <a:lnTo>
                  <a:pt x="35786" y="27263"/>
                </a:lnTo>
                <a:lnTo>
                  <a:pt x="18105" y="27263"/>
                </a:lnTo>
                <a:lnTo>
                  <a:pt x="17080" y="27133"/>
                </a:lnTo>
                <a:lnTo>
                  <a:pt x="35959" y="27133"/>
                </a:lnTo>
                <a:lnTo>
                  <a:pt x="36780" y="26513"/>
                </a:lnTo>
                <a:lnTo>
                  <a:pt x="38260" y="24263"/>
                </a:lnTo>
                <a:lnTo>
                  <a:pt x="39854" y="22013"/>
                </a:lnTo>
                <a:lnTo>
                  <a:pt x="40652" y="19491"/>
                </a:lnTo>
                <a:lnTo>
                  <a:pt x="40617" y="13675"/>
                </a:lnTo>
                <a:lnTo>
                  <a:pt x="39854" y="11033"/>
                </a:lnTo>
                <a:lnTo>
                  <a:pt x="38146" y="8403"/>
                </a:lnTo>
                <a:lnTo>
                  <a:pt x="36987" y="6489"/>
                </a:lnTo>
                <a:close/>
              </a:path>
              <a:path w="146685" h="66039">
                <a:moveTo>
                  <a:pt x="24596" y="0"/>
                </a:moveTo>
                <a:lnTo>
                  <a:pt x="797" y="16686"/>
                </a:lnTo>
                <a:lnTo>
                  <a:pt x="8995" y="18088"/>
                </a:lnTo>
                <a:lnTo>
                  <a:pt x="9679" y="14175"/>
                </a:lnTo>
                <a:lnTo>
                  <a:pt x="11045" y="11272"/>
                </a:lnTo>
                <a:lnTo>
                  <a:pt x="13209" y="9359"/>
                </a:lnTo>
                <a:lnTo>
                  <a:pt x="15258" y="7446"/>
                </a:lnTo>
                <a:lnTo>
                  <a:pt x="17991" y="6489"/>
                </a:lnTo>
                <a:lnTo>
                  <a:pt x="36987" y="6489"/>
                </a:lnTo>
                <a:lnTo>
                  <a:pt x="36552" y="5772"/>
                </a:lnTo>
                <a:lnTo>
                  <a:pt x="34161" y="3706"/>
                </a:lnTo>
                <a:lnTo>
                  <a:pt x="28012" y="739"/>
                </a:lnTo>
                <a:lnTo>
                  <a:pt x="24596" y="0"/>
                </a:lnTo>
                <a:close/>
              </a:path>
              <a:path w="146685" h="66039">
                <a:moveTo>
                  <a:pt x="76635" y="0"/>
                </a:moveTo>
                <a:lnTo>
                  <a:pt x="51014" y="25176"/>
                </a:lnTo>
                <a:lnTo>
                  <a:pt x="51014" y="32731"/>
                </a:lnTo>
                <a:lnTo>
                  <a:pt x="66614" y="65604"/>
                </a:lnTo>
                <a:lnTo>
                  <a:pt x="78001" y="65604"/>
                </a:lnTo>
                <a:lnTo>
                  <a:pt x="81987" y="64332"/>
                </a:lnTo>
                <a:lnTo>
                  <a:pt x="88364" y="59234"/>
                </a:lnTo>
                <a:lnTo>
                  <a:pt x="88455" y="59103"/>
                </a:lnTo>
                <a:lnTo>
                  <a:pt x="69233" y="59103"/>
                </a:lnTo>
                <a:lnTo>
                  <a:pt x="66045" y="57364"/>
                </a:lnTo>
                <a:lnTo>
                  <a:pt x="63426" y="53885"/>
                </a:lnTo>
                <a:lnTo>
                  <a:pt x="60921" y="50396"/>
                </a:lnTo>
                <a:lnTo>
                  <a:pt x="59554" y="43352"/>
                </a:lnTo>
                <a:lnTo>
                  <a:pt x="59554" y="22208"/>
                </a:lnTo>
                <a:lnTo>
                  <a:pt x="61034" y="14990"/>
                </a:lnTo>
                <a:lnTo>
                  <a:pt x="63881" y="11077"/>
                </a:lnTo>
                <a:lnTo>
                  <a:pt x="66045" y="8022"/>
                </a:lnTo>
                <a:lnTo>
                  <a:pt x="69119" y="6489"/>
                </a:lnTo>
                <a:lnTo>
                  <a:pt x="88106" y="6489"/>
                </a:lnTo>
                <a:lnTo>
                  <a:pt x="87453" y="5500"/>
                </a:lnTo>
                <a:lnTo>
                  <a:pt x="85175" y="3500"/>
                </a:lnTo>
                <a:lnTo>
                  <a:pt x="79709" y="695"/>
                </a:lnTo>
                <a:lnTo>
                  <a:pt x="76635" y="0"/>
                </a:lnTo>
                <a:close/>
              </a:path>
              <a:path w="146685" h="66039">
                <a:moveTo>
                  <a:pt x="88106" y="6489"/>
                </a:moveTo>
                <a:lnTo>
                  <a:pt x="76749" y="6489"/>
                </a:lnTo>
                <a:lnTo>
                  <a:pt x="79937" y="8229"/>
                </a:lnTo>
                <a:lnTo>
                  <a:pt x="85175" y="15197"/>
                </a:lnTo>
                <a:lnTo>
                  <a:pt x="86428" y="22208"/>
                </a:lnTo>
                <a:lnTo>
                  <a:pt x="86412" y="43352"/>
                </a:lnTo>
                <a:lnTo>
                  <a:pt x="85175" y="50298"/>
                </a:lnTo>
                <a:lnTo>
                  <a:pt x="79937" y="57342"/>
                </a:lnTo>
                <a:lnTo>
                  <a:pt x="76863" y="59103"/>
                </a:lnTo>
                <a:lnTo>
                  <a:pt x="88455" y="59103"/>
                </a:lnTo>
                <a:lnTo>
                  <a:pt x="90869" y="55646"/>
                </a:lnTo>
                <a:lnTo>
                  <a:pt x="92463" y="51015"/>
                </a:lnTo>
                <a:lnTo>
                  <a:pt x="94171" y="46385"/>
                </a:lnTo>
                <a:lnTo>
                  <a:pt x="94856" y="41151"/>
                </a:lnTo>
                <a:lnTo>
                  <a:pt x="94968" y="26448"/>
                </a:lnTo>
                <a:lnTo>
                  <a:pt x="94399" y="21415"/>
                </a:lnTo>
                <a:lnTo>
                  <a:pt x="92349" y="13860"/>
                </a:lnTo>
                <a:lnTo>
                  <a:pt x="90983" y="10674"/>
                </a:lnTo>
                <a:lnTo>
                  <a:pt x="89118" y="8022"/>
                </a:lnTo>
                <a:lnTo>
                  <a:pt x="88106" y="6489"/>
                </a:lnTo>
                <a:close/>
              </a:path>
              <a:path w="146685" h="66039">
                <a:moveTo>
                  <a:pt x="127877" y="0"/>
                </a:moveTo>
                <a:lnTo>
                  <a:pt x="102256" y="25176"/>
                </a:lnTo>
                <a:lnTo>
                  <a:pt x="102256" y="32731"/>
                </a:lnTo>
                <a:lnTo>
                  <a:pt x="117856" y="65604"/>
                </a:lnTo>
                <a:lnTo>
                  <a:pt x="129243" y="65604"/>
                </a:lnTo>
                <a:lnTo>
                  <a:pt x="133229" y="64332"/>
                </a:lnTo>
                <a:lnTo>
                  <a:pt x="139606" y="59234"/>
                </a:lnTo>
                <a:lnTo>
                  <a:pt x="139697" y="59103"/>
                </a:lnTo>
                <a:lnTo>
                  <a:pt x="120475" y="59103"/>
                </a:lnTo>
                <a:lnTo>
                  <a:pt x="117287" y="57364"/>
                </a:lnTo>
                <a:lnTo>
                  <a:pt x="114668" y="53885"/>
                </a:lnTo>
                <a:lnTo>
                  <a:pt x="112163" y="50396"/>
                </a:lnTo>
                <a:lnTo>
                  <a:pt x="110796" y="43352"/>
                </a:lnTo>
                <a:lnTo>
                  <a:pt x="110796" y="22208"/>
                </a:lnTo>
                <a:lnTo>
                  <a:pt x="112277" y="14990"/>
                </a:lnTo>
                <a:lnTo>
                  <a:pt x="115123" y="11077"/>
                </a:lnTo>
                <a:lnTo>
                  <a:pt x="117287" y="8022"/>
                </a:lnTo>
                <a:lnTo>
                  <a:pt x="120361" y="6489"/>
                </a:lnTo>
                <a:lnTo>
                  <a:pt x="139348" y="6489"/>
                </a:lnTo>
                <a:lnTo>
                  <a:pt x="138695" y="5500"/>
                </a:lnTo>
                <a:lnTo>
                  <a:pt x="136417" y="3500"/>
                </a:lnTo>
                <a:lnTo>
                  <a:pt x="130951" y="695"/>
                </a:lnTo>
                <a:lnTo>
                  <a:pt x="127877" y="0"/>
                </a:lnTo>
                <a:close/>
              </a:path>
              <a:path w="146685" h="66039">
                <a:moveTo>
                  <a:pt x="139348" y="6489"/>
                </a:moveTo>
                <a:lnTo>
                  <a:pt x="127991" y="6489"/>
                </a:lnTo>
                <a:lnTo>
                  <a:pt x="131179" y="8229"/>
                </a:lnTo>
                <a:lnTo>
                  <a:pt x="136417" y="15197"/>
                </a:lnTo>
                <a:lnTo>
                  <a:pt x="137670" y="22208"/>
                </a:lnTo>
                <a:lnTo>
                  <a:pt x="137654" y="43352"/>
                </a:lnTo>
                <a:lnTo>
                  <a:pt x="136417" y="50298"/>
                </a:lnTo>
                <a:lnTo>
                  <a:pt x="131179" y="57342"/>
                </a:lnTo>
                <a:lnTo>
                  <a:pt x="128105" y="59103"/>
                </a:lnTo>
                <a:lnTo>
                  <a:pt x="139697" y="59103"/>
                </a:lnTo>
                <a:lnTo>
                  <a:pt x="142111" y="55646"/>
                </a:lnTo>
                <a:lnTo>
                  <a:pt x="143705" y="51015"/>
                </a:lnTo>
                <a:lnTo>
                  <a:pt x="145413" y="46384"/>
                </a:lnTo>
                <a:lnTo>
                  <a:pt x="146098" y="41151"/>
                </a:lnTo>
                <a:lnTo>
                  <a:pt x="146210" y="26448"/>
                </a:lnTo>
                <a:lnTo>
                  <a:pt x="145641" y="21415"/>
                </a:lnTo>
                <a:lnTo>
                  <a:pt x="143591" y="13860"/>
                </a:lnTo>
                <a:lnTo>
                  <a:pt x="142225" y="10674"/>
                </a:lnTo>
                <a:lnTo>
                  <a:pt x="140360" y="8022"/>
                </a:lnTo>
                <a:lnTo>
                  <a:pt x="139348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510168" y="5088449"/>
            <a:ext cx="147955" cy="66040"/>
          </a:xfrm>
          <a:custGeom>
            <a:avLst/>
            <a:gdLst/>
            <a:ahLst/>
            <a:cxnLst/>
            <a:rect l="l" t="t" r="r" b="b"/>
            <a:pathLst>
              <a:path w="147955" h="66039">
                <a:moveTo>
                  <a:pt x="40327" y="6489"/>
                </a:moveTo>
                <a:lnTo>
                  <a:pt x="27044" y="6489"/>
                </a:lnTo>
                <a:lnTo>
                  <a:pt x="30118" y="7576"/>
                </a:lnTo>
                <a:lnTo>
                  <a:pt x="34742" y="11903"/>
                </a:lnTo>
                <a:lnTo>
                  <a:pt x="35903" y="14566"/>
                </a:lnTo>
                <a:lnTo>
                  <a:pt x="35903" y="20675"/>
                </a:lnTo>
                <a:lnTo>
                  <a:pt x="12503" y="44417"/>
                </a:lnTo>
                <a:lnTo>
                  <a:pt x="8904" y="47646"/>
                </a:lnTo>
                <a:lnTo>
                  <a:pt x="3917" y="53244"/>
                </a:lnTo>
                <a:lnTo>
                  <a:pt x="2140" y="56092"/>
                </a:lnTo>
                <a:lnTo>
                  <a:pt x="1070" y="58973"/>
                </a:lnTo>
                <a:lnTo>
                  <a:pt x="364" y="60766"/>
                </a:lnTo>
                <a:lnTo>
                  <a:pt x="0" y="62593"/>
                </a:lnTo>
                <a:lnTo>
                  <a:pt x="0" y="64452"/>
                </a:lnTo>
                <a:lnTo>
                  <a:pt x="44443" y="64451"/>
                </a:lnTo>
                <a:lnTo>
                  <a:pt x="44443" y="56940"/>
                </a:lnTo>
                <a:lnTo>
                  <a:pt x="11478" y="56940"/>
                </a:lnTo>
                <a:lnTo>
                  <a:pt x="12457" y="55494"/>
                </a:lnTo>
                <a:lnTo>
                  <a:pt x="13641" y="54048"/>
                </a:lnTo>
                <a:lnTo>
                  <a:pt x="16397" y="51168"/>
                </a:lnTo>
                <a:lnTo>
                  <a:pt x="19574" y="48493"/>
                </a:lnTo>
                <a:lnTo>
                  <a:pt x="24562" y="44580"/>
                </a:lnTo>
                <a:lnTo>
                  <a:pt x="30517" y="39743"/>
                </a:lnTo>
                <a:lnTo>
                  <a:pt x="44379" y="20675"/>
                </a:lnTo>
                <a:lnTo>
                  <a:pt x="44366" y="12566"/>
                </a:lnTo>
                <a:lnTo>
                  <a:pt x="42553" y="8489"/>
                </a:lnTo>
                <a:lnTo>
                  <a:pt x="40327" y="6489"/>
                </a:lnTo>
                <a:close/>
              </a:path>
              <a:path w="147955" h="66039">
                <a:moveTo>
                  <a:pt x="29891" y="0"/>
                </a:moveTo>
                <a:lnTo>
                  <a:pt x="1605" y="18599"/>
                </a:lnTo>
                <a:lnTo>
                  <a:pt x="10145" y="19360"/>
                </a:lnTo>
                <a:lnTo>
                  <a:pt x="10145" y="15371"/>
                </a:lnTo>
                <a:lnTo>
                  <a:pt x="11341" y="12229"/>
                </a:lnTo>
                <a:lnTo>
                  <a:pt x="16146" y="7642"/>
                </a:lnTo>
                <a:lnTo>
                  <a:pt x="19312" y="6489"/>
                </a:lnTo>
                <a:lnTo>
                  <a:pt x="40327" y="6489"/>
                </a:lnTo>
                <a:lnTo>
                  <a:pt x="34992" y="1695"/>
                </a:lnTo>
                <a:lnTo>
                  <a:pt x="29891" y="0"/>
                </a:lnTo>
                <a:close/>
              </a:path>
              <a:path w="147955" h="66039">
                <a:moveTo>
                  <a:pt x="77887" y="0"/>
                </a:moveTo>
                <a:lnTo>
                  <a:pt x="52312" y="25176"/>
                </a:lnTo>
                <a:lnTo>
                  <a:pt x="52312" y="32731"/>
                </a:lnTo>
                <a:lnTo>
                  <a:pt x="67833" y="65604"/>
                </a:lnTo>
                <a:lnTo>
                  <a:pt x="79220" y="65604"/>
                </a:lnTo>
                <a:lnTo>
                  <a:pt x="83274" y="64332"/>
                </a:lnTo>
                <a:lnTo>
                  <a:pt x="89673" y="59234"/>
                </a:lnTo>
                <a:lnTo>
                  <a:pt x="89761" y="59103"/>
                </a:lnTo>
                <a:lnTo>
                  <a:pt x="70509" y="59103"/>
                </a:lnTo>
                <a:lnTo>
                  <a:pt x="67309" y="57364"/>
                </a:lnTo>
                <a:lnTo>
                  <a:pt x="62139" y="50396"/>
                </a:lnTo>
                <a:lnTo>
                  <a:pt x="60852" y="43352"/>
                </a:lnTo>
                <a:lnTo>
                  <a:pt x="60852" y="22208"/>
                </a:lnTo>
                <a:lnTo>
                  <a:pt x="62276" y="14990"/>
                </a:lnTo>
                <a:lnTo>
                  <a:pt x="67343" y="8022"/>
                </a:lnTo>
                <a:lnTo>
                  <a:pt x="70372" y="6489"/>
                </a:lnTo>
                <a:lnTo>
                  <a:pt x="89375" y="6489"/>
                </a:lnTo>
                <a:lnTo>
                  <a:pt x="88694" y="5500"/>
                </a:lnTo>
                <a:lnTo>
                  <a:pt x="86451" y="3500"/>
                </a:lnTo>
                <a:lnTo>
                  <a:pt x="81030" y="695"/>
                </a:lnTo>
                <a:lnTo>
                  <a:pt x="77887" y="0"/>
                </a:lnTo>
                <a:close/>
              </a:path>
              <a:path w="147955" h="66039">
                <a:moveTo>
                  <a:pt x="89375" y="6489"/>
                </a:moveTo>
                <a:lnTo>
                  <a:pt x="78024" y="6489"/>
                </a:lnTo>
                <a:lnTo>
                  <a:pt x="81224" y="8229"/>
                </a:lnTo>
                <a:lnTo>
                  <a:pt x="86382" y="15197"/>
                </a:lnTo>
                <a:lnTo>
                  <a:pt x="87680" y="22208"/>
                </a:lnTo>
                <a:lnTo>
                  <a:pt x="87664" y="43352"/>
                </a:lnTo>
                <a:lnTo>
                  <a:pt x="86382" y="50298"/>
                </a:lnTo>
                <a:lnTo>
                  <a:pt x="81224" y="57342"/>
                </a:lnTo>
                <a:lnTo>
                  <a:pt x="78070" y="59103"/>
                </a:lnTo>
                <a:lnTo>
                  <a:pt x="89761" y="59103"/>
                </a:lnTo>
                <a:lnTo>
                  <a:pt x="92099" y="55646"/>
                </a:lnTo>
                <a:lnTo>
                  <a:pt x="95389" y="46385"/>
                </a:lnTo>
                <a:lnTo>
                  <a:pt x="96221" y="40297"/>
                </a:lnTo>
                <a:lnTo>
                  <a:pt x="96221" y="26448"/>
                </a:lnTo>
                <a:lnTo>
                  <a:pt x="95708" y="21415"/>
                </a:lnTo>
                <a:lnTo>
                  <a:pt x="93659" y="13860"/>
                </a:lnTo>
                <a:lnTo>
                  <a:pt x="92258" y="10674"/>
                </a:lnTo>
                <a:lnTo>
                  <a:pt x="89375" y="6489"/>
                </a:lnTo>
                <a:close/>
              </a:path>
              <a:path w="147955" h="66039">
                <a:moveTo>
                  <a:pt x="129129" y="0"/>
                </a:moveTo>
                <a:lnTo>
                  <a:pt x="103554" y="25176"/>
                </a:lnTo>
                <a:lnTo>
                  <a:pt x="103554" y="32731"/>
                </a:lnTo>
                <a:lnTo>
                  <a:pt x="119075" y="65604"/>
                </a:lnTo>
                <a:lnTo>
                  <a:pt x="130462" y="65604"/>
                </a:lnTo>
                <a:lnTo>
                  <a:pt x="134516" y="64332"/>
                </a:lnTo>
                <a:lnTo>
                  <a:pt x="140915" y="59234"/>
                </a:lnTo>
                <a:lnTo>
                  <a:pt x="141003" y="59103"/>
                </a:lnTo>
                <a:lnTo>
                  <a:pt x="121751" y="59103"/>
                </a:lnTo>
                <a:lnTo>
                  <a:pt x="118551" y="57364"/>
                </a:lnTo>
                <a:lnTo>
                  <a:pt x="113381" y="50396"/>
                </a:lnTo>
                <a:lnTo>
                  <a:pt x="112094" y="43352"/>
                </a:lnTo>
                <a:lnTo>
                  <a:pt x="112094" y="22208"/>
                </a:lnTo>
                <a:lnTo>
                  <a:pt x="113518" y="14990"/>
                </a:lnTo>
                <a:lnTo>
                  <a:pt x="118585" y="8022"/>
                </a:lnTo>
                <a:lnTo>
                  <a:pt x="121614" y="6489"/>
                </a:lnTo>
                <a:lnTo>
                  <a:pt x="140617" y="6489"/>
                </a:lnTo>
                <a:lnTo>
                  <a:pt x="139936" y="5500"/>
                </a:lnTo>
                <a:lnTo>
                  <a:pt x="137693" y="3500"/>
                </a:lnTo>
                <a:lnTo>
                  <a:pt x="132272" y="695"/>
                </a:lnTo>
                <a:lnTo>
                  <a:pt x="129129" y="0"/>
                </a:lnTo>
                <a:close/>
              </a:path>
              <a:path w="147955" h="66039">
                <a:moveTo>
                  <a:pt x="140617" y="6489"/>
                </a:moveTo>
                <a:lnTo>
                  <a:pt x="129266" y="6489"/>
                </a:lnTo>
                <a:lnTo>
                  <a:pt x="132466" y="8229"/>
                </a:lnTo>
                <a:lnTo>
                  <a:pt x="137624" y="15197"/>
                </a:lnTo>
                <a:lnTo>
                  <a:pt x="138922" y="22208"/>
                </a:lnTo>
                <a:lnTo>
                  <a:pt x="138906" y="43352"/>
                </a:lnTo>
                <a:lnTo>
                  <a:pt x="137624" y="50298"/>
                </a:lnTo>
                <a:lnTo>
                  <a:pt x="132466" y="57342"/>
                </a:lnTo>
                <a:lnTo>
                  <a:pt x="129312" y="59103"/>
                </a:lnTo>
                <a:lnTo>
                  <a:pt x="141003" y="59103"/>
                </a:lnTo>
                <a:lnTo>
                  <a:pt x="143341" y="55646"/>
                </a:lnTo>
                <a:lnTo>
                  <a:pt x="146632" y="46384"/>
                </a:lnTo>
                <a:lnTo>
                  <a:pt x="147463" y="40297"/>
                </a:lnTo>
                <a:lnTo>
                  <a:pt x="147463" y="26448"/>
                </a:lnTo>
                <a:lnTo>
                  <a:pt x="146950" y="21415"/>
                </a:lnTo>
                <a:lnTo>
                  <a:pt x="144901" y="13860"/>
                </a:lnTo>
                <a:lnTo>
                  <a:pt x="143500" y="10674"/>
                </a:lnTo>
                <a:lnTo>
                  <a:pt x="140617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76140" y="5088449"/>
            <a:ext cx="140335" cy="66040"/>
          </a:xfrm>
          <a:custGeom>
            <a:avLst/>
            <a:gdLst/>
            <a:ahLst/>
            <a:cxnLst/>
            <a:rect l="l" t="t" r="r" b="b"/>
            <a:pathLst>
              <a:path w="140335" h="66039">
                <a:moveTo>
                  <a:pt x="24687" y="14262"/>
                </a:moveTo>
                <a:lnTo>
                  <a:pt x="16420" y="14262"/>
                </a:lnTo>
                <a:lnTo>
                  <a:pt x="16420" y="64452"/>
                </a:lnTo>
                <a:lnTo>
                  <a:pt x="24687" y="64451"/>
                </a:lnTo>
                <a:lnTo>
                  <a:pt x="24687" y="14262"/>
                </a:lnTo>
                <a:close/>
              </a:path>
              <a:path w="140335" h="66039">
                <a:moveTo>
                  <a:pt x="24687" y="0"/>
                </a:moveTo>
                <a:lnTo>
                  <a:pt x="19346" y="0"/>
                </a:lnTo>
                <a:lnTo>
                  <a:pt x="17923" y="2804"/>
                </a:lnTo>
                <a:lnTo>
                  <a:pt x="15509" y="5663"/>
                </a:lnTo>
                <a:lnTo>
                  <a:pt x="8654" y="11522"/>
                </a:lnTo>
                <a:lnTo>
                  <a:pt x="4634" y="14012"/>
                </a:lnTo>
                <a:lnTo>
                  <a:pt x="0" y="16045"/>
                </a:lnTo>
                <a:lnTo>
                  <a:pt x="0" y="23687"/>
                </a:lnTo>
                <a:lnTo>
                  <a:pt x="16420" y="14262"/>
                </a:lnTo>
                <a:lnTo>
                  <a:pt x="24687" y="14262"/>
                </a:lnTo>
                <a:lnTo>
                  <a:pt x="24687" y="0"/>
                </a:lnTo>
                <a:close/>
              </a:path>
              <a:path w="140335" h="66039">
                <a:moveTo>
                  <a:pt x="70417" y="0"/>
                </a:moveTo>
                <a:lnTo>
                  <a:pt x="44842" y="25176"/>
                </a:lnTo>
                <a:lnTo>
                  <a:pt x="44842" y="32731"/>
                </a:lnTo>
                <a:lnTo>
                  <a:pt x="60363" y="65604"/>
                </a:lnTo>
                <a:lnTo>
                  <a:pt x="71750" y="65604"/>
                </a:lnTo>
                <a:lnTo>
                  <a:pt x="75804" y="64332"/>
                </a:lnTo>
                <a:lnTo>
                  <a:pt x="82203" y="59234"/>
                </a:lnTo>
                <a:lnTo>
                  <a:pt x="82291" y="59103"/>
                </a:lnTo>
                <a:lnTo>
                  <a:pt x="63027" y="59103"/>
                </a:lnTo>
                <a:lnTo>
                  <a:pt x="59827" y="57364"/>
                </a:lnTo>
                <a:lnTo>
                  <a:pt x="54669" y="50396"/>
                </a:lnTo>
                <a:lnTo>
                  <a:pt x="53382" y="43352"/>
                </a:lnTo>
                <a:lnTo>
                  <a:pt x="53382" y="22208"/>
                </a:lnTo>
                <a:lnTo>
                  <a:pt x="54806" y="14990"/>
                </a:lnTo>
                <a:lnTo>
                  <a:pt x="59873" y="8022"/>
                </a:lnTo>
                <a:lnTo>
                  <a:pt x="62902" y="6489"/>
                </a:lnTo>
                <a:lnTo>
                  <a:pt x="81905" y="6489"/>
                </a:lnTo>
                <a:lnTo>
                  <a:pt x="81224" y="5500"/>
                </a:lnTo>
                <a:lnTo>
                  <a:pt x="78981" y="3500"/>
                </a:lnTo>
                <a:lnTo>
                  <a:pt x="73549" y="695"/>
                </a:lnTo>
                <a:lnTo>
                  <a:pt x="70417" y="0"/>
                </a:lnTo>
                <a:close/>
              </a:path>
              <a:path w="140335" h="66039">
                <a:moveTo>
                  <a:pt x="81905" y="6489"/>
                </a:moveTo>
                <a:lnTo>
                  <a:pt x="70554" y="6489"/>
                </a:lnTo>
                <a:lnTo>
                  <a:pt x="73754" y="8229"/>
                </a:lnTo>
                <a:lnTo>
                  <a:pt x="78912" y="15197"/>
                </a:lnTo>
                <a:lnTo>
                  <a:pt x="80199" y="22208"/>
                </a:lnTo>
                <a:lnTo>
                  <a:pt x="80183" y="43352"/>
                </a:lnTo>
                <a:lnTo>
                  <a:pt x="78912" y="50298"/>
                </a:lnTo>
                <a:lnTo>
                  <a:pt x="73754" y="57342"/>
                </a:lnTo>
                <a:lnTo>
                  <a:pt x="70588" y="59103"/>
                </a:lnTo>
                <a:lnTo>
                  <a:pt x="82291" y="59103"/>
                </a:lnTo>
                <a:lnTo>
                  <a:pt x="84629" y="55646"/>
                </a:lnTo>
                <a:lnTo>
                  <a:pt x="87919" y="46385"/>
                </a:lnTo>
                <a:lnTo>
                  <a:pt x="88739" y="40297"/>
                </a:lnTo>
                <a:lnTo>
                  <a:pt x="88739" y="26448"/>
                </a:lnTo>
                <a:lnTo>
                  <a:pt x="88227" y="21415"/>
                </a:lnTo>
                <a:lnTo>
                  <a:pt x="86189" y="13860"/>
                </a:lnTo>
                <a:lnTo>
                  <a:pt x="84788" y="10674"/>
                </a:lnTo>
                <a:lnTo>
                  <a:pt x="81905" y="6489"/>
                </a:lnTo>
                <a:close/>
              </a:path>
              <a:path w="140335" h="66039">
                <a:moveTo>
                  <a:pt x="121660" y="0"/>
                </a:moveTo>
                <a:lnTo>
                  <a:pt x="96084" y="25176"/>
                </a:lnTo>
                <a:lnTo>
                  <a:pt x="96084" y="32731"/>
                </a:lnTo>
                <a:lnTo>
                  <a:pt x="111605" y="65604"/>
                </a:lnTo>
                <a:lnTo>
                  <a:pt x="122992" y="65604"/>
                </a:lnTo>
                <a:lnTo>
                  <a:pt x="127046" y="64332"/>
                </a:lnTo>
                <a:lnTo>
                  <a:pt x="133445" y="59234"/>
                </a:lnTo>
                <a:lnTo>
                  <a:pt x="133533" y="59103"/>
                </a:lnTo>
                <a:lnTo>
                  <a:pt x="114269" y="59103"/>
                </a:lnTo>
                <a:lnTo>
                  <a:pt x="111070" y="57364"/>
                </a:lnTo>
                <a:lnTo>
                  <a:pt x="105911" y="50396"/>
                </a:lnTo>
                <a:lnTo>
                  <a:pt x="104624" y="43352"/>
                </a:lnTo>
                <a:lnTo>
                  <a:pt x="104624" y="22208"/>
                </a:lnTo>
                <a:lnTo>
                  <a:pt x="106048" y="14990"/>
                </a:lnTo>
                <a:lnTo>
                  <a:pt x="111115" y="8022"/>
                </a:lnTo>
                <a:lnTo>
                  <a:pt x="114144" y="6489"/>
                </a:lnTo>
                <a:lnTo>
                  <a:pt x="133147" y="6489"/>
                </a:lnTo>
                <a:lnTo>
                  <a:pt x="132466" y="5500"/>
                </a:lnTo>
                <a:lnTo>
                  <a:pt x="130223" y="3500"/>
                </a:lnTo>
                <a:lnTo>
                  <a:pt x="124791" y="695"/>
                </a:lnTo>
                <a:lnTo>
                  <a:pt x="121660" y="0"/>
                </a:lnTo>
                <a:close/>
              </a:path>
              <a:path w="140335" h="66039">
                <a:moveTo>
                  <a:pt x="133147" y="6489"/>
                </a:moveTo>
                <a:lnTo>
                  <a:pt x="121796" y="6489"/>
                </a:lnTo>
                <a:lnTo>
                  <a:pt x="124996" y="8229"/>
                </a:lnTo>
                <a:lnTo>
                  <a:pt x="130154" y="15197"/>
                </a:lnTo>
                <a:lnTo>
                  <a:pt x="131441" y="22208"/>
                </a:lnTo>
                <a:lnTo>
                  <a:pt x="131425" y="43352"/>
                </a:lnTo>
                <a:lnTo>
                  <a:pt x="130154" y="50298"/>
                </a:lnTo>
                <a:lnTo>
                  <a:pt x="124996" y="57342"/>
                </a:lnTo>
                <a:lnTo>
                  <a:pt x="121830" y="59103"/>
                </a:lnTo>
                <a:lnTo>
                  <a:pt x="133533" y="59103"/>
                </a:lnTo>
                <a:lnTo>
                  <a:pt x="135871" y="55646"/>
                </a:lnTo>
                <a:lnTo>
                  <a:pt x="139162" y="46384"/>
                </a:lnTo>
                <a:lnTo>
                  <a:pt x="139981" y="40297"/>
                </a:lnTo>
                <a:lnTo>
                  <a:pt x="139981" y="26448"/>
                </a:lnTo>
                <a:lnTo>
                  <a:pt x="139469" y="21415"/>
                </a:lnTo>
                <a:lnTo>
                  <a:pt x="137431" y="13860"/>
                </a:lnTo>
                <a:lnTo>
                  <a:pt x="136030" y="10674"/>
                </a:lnTo>
                <a:lnTo>
                  <a:pt x="133147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079473" y="5088449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25586" y="0"/>
                </a:moveTo>
                <a:lnTo>
                  <a:pt x="0" y="25176"/>
                </a:lnTo>
                <a:lnTo>
                  <a:pt x="0" y="32731"/>
                </a:lnTo>
                <a:lnTo>
                  <a:pt x="15532" y="65604"/>
                </a:lnTo>
                <a:lnTo>
                  <a:pt x="26919" y="65604"/>
                </a:lnTo>
                <a:lnTo>
                  <a:pt x="30961" y="64332"/>
                </a:lnTo>
                <a:lnTo>
                  <a:pt x="37372" y="59234"/>
                </a:lnTo>
                <a:lnTo>
                  <a:pt x="37460" y="59103"/>
                </a:lnTo>
                <a:lnTo>
                  <a:pt x="18196" y="59103"/>
                </a:lnTo>
                <a:lnTo>
                  <a:pt x="14996" y="57364"/>
                </a:lnTo>
                <a:lnTo>
                  <a:pt x="9838" y="50396"/>
                </a:lnTo>
                <a:lnTo>
                  <a:pt x="8540" y="43352"/>
                </a:lnTo>
                <a:lnTo>
                  <a:pt x="8540" y="22208"/>
                </a:lnTo>
                <a:lnTo>
                  <a:pt x="9963" y="14990"/>
                </a:lnTo>
                <a:lnTo>
                  <a:pt x="15042" y="8022"/>
                </a:lnTo>
                <a:lnTo>
                  <a:pt x="18059" y="6489"/>
                </a:lnTo>
                <a:lnTo>
                  <a:pt x="37072" y="6489"/>
                </a:lnTo>
                <a:lnTo>
                  <a:pt x="36393" y="5500"/>
                </a:lnTo>
                <a:lnTo>
                  <a:pt x="34149" y="3500"/>
                </a:lnTo>
                <a:lnTo>
                  <a:pt x="28718" y="695"/>
                </a:lnTo>
                <a:lnTo>
                  <a:pt x="25586" y="0"/>
                </a:lnTo>
                <a:close/>
              </a:path>
              <a:path w="44450" h="66039">
                <a:moveTo>
                  <a:pt x="37072" y="6489"/>
                </a:moveTo>
                <a:lnTo>
                  <a:pt x="25712" y="6489"/>
                </a:lnTo>
                <a:lnTo>
                  <a:pt x="28923" y="8229"/>
                </a:lnTo>
                <a:lnTo>
                  <a:pt x="34081" y="15197"/>
                </a:lnTo>
                <a:lnTo>
                  <a:pt x="35368" y="22208"/>
                </a:lnTo>
                <a:lnTo>
                  <a:pt x="35352" y="43352"/>
                </a:lnTo>
                <a:lnTo>
                  <a:pt x="34081" y="50298"/>
                </a:lnTo>
                <a:lnTo>
                  <a:pt x="28923" y="57342"/>
                </a:lnTo>
                <a:lnTo>
                  <a:pt x="25757" y="59103"/>
                </a:lnTo>
                <a:lnTo>
                  <a:pt x="37460" y="59103"/>
                </a:lnTo>
                <a:lnTo>
                  <a:pt x="39797" y="55646"/>
                </a:lnTo>
                <a:lnTo>
                  <a:pt x="43088" y="46384"/>
                </a:lnTo>
                <a:lnTo>
                  <a:pt x="43908" y="40297"/>
                </a:lnTo>
                <a:lnTo>
                  <a:pt x="43908" y="26448"/>
                </a:lnTo>
                <a:lnTo>
                  <a:pt x="43396" y="21415"/>
                </a:lnTo>
                <a:lnTo>
                  <a:pt x="41346" y="13860"/>
                </a:lnTo>
                <a:lnTo>
                  <a:pt x="39946" y="10674"/>
                </a:lnTo>
                <a:lnTo>
                  <a:pt x="37072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342743" y="4494869"/>
            <a:ext cx="241935" cy="513715"/>
          </a:xfrm>
          <a:custGeom>
            <a:avLst/>
            <a:gdLst/>
            <a:ahLst/>
            <a:cxnLst/>
            <a:rect l="l" t="t" r="r" b="b"/>
            <a:pathLst>
              <a:path w="241935" h="513714">
                <a:moveTo>
                  <a:pt x="0" y="513289"/>
                </a:moveTo>
                <a:lnTo>
                  <a:pt x="241475" y="513289"/>
                </a:lnTo>
                <a:lnTo>
                  <a:pt x="241475" y="0"/>
                </a:lnTo>
                <a:lnTo>
                  <a:pt x="0" y="0"/>
                </a:lnTo>
                <a:lnTo>
                  <a:pt x="0" y="513289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342743" y="4494869"/>
            <a:ext cx="241935" cy="513715"/>
          </a:xfrm>
          <a:custGeom>
            <a:avLst/>
            <a:gdLst/>
            <a:ahLst/>
            <a:cxnLst/>
            <a:rect l="l" t="t" r="r" b="b"/>
            <a:pathLst>
              <a:path w="241935" h="513714">
                <a:moveTo>
                  <a:pt x="0" y="513289"/>
                </a:moveTo>
                <a:lnTo>
                  <a:pt x="241475" y="513289"/>
                </a:lnTo>
                <a:lnTo>
                  <a:pt x="241475" y="0"/>
                </a:lnTo>
                <a:lnTo>
                  <a:pt x="0" y="0"/>
                </a:lnTo>
                <a:lnTo>
                  <a:pt x="0" y="513289"/>
                </a:lnTo>
                <a:close/>
              </a:path>
            </a:pathLst>
          </a:custGeom>
          <a:ln w="8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584241" y="3064924"/>
            <a:ext cx="241935" cy="1943735"/>
          </a:xfrm>
          <a:custGeom>
            <a:avLst/>
            <a:gdLst/>
            <a:ahLst/>
            <a:cxnLst/>
            <a:rect l="l" t="t" r="r" b="b"/>
            <a:pathLst>
              <a:path w="241935" h="1943735">
                <a:moveTo>
                  <a:pt x="0" y="1943234"/>
                </a:moveTo>
                <a:lnTo>
                  <a:pt x="241475" y="1943234"/>
                </a:lnTo>
                <a:lnTo>
                  <a:pt x="241475" y="0"/>
                </a:lnTo>
                <a:lnTo>
                  <a:pt x="0" y="0"/>
                </a:lnTo>
                <a:lnTo>
                  <a:pt x="0" y="1943234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584241" y="3064924"/>
            <a:ext cx="241935" cy="1943735"/>
          </a:xfrm>
          <a:custGeom>
            <a:avLst/>
            <a:gdLst/>
            <a:ahLst/>
            <a:cxnLst/>
            <a:rect l="l" t="t" r="r" b="b"/>
            <a:pathLst>
              <a:path w="241935" h="1943735">
                <a:moveTo>
                  <a:pt x="0" y="1943234"/>
                </a:moveTo>
                <a:lnTo>
                  <a:pt x="241475" y="1943234"/>
                </a:lnTo>
                <a:lnTo>
                  <a:pt x="241475" y="0"/>
                </a:lnTo>
                <a:lnTo>
                  <a:pt x="0" y="0"/>
                </a:lnTo>
                <a:lnTo>
                  <a:pt x="0" y="1943234"/>
                </a:lnTo>
                <a:close/>
              </a:path>
            </a:pathLst>
          </a:custGeom>
          <a:ln w="8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825694" y="2624989"/>
            <a:ext cx="241935" cy="2383790"/>
          </a:xfrm>
          <a:custGeom>
            <a:avLst/>
            <a:gdLst/>
            <a:ahLst/>
            <a:cxnLst/>
            <a:rect l="l" t="t" r="r" b="b"/>
            <a:pathLst>
              <a:path w="241935" h="2383790">
                <a:moveTo>
                  <a:pt x="0" y="2383169"/>
                </a:moveTo>
                <a:lnTo>
                  <a:pt x="241475" y="2383169"/>
                </a:lnTo>
                <a:lnTo>
                  <a:pt x="241475" y="0"/>
                </a:lnTo>
                <a:lnTo>
                  <a:pt x="0" y="0"/>
                </a:lnTo>
                <a:lnTo>
                  <a:pt x="0" y="2383169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825694" y="2624989"/>
            <a:ext cx="241935" cy="2383790"/>
          </a:xfrm>
          <a:custGeom>
            <a:avLst/>
            <a:gdLst/>
            <a:ahLst/>
            <a:cxnLst/>
            <a:rect l="l" t="t" r="r" b="b"/>
            <a:pathLst>
              <a:path w="241935" h="2383790">
                <a:moveTo>
                  <a:pt x="0" y="2383169"/>
                </a:moveTo>
                <a:lnTo>
                  <a:pt x="241475" y="2383169"/>
                </a:lnTo>
                <a:lnTo>
                  <a:pt x="241475" y="0"/>
                </a:lnTo>
                <a:lnTo>
                  <a:pt x="0" y="0"/>
                </a:lnTo>
                <a:lnTo>
                  <a:pt x="0" y="2383169"/>
                </a:lnTo>
                <a:close/>
              </a:path>
            </a:pathLst>
          </a:custGeom>
          <a:ln w="85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067215" y="3064924"/>
            <a:ext cx="241935" cy="1943735"/>
          </a:xfrm>
          <a:custGeom>
            <a:avLst/>
            <a:gdLst/>
            <a:ahLst/>
            <a:cxnLst/>
            <a:rect l="l" t="t" r="r" b="b"/>
            <a:pathLst>
              <a:path w="241935" h="1943735">
                <a:moveTo>
                  <a:pt x="0" y="1943234"/>
                </a:moveTo>
                <a:lnTo>
                  <a:pt x="241475" y="1943234"/>
                </a:lnTo>
                <a:lnTo>
                  <a:pt x="241475" y="0"/>
                </a:lnTo>
                <a:lnTo>
                  <a:pt x="0" y="0"/>
                </a:lnTo>
                <a:lnTo>
                  <a:pt x="0" y="1943234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067215" y="3064924"/>
            <a:ext cx="241935" cy="1943735"/>
          </a:xfrm>
          <a:custGeom>
            <a:avLst/>
            <a:gdLst/>
            <a:ahLst/>
            <a:cxnLst/>
            <a:rect l="l" t="t" r="r" b="b"/>
            <a:pathLst>
              <a:path w="241935" h="1943735">
                <a:moveTo>
                  <a:pt x="0" y="1943234"/>
                </a:moveTo>
                <a:lnTo>
                  <a:pt x="241475" y="1943234"/>
                </a:lnTo>
                <a:lnTo>
                  <a:pt x="241475" y="0"/>
                </a:lnTo>
                <a:lnTo>
                  <a:pt x="0" y="0"/>
                </a:lnTo>
                <a:lnTo>
                  <a:pt x="0" y="1943234"/>
                </a:lnTo>
                <a:close/>
              </a:path>
            </a:pathLst>
          </a:custGeom>
          <a:ln w="8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308736" y="3578235"/>
            <a:ext cx="241935" cy="1430020"/>
          </a:xfrm>
          <a:custGeom>
            <a:avLst/>
            <a:gdLst/>
            <a:ahLst/>
            <a:cxnLst/>
            <a:rect l="l" t="t" r="r" b="b"/>
            <a:pathLst>
              <a:path w="241935" h="1430020">
                <a:moveTo>
                  <a:pt x="0" y="1429923"/>
                </a:moveTo>
                <a:lnTo>
                  <a:pt x="241475" y="1429923"/>
                </a:lnTo>
                <a:lnTo>
                  <a:pt x="241475" y="0"/>
                </a:lnTo>
                <a:lnTo>
                  <a:pt x="0" y="0"/>
                </a:lnTo>
                <a:lnTo>
                  <a:pt x="0" y="1429923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308736" y="3578235"/>
            <a:ext cx="241935" cy="1430020"/>
          </a:xfrm>
          <a:custGeom>
            <a:avLst/>
            <a:gdLst/>
            <a:ahLst/>
            <a:cxnLst/>
            <a:rect l="l" t="t" r="r" b="b"/>
            <a:pathLst>
              <a:path w="241935" h="1430020">
                <a:moveTo>
                  <a:pt x="0" y="1429923"/>
                </a:moveTo>
                <a:lnTo>
                  <a:pt x="241475" y="1429923"/>
                </a:lnTo>
                <a:lnTo>
                  <a:pt x="241475" y="0"/>
                </a:lnTo>
                <a:lnTo>
                  <a:pt x="0" y="0"/>
                </a:lnTo>
                <a:lnTo>
                  <a:pt x="0" y="1429923"/>
                </a:lnTo>
                <a:close/>
              </a:path>
            </a:pathLst>
          </a:custGeom>
          <a:ln w="85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550257" y="3688246"/>
            <a:ext cx="241935" cy="1320165"/>
          </a:xfrm>
          <a:custGeom>
            <a:avLst/>
            <a:gdLst/>
            <a:ahLst/>
            <a:cxnLst/>
            <a:rect l="l" t="t" r="r" b="b"/>
            <a:pathLst>
              <a:path w="241935" h="1320164">
                <a:moveTo>
                  <a:pt x="0" y="1319912"/>
                </a:moveTo>
                <a:lnTo>
                  <a:pt x="241475" y="1319912"/>
                </a:lnTo>
                <a:lnTo>
                  <a:pt x="241475" y="0"/>
                </a:lnTo>
                <a:lnTo>
                  <a:pt x="0" y="0"/>
                </a:lnTo>
                <a:lnTo>
                  <a:pt x="0" y="1319912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550257" y="3688246"/>
            <a:ext cx="241935" cy="1320165"/>
          </a:xfrm>
          <a:custGeom>
            <a:avLst/>
            <a:gdLst/>
            <a:ahLst/>
            <a:cxnLst/>
            <a:rect l="l" t="t" r="r" b="b"/>
            <a:pathLst>
              <a:path w="241935" h="1320164">
                <a:moveTo>
                  <a:pt x="0" y="1319912"/>
                </a:moveTo>
                <a:lnTo>
                  <a:pt x="241475" y="1319912"/>
                </a:lnTo>
                <a:lnTo>
                  <a:pt x="241475" y="0"/>
                </a:lnTo>
                <a:lnTo>
                  <a:pt x="0" y="0"/>
                </a:lnTo>
                <a:lnTo>
                  <a:pt x="0" y="1319912"/>
                </a:lnTo>
                <a:close/>
              </a:path>
            </a:pathLst>
          </a:custGeom>
          <a:ln w="85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791778" y="4128224"/>
            <a:ext cx="241935" cy="880110"/>
          </a:xfrm>
          <a:custGeom>
            <a:avLst/>
            <a:gdLst/>
            <a:ahLst/>
            <a:cxnLst/>
            <a:rect l="l" t="t" r="r" b="b"/>
            <a:pathLst>
              <a:path w="241935" h="880110">
                <a:moveTo>
                  <a:pt x="0" y="879934"/>
                </a:moveTo>
                <a:lnTo>
                  <a:pt x="241475" y="879934"/>
                </a:lnTo>
                <a:lnTo>
                  <a:pt x="241475" y="0"/>
                </a:lnTo>
                <a:lnTo>
                  <a:pt x="0" y="0"/>
                </a:lnTo>
                <a:lnTo>
                  <a:pt x="0" y="879934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791778" y="4128224"/>
            <a:ext cx="241935" cy="880110"/>
          </a:xfrm>
          <a:custGeom>
            <a:avLst/>
            <a:gdLst/>
            <a:ahLst/>
            <a:cxnLst/>
            <a:rect l="l" t="t" r="r" b="b"/>
            <a:pathLst>
              <a:path w="241935" h="880110">
                <a:moveTo>
                  <a:pt x="0" y="879934"/>
                </a:moveTo>
                <a:lnTo>
                  <a:pt x="241475" y="879934"/>
                </a:lnTo>
                <a:lnTo>
                  <a:pt x="241475" y="0"/>
                </a:lnTo>
                <a:lnTo>
                  <a:pt x="0" y="0"/>
                </a:lnTo>
                <a:lnTo>
                  <a:pt x="0" y="879934"/>
                </a:lnTo>
                <a:close/>
              </a:path>
            </a:pathLst>
          </a:custGeom>
          <a:ln w="85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033299" y="3871525"/>
            <a:ext cx="241935" cy="1136650"/>
          </a:xfrm>
          <a:custGeom>
            <a:avLst/>
            <a:gdLst/>
            <a:ahLst/>
            <a:cxnLst/>
            <a:rect l="l" t="t" r="r" b="b"/>
            <a:pathLst>
              <a:path w="241935" h="1136650">
                <a:moveTo>
                  <a:pt x="0" y="1136633"/>
                </a:moveTo>
                <a:lnTo>
                  <a:pt x="241475" y="1136633"/>
                </a:lnTo>
                <a:lnTo>
                  <a:pt x="241475" y="0"/>
                </a:lnTo>
                <a:lnTo>
                  <a:pt x="0" y="0"/>
                </a:lnTo>
                <a:lnTo>
                  <a:pt x="0" y="1136633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033299" y="3871525"/>
            <a:ext cx="241935" cy="1136650"/>
          </a:xfrm>
          <a:custGeom>
            <a:avLst/>
            <a:gdLst/>
            <a:ahLst/>
            <a:cxnLst/>
            <a:rect l="l" t="t" r="r" b="b"/>
            <a:pathLst>
              <a:path w="241935" h="1136650">
                <a:moveTo>
                  <a:pt x="0" y="1136633"/>
                </a:moveTo>
                <a:lnTo>
                  <a:pt x="241475" y="1136633"/>
                </a:lnTo>
                <a:lnTo>
                  <a:pt x="241475" y="0"/>
                </a:lnTo>
                <a:lnTo>
                  <a:pt x="0" y="0"/>
                </a:lnTo>
                <a:lnTo>
                  <a:pt x="0" y="1136633"/>
                </a:lnTo>
                <a:close/>
              </a:path>
            </a:pathLst>
          </a:custGeom>
          <a:ln w="85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274706" y="4018235"/>
            <a:ext cx="241935" cy="989965"/>
          </a:xfrm>
          <a:custGeom>
            <a:avLst/>
            <a:gdLst/>
            <a:ahLst/>
            <a:cxnLst/>
            <a:rect l="l" t="t" r="r" b="b"/>
            <a:pathLst>
              <a:path w="241935" h="989964">
                <a:moveTo>
                  <a:pt x="0" y="989923"/>
                </a:moveTo>
                <a:lnTo>
                  <a:pt x="241475" y="989923"/>
                </a:lnTo>
                <a:lnTo>
                  <a:pt x="241475" y="0"/>
                </a:lnTo>
                <a:lnTo>
                  <a:pt x="0" y="0"/>
                </a:lnTo>
                <a:lnTo>
                  <a:pt x="0" y="989923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274706" y="4018235"/>
            <a:ext cx="241935" cy="989965"/>
          </a:xfrm>
          <a:custGeom>
            <a:avLst/>
            <a:gdLst/>
            <a:ahLst/>
            <a:cxnLst/>
            <a:rect l="l" t="t" r="r" b="b"/>
            <a:pathLst>
              <a:path w="241935" h="989964">
                <a:moveTo>
                  <a:pt x="0" y="989923"/>
                </a:moveTo>
                <a:lnTo>
                  <a:pt x="241475" y="989923"/>
                </a:lnTo>
                <a:lnTo>
                  <a:pt x="241475" y="0"/>
                </a:lnTo>
                <a:lnTo>
                  <a:pt x="0" y="0"/>
                </a:lnTo>
                <a:lnTo>
                  <a:pt x="0" y="989923"/>
                </a:lnTo>
                <a:close/>
              </a:path>
            </a:pathLst>
          </a:custGeom>
          <a:ln w="8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516227" y="4164891"/>
            <a:ext cx="241935" cy="843280"/>
          </a:xfrm>
          <a:custGeom>
            <a:avLst/>
            <a:gdLst/>
            <a:ahLst/>
            <a:cxnLst/>
            <a:rect l="l" t="t" r="r" b="b"/>
            <a:pathLst>
              <a:path w="241935" h="843279">
                <a:moveTo>
                  <a:pt x="0" y="843267"/>
                </a:moveTo>
                <a:lnTo>
                  <a:pt x="241475" y="843267"/>
                </a:lnTo>
                <a:lnTo>
                  <a:pt x="241475" y="0"/>
                </a:lnTo>
                <a:lnTo>
                  <a:pt x="0" y="0"/>
                </a:lnTo>
                <a:lnTo>
                  <a:pt x="0" y="843267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516227" y="4164891"/>
            <a:ext cx="241935" cy="843280"/>
          </a:xfrm>
          <a:custGeom>
            <a:avLst/>
            <a:gdLst/>
            <a:ahLst/>
            <a:cxnLst/>
            <a:rect l="l" t="t" r="r" b="b"/>
            <a:pathLst>
              <a:path w="241935" h="843279">
                <a:moveTo>
                  <a:pt x="0" y="843267"/>
                </a:moveTo>
                <a:lnTo>
                  <a:pt x="241475" y="843267"/>
                </a:lnTo>
                <a:lnTo>
                  <a:pt x="241475" y="0"/>
                </a:lnTo>
                <a:lnTo>
                  <a:pt x="0" y="0"/>
                </a:lnTo>
                <a:lnTo>
                  <a:pt x="0" y="843267"/>
                </a:lnTo>
                <a:close/>
              </a:path>
            </a:pathLst>
          </a:custGeom>
          <a:ln w="85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757747" y="4128224"/>
            <a:ext cx="241935" cy="880110"/>
          </a:xfrm>
          <a:custGeom>
            <a:avLst/>
            <a:gdLst/>
            <a:ahLst/>
            <a:cxnLst/>
            <a:rect l="l" t="t" r="r" b="b"/>
            <a:pathLst>
              <a:path w="241935" h="880110">
                <a:moveTo>
                  <a:pt x="0" y="879934"/>
                </a:moveTo>
                <a:lnTo>
                  <a:pt x="241475" y="879934"/>
                </a:lnTo>
                <a:lnTo>
                  <a:pt x="241475" y="0"/>
                </a:lnTo>
                <a:lnTo>
                  <a:pt x="0" y="0"/>
                </a:lnTo>
                <a:lnTo>
                  <a:pt x="0" y="879934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757747" y="4128224"/>
            <a:ext cx="241935" cy="880110"/>
          </a:xfrm>
          <a:custGeom>
            <a:avLst/>
            <a:gdLst/>
            <a:ahLst/>
            <a:cxnLst/>
            <a:rect l="l" t="t" r="r" b="b"/>
            <a:pathLst>
              <a:path w="241935" h="880110">
                <a:moveTo>
                  <a:pt x="0" y="879934"/>
                </a:moveTo>
                <a:lnTo>
                  <a:pt x="241475" y="879934"/>
                </a:lnTo>
                <a:lnTo>
                  <a:pt x="241475" y="0"/>
                </a:lnTo>
                <a:lnTo>
                  <a:pt x="0" y="0"/>
                </a:lnTo>
                <a:lnTo>
                  <a:pt x="0" y="879934"/>
                </a:lnTo>
                <a:close/>
              </a:path>
            </a:pathLst>
          </a:custGeom>
          <a:ln w="85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99268" y="4494869"/>
            <a:ext cx="241935" cy="513715"/>
          </a:xfrm>
          <a:custGeom>
            <a:avLst/>
            <a:gdLst/>
            <a:ahLst/>
            <a:cxnLst/>
            <a:rect l="l" t="t" r="r" b="b"/>
            <a:pathLst>
              <a:path w="241935" h="513714">
                <a:moveTo>
                  <a:pt x="0" y="513289"/>
                </a:moveTo>
                <a:lnTo>
                  <a:pt x="241475" y="513289"/>
                </a:lnTo>
                <a:lnTo>
                  <a:pt x="241475" y="0"/>
                </a:lnTo>
                <a:lnTo>
                  <a:pt x="0" y="0"/>
                </a:lnTo>
                <a:lnTo>
                  <a:pt x="0" y="513289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99268" y="4494869"/>
            <a:ext cx="241935" cy="513715"/>
          </a:xfrm>
          <a:custGeom>
            <a:avLst/>
            <a:gdLst/>
            <a:ahLst/>
            <a:cxnLst/>
            <a:rect l="l" t="t" r="r" b="b"/>
            <a:pathLst>
              <a:path w="241935" h="513714">
                <a:moveTo>
                  <a:pt x="0" y="513289"/>
                </a:moveTo>
                <a:lnTo>
                  <a:pt x="241475" y="513289"/>
                </a:lnTo>
                <a:lnTo>
                  <a:pt x="241475" y="0"/>
                </a:lnTo>
                <a:lnTo>
                  <a:pt x="0" y="0"/>
                </a:lnTo>
                <a:lnTo>
                  <a:pt x="0" y="513289"/>
                </a:lnTo>
                <a:close/>
              </a:path>
            </a:pathLst>
          </a:custGeom>
          <a:ln w="8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240789" y="4788180"/>
            <a:ext cx="241935" cy="220345"/>
          </a:xfrm>
          <a:custGeom>
            <a:avLst/>
            <a:gdLst/>
            <a:ahLst/>
            <a:cxnLst/>
            <a:rect l="l" t="t" r="r" b="b"/>
            <a:pathLst>
              <a:path w="241935" h="220345">
                <a:moveTo>
                  <a:pt x="0" y="219978"/>
                </a:moveTo>
                <a:lnTo>
                  <a:pt x="241475" y="219978"/>
                </a:lnTo>
                <a:lnTo>
                  <a:pt x="241475" y="0"/>
                </a:lnTo>
                <a:lnTo>
                  <a:pt x="0" y="0"/>
                </a:lnTo>
                <a:lnTo>
                  <a:pt x="0" y="219978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240789" y="4788180"/>
            <a:ext cx="241935" cy="220345"/>
          </a:xfrm>
          <a:custGeom>
            <a:avLst/>
            <a:gdLst/>
            <a:ahLst/>
            <a:cxnLst/>
            <a:rect l="l" t="t" r="r" b="b"/>
            <a:pathLst>
              <a:path w="241935" h="220345">
                <a:moveTo>
                  <a:pt x="0" y="219978"/>
                </a:moveTo>
                <a:lnTo>
                  <a:pt x="241475" y="219978"/>
                </a:lnTo>
                <a:lnTo>
                  <a:pt x="241475" y="0"/>
                </a:lnTo>
                <a:lnTo>
                  <a:pt x="0" y="0"/>
                </a:lnTo>
                <a:lnTo>
                  <a:pt x="0" y="219978"/>
                </a:lnTo>
                <a:close/>
              </a:path>
            </a:pathLst>
          </a:custGeom>
          <a:ln w="83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482310" y="4934830"/>
            <a:ext cx="241935" cy="73660"/>
          </a:xfrm>
          <a:custGeom>
            <a:avLst/>
            <a:gdLst/>
            <a:ahLst/>
            <a:cxnLst/>
            <a:rect l="l" t="t" r="r" b="b"/>
            <a:pathLst>
              <a:path w="241935" h="73660">
                <a:moveTo>
                  <a:pt x="0" y="73327"/>
                </a:moveTo>
                <a:lnTo>
                  <a:pt x="241475" y="73327"/>
                </a:lnTo>
                <a:lnTo>
                  <a:pt x="241475" y="0"/>
                </a:lnTo>
                <a:lnTo>
                  <a:pt x="0" y="0"/>
                </a:lnTo>
                <a:lnTo>
                  <a:pt x="0" y="73327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82310" y="4934830"/>
            <a:ext cx="241935" cy="73660"/>
          </a:xfrm>
          <a:custGeom>
            <a:avLst/>
            <a:gdLst/>
            <a:ahLst/>
            <a:cxnLst/>
            <a:rect l="l" t="t" r="r" b="b"/>
            <a:pathLst>
              <a:path w="241935" h="73660">
                <a:moveTo>
                  <a:pt x="0" y="73327"/>
                </a:moveTo>
                <a:lnTo>
                  <a:pt x="241475" y="73327"/>
                </a:lnTo>
                <a:lnTo>
                  <a:pt x="241475" y="0"/>
                </a:lnTo>
                <a:lnTo>
                  <a:pt x="0" y="0"/>
                </a:lnTo>
                <a:lnTo>
                  <a:pt x="0" y="73327"/>
                </a:lnTo>
                <a:close/>
              </a:path>
            </a:pathLst>
          </a:custGeom>
          <a:ln w="81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965238" y="4898169"/>
            <a:ext cx="241935" cy="110489"/>
          </a:xfrm>
          <a:custGeom>
            <a:avLst/>
            <a:gdLst/>
            <a:ahLst/>
            <a:cxnLst/>
            <a:rect l="l" t="t" r="r" b="b"/>
            <a:pathLst>
              <a:path w="241935" h="110489">
                <a:moveTo>
                  <a:pt x="0" y="109989"/>
                </a:moveTo>
                <a:lnTo>
                  <a:pt x="241475" y="109989"/>
                </a:lnTo>
                <a:lnTo>
                  <a:pt x="241475" y="0"/>
                </a:lnTo>
                <a:lnTo>
                  <a:pt x="0" y="0"/>
                </a:lnTo>
                <a:lnTo>
                  <a:pt x="0" y="109989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965238" y="4898169"/>
            <a:ext cx="241935" cy="110489"/>
          </a:xfrm>
          <a:custGeom>
            <a:avLst/>
            <a:gdLst/>
            <a:ahLst/>
            <a:cxnLst/>
            <a:rect l="l" t="t" r="r" b="b"/>
            <a:pathLst>
              <a:path w="241935" h="110489">
                <a:moveTo>
                  <a:pt x="0" y="109989"/>
                </a:moveTo>
                <a:lnTo>
                  <a:pt x="241475" y="109989"/>
                </a:lnTo>
                <a:lnTo>
                  <a:pt x="241475" y="0"/>
                </a:lnTo>
                <a:lnTo>
                  <a:pt x="0" y="0"/>
                </a:lnTo>
                <a:lnTo>
                  <a:pt x="0" y="109989"/>
                </a:lnTo>
                <a:close/>
              </a:path>
            </a:pathLst>
          </a:custGeom>
          <a:ln w="82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448280" y="4989827"/>
            <a:ext cx="241935" cy="0"/>
          </a:xfrm>
          <a:custGeom>
            <a:avLst/>
            <a:gdLst/>
            <a:ahLst/>
            <a:cxnLst/>
            <a:rect l="l" t="t" r="r" b="b"/>
            <a:pathLst>
              <a:path w="241934">
                <a:moveTo>
                  <a:pt x="0" y="0"/>
                </a:moveTo>
                <a:lnTo>
                  <a:pt x="241475" y="0"/>
                </a:lnTo>
              </a:path>
            </a:pathLst>
          </a:custGeom>
          <a:ln w="36663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448280" y="4971495"/>
            <a:ext cx="241935" cy="36830"/>
          </a:xfrm>
          <a:custGeom>
            <a:avLst/>
            <a:gdLst/>
            <a:ahLst/>
            <a:cxnLst/>
            <a:rect l="l" t="t" r="r" b="b"/>
            <a:pathLst>
              <a:path w="241934" h="36829">
                <a:moveTo>
                  <a:pt x="0" y="36663"/>
                </a:moveTo>
                <a:lnTo>
                  <a:pt x="241475" y="36663"/>
                </a:lnTo>
                <a:lnTo>
                  <a:pt x="241475" y="0"/>
                </a:lnTo>
                <a:lnTo>
                  <a:pt x="0" y="0"/>
                </a:lnTo>
                <a:lnTo>
                  <a:pt x="0" y="36663"/>
                </a:lnTo>
                <a:close/>
              </a:path>
            </a:pathLst>
          </a:custGeom>
          <a:ln w="81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931321" y="4971495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4270" y="18331"/>
                </a:moveTo>
                <a:lnTo>
                  <a:pt x="4270" y="18331"/>
                </a:lnTo>
              </a:path>
            </a:pathLst>
          </a:custGeom>
          <a:ln w="366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823417" y="4883146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823417" y="4733675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823417" y="4584204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823417" y="4434733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823417" y="4285262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23417" y="4135790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823417" y="3986319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823417" y="3836848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823417" y="3687376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823417" y="3537905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823417" y="3388434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823417" y="3238963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823417" y="3089492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4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823417" y="2940020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4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823417" y="2790549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4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823417" y="2641078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4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823417" y="2491607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4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823417" y="2342135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4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823417" y="2192664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4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823417" y="2043193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4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823417" y="1893722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4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823417" y="1744251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4">
                <a:moveTo>
                  <a:pt x="0" y="0"/>
                </a:moveTo>
                <a:lnTo>
                  <a:pt x="0" y="125012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823417" y="1618803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0988"/>
                </a:lnTo>
              </a:path>
            </a:pathLst>
          </a:custGeom>
          <a:ln w="28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071172" y="4626817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30062" y="0"/>
                </a:moveTo>
                <a:lnTo>
                  <a:pt x="0" y="0"/>
                </a:lnTo>
              </a:path>
            </a:pathLst>
          </a:custGeom>
          <a:ln w="81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071172" y="3864242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30062" y="0"/>
                </a:moveTo>
                <a:lnTo>
                  <a:pt x="0" y="0"/>
                </a:lnTo>
              </a:path>
            </a:pathLst>
          </a:custGeom>
          <a:ln w="81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071172" y="3101667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30062" y="0"/>
                </a:moveTo>
                <a:lnTo>
                  <a:pt x="0" y="0"/>
                </a:lnTo>
              </a:path>
            </a:pathLst>
          </a:custGeom>
          <a:ln w="81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071172" y="2338983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30062" y="0"/>
                </a:moveTo>
                <a:lnTo>
                  <a:pt x="0" y="0"/>
                </a:lnTo>
              </a:path>
            </a:pathLst>
          </a:custGeom>
          <a:ln w="81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041110" y="5008159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60124" y="0"/>
                </a:moveTo>
                <a:lnTo>
                  <a:pt x="0" y="0"/>
                </a:lnTo>
              </a:path>
            </a:pathLst>
          </a:custGeom>
          <a:ln w="10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041110" y="4245584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60124" y="0"/>
                </a:moveTo>
                <a:lnTo>
                  <a:pt x="0" y="0"/>
                </a:lnTo>
              </a:path>
            </a:pathLst>
          </a:custGeom>
          <a:ln w="10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041110" y="3482900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60124" y="0"/>
                </a:moveTo>
                <a:lnTo>
                  <a:pt x="0" y="0"/>
                </a:lnTo>
              </a:path>
            </a:pathLst>
          </a:custGeom>
          <a:ln w="10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041110" y="2720325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60124" y="0"/>
                </a:moveTo>
                <a:lnTo>
                  <a:pt x="0" y="0"/>
                </a:lnTo>
              </a:path>
            </a:pathLst>
          </a:custGeom>
          <a:ln w="10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041110" y="1957750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60124" y="0"/>
                </a:moveTo>
                <a:lnTo>
                  <a:pt x="0" y="0"/>
                </a:lnTo>
              </a:path>
            </a:pathLst>
          </a:custGeom>
          <a:ln w="10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101234" y="1618804"/>
            <a:ext cx="0" cy="3389629"/>
          </a:xfrm>
          <a:custGeom>
            <a:avLst/>
            <a:gdLst/>
            <a:ahLst/>
            <a:cxnLst/>
            <a:rect l="l" t="t" r="r" b="b"/>
            <a:pathLst>
              <a:path h="3389629">
                <a:moveTo>
                  <a:pt x="0" y="0"/>
                </a:moveTo>
                <a:lnTo>
                  <a:pt x="0" y="3389355"/>
                </a:lnTo>
              </a:path>
            </a:pathLst>
          </a:custGeom>
          <a:ln w="56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784011" y="3263422"/>
            <a:ext cx="97155" cy="97790"/>
          </a:xfrm>
          <a:custGeom>
            <a:avLst/>
            <a:gdLst/>
            <a:ahLst/>
            <a:cxnLst/>
            <a:rect l="l" t="t" r="r" b="b"/>
            <a:pathLst>
              <a:path w="97155" h="97789">
                <a:moveTo>
                  <a:pt x="32430" y="59136"/>
                </a:moveTo>
                <a:lnTo>
                  <a:pt x="15964" y="59136"/>
                </a:lnTo>
                <a:lnTo>
                  <a:pt x="9895" y="60766"/>
                </a:lnTo>
                <a:lnTo>
                  <a:pt x="1981" y="67724"/>
                </a:lnTo>
                <a:lnTo>
                  <a:pt x="45" y="72398"/>
                </a:lnTo>
                <a:lnTo>
                  <a:pt x="92" y="84682"/>
                </a:lnTo>
                <a:lnTo>
                  <a:pt x="1981" y="89139"/>
                </a:lnTo>
                <a:lnTo>
                  <a:pt x="5932" y="92509"/>
                </a:lnTo>
                <a:lnTo>
                  <a:pt x="9895" y="95987"/>
                </a:lnTo>
                <a:lnTo>
                  <a:pt x="15964" y="97727"/>
                </a:lnTo>
                <a:lnTo>
                  <a:pt x="32430" y="97727"/>
                </a:lnTo>
                <a:lnTo>
                  <a:pt x="38545" y="95987"/>
                </a:lnTo>
                <a:lnTo>
                  <a:pt x="42496" y="92509"/>
                </a:lnTo>
                <a:lnTo>
                  <a:pt x="46459" y="89139"/>
                </a:lnTo>
                <a:lnTo>
                  <a:pt x="48305" y="84682"/>
                </a:lnTo>
                <a:lnTo>
                  <a:pt x="18196" y="84682"/>
                </a:lnTo>
                <a:lnTo>
                  <a:pt x="14188" y="84030"/>
                </a:lnTo>
                <a:lnTo>
                  <a:pt x="12138" y="82616"/>
                </a:lnTo>
                <a:lnTo>
                  <a:pt x="10635" y="81638"/>
                </a:lnTo>
                <a:lnTo>
                  <a:pt x="9872" y="80333"/>
                </a:lnTo>
                <a:lnTo>
                  <a:pt x="9872" y="76855"/>
                </a:lnTo>
                <a:lnTo>
                  <a:pt x="10635" y="75442"/>
                </a:lnTo>
                <a:lnTo>
                  <a:pt x="12138" y="74355"/>
                </a:lnTo>
                <a:lnTo>
                  <a:pt x="14188" y="73159"/>
                </a:lnTo>
                <a:lnTo>
                  <a:pt x="18196" y="72507"/>
                </a:lnTo>
                <a:lnTo>
                  <a:pt x="48440" y="72507"/>
                </a:lnTo>
                <a:lnTo>
                  <a:pt x="46459" y="67724"/>
                </a:lnTo>
                <a:lnTo>
                  <a:pt x="38545" y="60766"/>
                </a:lnTo>
                <a:lnTo>
                  <a:pt x="32430" y="59136"/>
                </a:lnTo>
                <a:close/>
              </a:path>
              <a:path w="97155" h="97789">
                <a:moveTo>
                  <a:pt x="48440" y="72507"/>
                </a:moveTo>
                <a:lnTo>
                  <a:pt x="30107" y="72507"/>
                </a:lnTo>
                <a:lnTo>
                  <a:pt x="34115" y="73159"/>
                </a:lnTo>
                <a:lnTo>
                  <a:pt x="36165" y="74355"/>
                </a:lnTo>
                <a:lnTo>
                  <a:pt x="37588" y="75442"/>
                </a:lnTo>
                <a:lnTo>
                  <a:pt x="38294" y="76855"/>
                </a:lnTo>
                <a:lnTo>
                  <a:pt x="38294" y="80333"/>
                </a:lnTo>
                <a:lnTo>
                  <a:pt x="37588" y="81638"/>
                </a:lnTo>
                <a:lnTo>
                  <a:pt x="34115" y="84030"/>
                </a:lnTo>
                <a:lnTo>
                  <a:pt x="30107" y="84682"/>
                </a:lnTo>
                <a:lnTo>
                  <a:pt x="48305" y="84682"/>
                </a:lnTo>
                <a:lnTo>
                  <a:pt x="48395" y="84464"/>
                </a:lnTo>
                <a:lnTo>
                  <a:pt x="48440" y="72507"/>
                </a:lnTo>
                <a:close/>
              </a:path>
              <a:path w="97155" h="97789">
                <a:moveTo>
                  <a:pt x="0" y="19458"/>
                </a:moveTo>
                <a:lnTo>
                  <a:pt x="0" y="31633"/>
                </a:lnTo>
                <a:lnTo>
                  <a:pt x="96745" y="78159"/>
                </a:lnTo>
                <a:lnTo>
                  <a:pt x="96745" y="65767"/>
                </a:lnTo>
                <a:lnTo>
                  <a:pt x="0" y="19458"/>
                </a:lnTo>
                <a:close/>
              </a:path>
              <a:path w="97155" h="97789">
                <a:moveTo>
                  <a:pt x="80996" y="0"/>
                </a:moveTo>
                <a:lnTo>
                  <a:pt x="48485" y="13262"/>
                </a:lnTo>
                <a:lnTo>
                  <a:pt x="48530" y="25545"/>
                </a:lnTo>
                <a:lnTo>
                  <a:pt x="50422" y="30111"/>
                </a:lnTo>
                <a:lnTo>
                  <a:pt x="54373" y="33590"/>
                </a:lnTo>
                <a:lnTo>
                  <a:pt x="58336" y="36960"/>
                </a:lnTo>
                <a:lnTo>
                  <a:pt x="64451" y="38699"/>
                </a:lnTo>
                <a:lnTo>
                  <a:pt x="80996" y="38699"/>
                </a:lnTo>
                <a:lnTo>
                  <a:pt x="87111" y="36960"/>
                </a:lnTo>
                <a:lnTo>
                  <a:pt x="91074" y="33590"/>
                </a:lnTo>
                <a:lnTo>
                  <a:pt x="95036" y="30111"/>
                </a:lnTo>
                <a:lnTo>
                  <a:pt x="96917" y="25545"/>
                </a:lnTo>
                <a:lnTo>
                  <a:pt x="66626" y="25545"/>
                </a:lnTo>
                <a:lnTo>
                  <a:pt x="62629" y="25002"/>
                </a:lnTo>
                <a:lnTo>
                  <a:pt x="60579" y="23697"/>
                </a:lnTo>
                <a:lnTo>
                  <a:pt x="59065" y="22610"/>
                </a:lnTo>
                <a:lnTo>
                  <a:pt x="58313" y="21306"/>
                </a:lnTo>
                <a:lnTo>
                  <a:pt x="58313" y="17719"/>
                </a:lnTo>
                <a:lnTo>
                  <a:pt x="59065" y="16305"/>
                </a:lnTo>
                <a:lnTo>
                  <a:pt x="62629" y="14023"/>
                </a:lnTo>
                <a:lnTo>
                  <a:pt x="66626" y="13370"/>
                </a:lnTo>
                <a:lnTo>
                  <a:pt x="97006" y="13370"/>
                </a:lnTo>
                <a:lnTo>
                  <a:pt x="95036" y="8587"/>
                </a:lnTo>
                <a:lnTo>
                  <a:pt x="91074" y="5109"/>
                </a:lnTo>
                <a:lnTo>
                  <a:pt x="87111" y="1739"/>
                </a:lnTo>
                <a:lnTo>
                  <a:pt x="80996" y="0"/>
                </a:lnTo>
                <a:close/>
              </a:path>
              <a:path w="97155" h="97789">
                <a:moveTo>
                  <a:pt x="97006" y="13370"/>
                </a:moveTo>
                <a:lnTo>
                  <a:pt x="78548" y="13370"/>
                </a:lnTo>
                <a:lnTo>
                  <a:pt x="82556" y="14023"/>
                </a:lnTo>
                <a:lnTo>
                  <a:pt x="84606" y="15436"/>
                </a:lnTo>
                <a:lnTo>
                  <a:pt x="86109" y="16305"/>
                </a:lnTo>
                <a:lnTo>
                  <a:pt x="86872" y="17719"/>
                </a:lnTo>
                <a:lnTo>
                  <a:pt x="86872" y="21306"/>
                </a:lnTo>
                <a:lnTo>
                  <a:pt x="86109" y="22610"/>
                </a:lnTo>
                <a:lnTo>
                  <a:pt x="84606" y="23697"/>
                </a:lnTo>
                <a:lnTo>
                  <a:pt x="82556" y="25002"/>
                </a:lnTo>
                <a:lnTo>
                  <a:pt x="78548" y="25545"/>
                </a:lnTo>
                <a:lnTo>
                  <a:pt x="96917" y="25545"/>
                </a:lnTo>
                <a:lnTo>
                  <a:pt x="97006" y="133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941427" y="1937096"/>
            <a:ext cx="96520" cy="66040"/>
          </a:xfrm>
          <a:custGeom>
            <a:avLst/>
            <a:gdLst/>
            <a:ahLst/>
            <a:cxnLst/>
            <a:rect l="l" t="t" r="r" b="b"/>
            <a:pathLst>
              <a:path w="96519" h="66039">
                <a:moveTo>
                  <a:pt x="40347" y="6522"/>
                </a:moveTo>
                <a:lnTo>
                  <a:pt x="27044" y="6522"/>
                </a:lnTo>
                <a:lnTo>
                  <a:pt x="30107" y="7609"/>
                </a:lnTo>
                <a:lnTo>
                  <a:pt x="34730" y="11957"/>
                </a:lnTo>
                <a:lnTo>
                  <a:pt x="35892" y="14566"/>
                </a:lnTo>
                <a:lnTo>
                  <a:pt x="35892" y="20762"/>
                </a:lnTo>
                <a:lnTo>
                  <a:pt x="12491" y="44460"/>
                </a:lnTo>
                <a:lnTo>
                  <a:pt x="8893" y="47722"/>
                </a:lnTo>
                <a:lnTo>
                  <a:pt x="6399" y="50439"/>
                </a:lnTo>
                <a:lnTo>
                  <a:pt x="3905" y="53266"/>
                </a:lnTo>
                <a:lnTo>
                  <a:pt x="2129" y="56092"/>
                </a:lnTo>
                <a:lnTo>
                  <a:pt x="1059" y="59027"/>
                </a:lnTo>
                <a:lnTo>
                  <a:pt x="353" y="60766"/>
                </a:lnTo>
                <a:lnTo>
                  <a:pt x="0" y="62614"/>
                </a:lnTo>
                <a:lnTo>
                  <a:pt x="0" y="64462"/>
                </a:lnTo>
                <a:lnTo>
                  <a:pt x="44432" y="64462"/>
                </a:lnTo>
                <a:lnTo>
                  <a:pt x="44432" y="56962"/>
                </a:lnTo>
                <a:lnTo>
                  <a:pt x="11478" y="56962"/>
                </a:lnTo>
                <a:lnTo>
                  <a:pt x="12446" y="55548"/>
                </a:lnTo>
                <a:lnTo>
                  <a:pt x="24550" y="44569"/>
                </a:lnTo>
                <a:lnTo>
                  <a:pt x="30506" y="39786"/>
                </a:lnTo>
                <a:lnTo>
                  <a:pt x="44359" y="20762"/>
                </a:lnTo>
                <a:lnTo>
                  <a:pt x="44338" y="12609"/>
                </a:lnTo>
                <a:lnTo>
                  <a:pt x="42542" y="8479"/>
                </a:lnTo>
                <a:lnTo>
                  <a:pt x="40347" y="6522"/>
                </a:lnTo>
                <a:close/>
              </a:path>
              <a:path w="96519" h="66039">
                <a:moveTo>
                  <a:pt x="29891" y="0"/>
                </a:moveTo>
                <a:lnTo>
                  <a:pt x="1594" y="18588"/>
                </a:lnTo>
                <a:lnTo>
                  <a:pt x="10134" y="19349"/>
                </a:lnTo>
                <a:lnTo>
                  <a:pt x="10134" y="15436"/>
                </a:lnTo>
                <a:lnTo>
                  <a:pt x="11341" y="12283"/>
                </a:lnTo>
                <a:lnTo>
                  <a:pt x="16146" y="7718"/>
                </a:lnTo>
                <a:lnTo>
                  <a:pt x="19301" y="6522"/>
                </a:lnTo>
                <a:lnTo>
                  <a:pt x="40347" y="6522"/>
                </a:lnTo>
                <a:lnTo>
                  <a:pt x="34981" y="1739"/>
                </a:lnTo>
                <a:lnTo>
                  <a:pt x="29891" y="0"/>
                </a:lnTo>
                <a:close/>
              </a:path>
              <a:path w="96519" h="66039">
                <a:moveTo>
                  <a:pt x="77887" y="0"/>
                </a:moveTo>
                <a:lnTo>
                  <a:pt x="52301" y="25219"/>
                </a:lnTo>
                <a:lnTo>
                  <a:pt x="52301" y="32720"/>
                </a:lnTo>
                <a:lnTo>
                  <a:pt x="67833" y="65658"/>
                </a:lnTo>
                <a:lnTo>
                  <a:pt x="79220" y="65658"/>
                </a:lnTo>
                <a:lnTo>
                  <a:pt x="83262" y="64354"/>
                </a:lnTo>
                <a:lnTo>
                  <a:pt x="86462" y="61853"/>
                </a:lnTo>
                <a:lnTo>
                  <a:pt x="89673" y="59244"/>
                </a:lnTo>
                <a:lnTo>
                  <a:pt x="70497" y="59136"/>
                </a:lnTo>
                <a:lnTo>
                  <a:pt x="67297" y="57396"/>
                </a:lnTo>
                <a:lnTo>
                  <a:pt x="62139" y="50439"/>
                </a:lnTo>
                <a:lnTo>
                  <a:pt x="60841" y="43373"/>
                </a:lnTo>
                <a:lnTo>
                  <a:pt x="60841" y="22284"/>
                </a:lnTo>
                <a:lnTo>
                  <a:pt x="62264" y="15001"/>
                </a:lnTo>
                <a:lnTo>
                  <a:pt x="67343" y="8044"/>
                </a:lnTo>
                <a:lnTo>
                  <a:pt x="70361" y="6522"/>
                </a:lnTo>
                <a:lnTo>
                  <a:pt x="89360" y="6522"/>
                </a:lnTo>
                <a:lnTo>
                  <a:pt x="88694" y="5544"/>
                </a:lnTo>
                <a:lnTo>
                  <a:pt x="86451" y="3587"/>
                </a:lnTo>
                <a:lnTo>
                  <a:pt x="81019" y="760"/>
                </a:lnTo>
                <a:lnTo>
                  <a:pt x="77887" y="0"/>
                </a:lnTo>
                <a:close/>
              </a:path>
              <a:path w="96519" h="66039">
                <a:moveTo>
                  <a:pt x="89360" y="6522"/>
                </a:moveTo>
                <a:lnTo>
                  <a:pt x="78013" y="6522"/>
                </a:lnTo>
                <a:lnTo>
                  <a:pt x="81224" y="8261"/>
                </a:lnTo>
                <a:lnTo>
                  <a:pt x="86382" y="15218"/>
                </a:lnTo>
                <a:lnTo>
                  <a:pt x="87669" y="22284"/>
                </a:lnTo>
                <a:lnTo>
                  <a:pt x="87649" y="43373"/>
                </a:lnTo>
                <a:lnTo>
                  <a:pt x="86382" y="50331"/>
                </a:lnTo>
                <a:lnTo>
                  <a:pt x="83797" y="53809"/>
                </a:lnTo>
                <a:lnTo>
                  <a:pt x="81224" y="57396"/>
                </a:lnTo>
                <a:lnTo>
                  <a:pt x="78058" y="59136"/>
                </a:lnTo>
                <a:lnTo>
                  <a:pt x="89747" y="59136"/>
                </a:lnTo>
                <a:lnTo>
                  <a:pt x="92099" y="55657"/>
                </a:lnTo>
                <a:lnTo>
                  <a:pt x="95389" y="46417"/>
                </a:lnTo>
                <a:lnTo>
                  <a:pt x="96098" y="41155"/>
                </a:lnTo>
                <a:lnTo>
                  <a:pt x="96209" y="26524"/>
                </a:lnTo>
                <a:lnTo>
                  <a:pt x="95697" y="21415"/>
                </a:lnTo>
                <a:lnTo>
                  <a:pt x="94672" y="17719"/>
                </a:lnTo>
                <a:lnTo>
                  <a:pt x="93647" y="13914"/>
                </a:lnTo>
                <a:lnTo>
                  <a:pt x="92247" y="10761"/>
                </a:lnTo>
                <a:lnTo>
                  <a:pt x="89360" y="65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948897" y="2699779"/>
            <a:ext cx="89535" cy="66040"/>
          </a:xfrm>
          <a:custGeom>
            <a:avLst/>
            <a:gdLst/>
            <a:ahLst/>
            <a:cxnLst/>
            <a:rect l="l" t="t" r="r" b="b"/>
            <a:pathLst>
              <a:path w="89535" h="66039">
                <a:moveTo>
                  <a:pt x="24687" y="14240"/>
                </a:moveTo>
                <a:lnTo>
                  <a:pt x="16408" y="14240"/>
                </a:lnTo>
                <a:lnTo>
                  <a:pt x="16408" y="64462"/>
                </a:lnTo>
                <a:lnTo>
                  <a:pt x="24687" y="64462"/>
                </a:lnTo>
                <a:lnTo>
                  <a:pt x="24687" y="14240"/>
                </a:lnTo>
                <a:close/>
              </a:path>
              <a:path w="89535" h="66039">
                <a:moveTo>
                  <a:pt x="24687" y="0"/>
                </a:moveTo>
                <a:lnTo>
                  <a:pt x="19346" y="0"/>
                </a:lnTo>
                <a:lnTo>
                  <a:pt x="17923" y="2717"/>
                </a:lnTo>
                <a:lnTo>
                  <a:pt x="15497" y="5652"/>
                </a:lnTo>
                <a:lnTo>
                  <a:pt x="8654" y="11522"/>
                </a:lnTo>
                <a:lnTo>
                  <a:pt x="4623" y="14023"/>
                </a:lnTo>
                <a:lnTo>
                  <a:pt x="0" y="15979"/>
                </a:lnTo>
                <a:lnTo>
                  <a:pt x="0" y="23697"/>
                </a:lnTo>
                <a:lnTo>
                  <a:pt x="16408" y="14240"/>
                </a:lnTo>
                <a:lnTo>
                  <a:pt x="24687" y="14240"/>
                </a:lnTo>
                <a:lnTo>
                  <a:pt x="24687" y="0"/>
                </a:lnTo>
                <a:close/>
              </a:path>
              <a:path w="89535" h="66039">
                <a:moveTo>
                  <a:pt x="53508" y="46852"/>
                </a:moveTo>
                <a:lnTo>
                  <a:pt x="44831" y="47613"/>
                </a:lnTo>
                <a:lnTo>
                  <a:pt x="45366" y="53048"/>
                </a:lnTo>
                <a:lnTo>
                  <a:pt x="47575" y="57396"/>
                </a:lnTo>
                <a:lnTo>
                  <a:pt x="55307" y="63919"/>
                </a:lnTo>
                <a:lnTo>
                  <a:pt x="60317" y="65549"/>
                </a:lnTo>
                <a:lnTo>
                  <a:pt x="73925" y="65549"/>
                </a:lnTo>
                <a:lnTo>
                  <a:pt x="79800" y="62940"/>
                </a:lnTo>
                <a:lnTo>
                  <a:pt x="82938" y="59027"/>
                </a:lnTo>
                <a:lnTo>
                  <a:pt x="63164" y="59027"/>
                </a:lnTo>
                <a:lnTo>
                  <a:pt x="60340" y="58049"/>
                </a:lnTo>
                <a:lnTo>
                  <a:pt x="57983" y="55983"/>
                </a:lnTo>
                <a:lnTo>
                  <a:pt x="55626" y="54027"/>
                </a:lnTo>
                <a:lnTo>
                  <a:pt x="54134" y="50874"/>
                </a:lnTo>
                <a:lnTo>
                  <a:pt x="53508" y="46852"/>
                </a:lnTo>
                <a:close/>
              </a:path>
              <a:path w="89535" h="66039">
                <a:moveTo>
                  <a:pt x="84659" y="28915"/>
                </a:moveTo>
                <a:lnTo>
                  <a:pt x="70588" y="28915"/>
                </a:lnTo>
                <a:lnTo>
                  <a:pt x="74061" y="30220"/>
                </a:lnTo>
                <a:lnTo>
                  <a:pt x="76726" y="32720"/>
                </a:lnTo>
                <a:lnTo>
                  <a:pt x="79402" y="35329"/>
                </a:lnTo>
                <a:lnTo>
                  <a:pt x="80734" y="38916"/>
                </a:lnTo>
                <a:lnTo>
                  <a:pt x="80734" y="48048"/>
                </a:lnTo>
                <a:lnTo>
                  <a:pt x="79356" y="51852"/>
                </a:lnTo>
                <a:lnTo>
                  <a:pt x="76601" y="54787"/>
                </a:lnTo>
                <a:lnTo>
                  <a:pt x="73834" y="57614"/>
                </a:lnTo>
                <a:lnTo>
                  <a:pt x="70452" y="59027"/>
                </a:lnTo>
                <a:lnTo>
                  <a:pt x="82938" y="59027"/>
                </a:lnTo>
                <a:lnTo>
                  <a:pt x="84071" y="57614"/>
                </a:lnTo>
                <a:lnTo>
                  <a:pt x="87623" y="53483"/>
                </a:lnTo>
                <a:lnTo>
                  <a:pt x="89411" y="48483"/>
                </a:lnTo>
                <a:lnTo>
                  <a:pt x="89411" y="36525"/>
                </a:lnTo>
                <a:lnTo>
                  <a:pt x="87407" y="31524"/>
                </a:lnTo>
                <a:lnTo>
                  <a:pt x="84659" y="28915"/>
                </a:lnTo>
                <a:close/>
              </a:path>
              <a:path w="89535" h="66039">
                <a:moveTo>
                  <a:pt x="86337" y="1087"/>
                </a:moveTo>
                <a:lnTo>
                  <a:pt x="52847" y="1087"/>
                </a:lnTo>
                <a:lnTo>
                  <a:pt x="46300" y="34133"/>
                </a:lnTo>
                <a:lnTo>
                  <a:pt x="54043" y="35003"/>
                </a:lnTo>
                <a:lnTo>
                  <a:pt x="55284" y="33155"/>
                </a:lnTo>
                <a:lnTo>
                  <a:pt x="56981" y="31742"/>
                </a:lnTo>
                <a:lnTo>
                  <a:pt x="59110" y="30546"/>
                </a:lnTo>
                <a:lnTo>
                  <a:pt x="61251" y="29459"/>
                </a:lnTo>
                <a:lnTo>
                  <a:pt x="63654" y="28915"/>
                </a:lnTo>
                <a:lnTo>
                  <a:pt x="84659" y="28915"/>
                </a:lnTo>
                <a:lnTo>
                  <a:pt x="83399" y="27720"/>
                </a:lnTo>
                <a:lnTo>
                  <a:pt x="81511" y="25872"/>
                </a:lnTo>
                <a:lnTo>
                  <a:pt x="55774" y="25872"/>
                </a:lnTo>
                <a:lnTo>
                  <a:pt x="59520" y="8587"/>
                </a:lnTo>
                <a:lnTo>
                  <a:pt x="86337" y="8587"/>
                </a:lnTo>
                <a:lnTo>
                  <a:pt x="86337" y="1087"/>
                </a:lnTo>
                <a:close/>
              </a:path>
              <a:path w="89535" h="66039">
                <a:moveTo>
                  <a:pt x="74460" y="21849"/>
                </a:moveTo>
                <a:lnTo>
                  <a:pt x="64143" y="21849"/>
                </a:lnTo>
                <a:lnTo>
                  <a:pt x="59873" y="23154"/>
                </a:lnTo>
                <a:lnTo>
                  <a:pt x="55774" y="25872"/>
                </a:lnTo>
                <a:lnTo>
                  <a:pt x="81511" y="25872"/>
                </a:lnTo>
                <a:lnTo>
                  <a:pt x="79402" y="23806"/>
                </a:lnTo>
                <a:lnTo>
                  <a:pt x="74460" y="218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948897" y="3462354"/>
            <a:ext cx="88900" cy="66040"/>
          </a:xfrm>
          <a:custGeom>
            <a:avLst/>
            <a:gdLst/>
            <a:ahLst/>
            <a:cxnLst/>
            <a:rect l="l" t="t" r="r" b="b"/>
            <a:pathLst>
              <a:path w="88900" h="66039">
                <a:moveTo>
                  <a:pt x="24687" y="14240"/>
                </a:moveTo>
                <a:lnTo>
                  <a:pt x="16408" y="14240"/>
                </a:lnTo>
                <a:lnTo>
                  <a:pt x="16408" y="64462"/>
                </a:lnTo>
                <a:lnTo>
                  <a:pt x="24687" y="64462"/>
                </a:lnTo>
                <a:lnTo>
                  <a:pt x="24687" y="14240"/>
                </a:lnTo>
                <a:close/>
              </a:path>
              <a:path w="88900" h="66039">
                <a:moveTo>
                  <a:pt x="24687" y="0"/>
                </a:moveTo>
                <a:lnTo>
                  <a:pt x="19346" y="0"/>
                </a:lnTo>
                <a:lnTo>
                  <a:pt x="17923" y="2826"/>
                </a:lnTo>
                <a:lnTo>
                  <a:pt x="15497" y="5652"/>
                </a:lnTo>
                <a:lnTo>
                  <a:pt x="8654" y="11522"/>
                </a:lnTo>
                <a:lnTo>
                  <a:pt x="4623" y="14023"/>
                </a:lnTo>
                <a:lnTo>
                  <a:pt x="0" y="16088"/>
                </a:lnTo>
                <a:lnTo>
                  <a:pt x="0" y="23697"/>
                </a:lnTo>
                <a:lnTo>
                  <a:pt x="16408" y="14240"/>
                </a:lnTo>
                <a:lnTo>
                  <a:pt x="24687" y="14240"/>
                </a:lnTo>
                <a:lnTo>
                  <a:pt x="24687" y="0"/>
                </a:lnTo>
                <a:close/>
              </a:path>
              <a:path w="88900" h="66039">
                <a:moveTo>
                  <a:pt x="70417" y="0"/>
                </a:moveTo>
                <a:lnTo>
                  <a:pt x="61957" y="0"/>
                </a:lnTo>
                <a:lnTo>
                  <a:pt x="57892" y="1195"/>
                </a:lnTo>
                <a:lnTo>
                  <a:pt x="54646" y="3804"/>
                </a:lnTo>
                <a:lnTo>
                  <a:pt x="51401" y="6304"/>
                </a:lnTo>
                <a:lnTo>
                  <a:pt x="48953" y="9783"/>
                </a:lnTo>
                <a:lnTo>
                  <a:pt x="45662" y="19132"/>
                </a:lnTo>
                <a:lnTo>
                  <a:pt x="44831" y="25219"/>
                </a:lnTo>
                <a:lnTo>
                  <a:pt x="44831" y="32720"/>
                </a:lnTo>
                <a:lnTo>
                  <a:pt x="60363" y="65549"/>
                </a:lnTo>
                <a:lnTo>
                  <a:pt x="71750" y="65549"/>
                </a:lnTo>
                <a:lnTo>
                  <a:pt x="75792" y="64354"/>
                </a:lnTo>
                <a:lnTo>
                  <a:pt x="78992" y="61745"/>
                </a:lnTo>
                <a:lnTo>
                  <a:pt x="82203" y="59244"/>
                </a:lnTo>
                <a:lnTo>
                  <a:pt x="63027" y="59136"/>
                </a:lnTo>
                <a:lnTo>
                  <a:pt x="59827" y="57396"/>
                </a:lnTo>
                <a:lnTo>
                  <a:pt x="54669" y="50439"/>
                </a:lnTo>
                <a:lnTo>
                  <a:pt x="53371" y="43373"/>
                </a:lnTo>
                <a:lnTo>
                  <a:pt x="53371" y="22176"/>
                </a:lnTo>
                <a:lnTo>
                  <a:pt x="54794" y="15001"/>
                </a:lnTo>
                <a:lnTo>
                  <a:pt x="59873" y="8044"/>
                </a:lnTo>
                <a:lnTo>
                  <a:pt x="62891" y="6522"/>
                </a:lnTo>
                <a:lnTo>
                  <a:pt x="81919" y="6522"/>
                </a:lnTo>
                <a:lnTo>
                  <a:pt x="81224" y="5544"/>
                </a:lnTo>
                <a:lnTo>
                  <a:pt x="78981" y="3478"/>
                </a:lnTo>
                <a:lnTo>
                  <a:pt x="73549" y="652"/>
                </a:lnTo>
                <a:lnTo>
                  <a:pt x="70417" y="0"/>
                </a:lnTo>
                <a:close/>
              </a:path>
              <a:path w="88900" h="66039">
                <a:moveTo>
                  <a:pt x="81919" y="6522"/>
                </a:moveTo>
                <a:lnTo>
                  <a:pt x="70543" y="6522"/>
                </a:lnTo>
                <a:lnTo>
                  <a:pt x="73754" y="8261"/>
                </a:lnTo>
                <a:lnTo>
                  <a:pt x="78912" y="15218"/>
                </a:lnTo>
                <a:lnTo>
                  <a:pt x="80199" y="22176"/>
                </a:lnTo>
                <a:lnTo>
                  <a:pt x="80179" y="43373"/>
                </a:lnTo>
                <a:lnTo>
                  <a:pt x="78912" y="50331"/>
                </a:lnTo>
                <a:lnTo>
                  <a:pt x="73754" y="57288"/>
                </a:lnTo>
                <a:lnTo>
                  <a:pt x="70588" y="59136"/>
                </a:lnTo>
                <a:lnTo>
                  <a:pt x="82277" y="59136"/>
                </a:lnTo>
                <a:lnTo>
                  <a:pt x="84629" y="55657"/>
                </a:lnTo>
                <a:lnTo>
                  <a:pt x="86504" y="50331"/>
                </a:lnTo>
                <a:lnTo>
                  <a:pt x="87919" y="46417"/>
                </a:lnTo>
                <a:lnTo>
                  <a:pt x="88630" y="41138"/>
                </a:lnTo>
                <a:lnTo>
                  <a:pt x="88739" y="26415"/>
                </a:lnTo>
                <a:lnTo>
                  <a:pt x="88227" y="21415"/>
                </a:lnTo>
                <a:lnTo>
                  <a:pt x="86177" y="13805"/>
                </a:lnTo>
                <a:lnTo>
                  <a:pt x="84777" y="10653"/>
                </a:lnTo>
                <a:lnTo>
                  <a:pt x="83000" y="8044"/>
                </a:lnTo>
                <a:lnTo>
                  <a:pt x="81919" y="65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993728" y="4226125"/>
            <a:ext cx="45085" cy="64769"/>
          </a:xfrm>
          <a:custGeom>
            <a:avLst/>
            <a:gdLst/>
            <a:ahLst/>
            <a:cxnLst/>
            <a:rect l="l" t="t" r="r" b="b"/>
            <a:pathLst>
              <a:path w="45085" h="64770">
                <a:moveTo>
                  <a:pt x="8676" y="45765"/>
                </a:moveTo>
                <a:lnTo>
                  <a:pt x="0" y="46526"/>
                </a:lnTo>
                <a:lnTo>
                  <a:pt x="535" y="51961"/>
                </a:lnTo>
                <a:lnTo>
                  <a:pt x="2744" y="56309"/>
                </a:lnTo>
                <a:lnTo>
                  <a:pt x="10476" y="62832"/>
                </a:lnTo>
                <a:lnTo>
                  <a:pt x="15486" y="64462"/>
                </a:lnTo>
                <a:lnTo>
                  <a:pt x="29094" y="64462"/>
                </a:lnTo>
                <a:lnTo>
                  <a:pt x="34969" y="61853"/>
                </a:lnTo>
                <a:lnTo>
                  <a:pt x="38107" y="57940"/>
                </a:lnTo>
                <a:lnTo>
                  <a:pt x="18333" y="57940"/>
                </a:lnTo>
                <a:lnTo>
                  <a:pt x="15509" y="56962"/>
                </a:lnTo>
                <a:lnTo>
                  <a:pt x="10794" y="52831"/>
                </a:lnTo>
                <a:lnTo>
                  <a:pt x="9303" y="49787"/>
                </a:lnTo>
                <a:lnTo>
                  <a:pt x="8676" y="45765"/>
                </a:lnTo>
                <a:close/>
              </a:path>
              <a:path w="45085" h="64770">
                <a:moveTo>
                  <a:pt x="39792" y="27720"/>
                </a:moveTo>
                <a:lnTo>
                  <a:pt x="25757" y="27720"/>
                </a:lnTo>
                <a:lnTo>
                  <a:pt x="29230" y="29024"/>
                </a:lnTo>
                <a:lnTo>
                  <a:pt x="34571" y="34242"/>
                </a:lnTo>
                <a:lnTo>
                  <a:pt x="35903" y="37721"/>
                </a:lnTo>
                <a:lnTo>
                  <a:pt x="35903" y="46961"/>
                </a:lnTo>
                <a:lnTo>
                  <a:pt x="34525" y="50765"/>
                </a:lnTo>
                <a:lnTo>
                  <a:pt x="31770" y="53592"/>
                </a:lnTo>
                <a:lnTo>
                  <a:pt x="29003" y="56527"/>
                </a:lnTo>
                <a:lnTo>
                  <a:pt x="25621" y="57940"/>
                </a:lnTo>
                <a:lnTo>
                  <a:pt x="38107" y="57940"/>
                </a:lnTo>
                <a:lnTo>
                  <a:pt x="39240" y="56527"/>
                </a:lnTo>
                <a:lnTo>
                  <a:pt x="42792" y="52396"/>
                </a:lnTo>
                <a:lnTo>
                  <a:pt x="44580" y="47395"/>
                </a:lnTo>
                <a:lnTo>
                  <a:pt x="44580" y="35438"/>
                </a:lnTo>
                <a:lnTo>
                  <a:pt x="42576" y="30437"/>
                </a:lnTo>
                <a:lnTo>
                  <a:pt x="39792" y="27720"/>
                </a:lnTo>
                <a:close/>
              </a:path>
              <a:path w="45085" h="64770">
                <a:moveTo>
                  <a:pt x="41506" y="0"/>
                </a:moveTo>
                <a:lnTo>
                  <a:pt x="8016" y="0"/>
                </a:lnTo>
                <a:lnTo>
                  <a:pt x="1468" y="32938"/>
                </a:lnTo>
                <a:lnTo>
                  <a:pt x="9212" y="33916"/>
                </a:lnTo>
                <a:lnTo>
                  <a:pt x="10453" y="32068"/>
                </a:lnTo>
                <a:lnTo>
                  <a:pt x="12150" y="30655"/>
                </a:lnTo>
                <a:lnTo>
                  <a:pt x="14279" y="29459"/>
                </a:lnTo>
                <a:lnTo>
                  <a:pt x="16420" y="28372"/>
                </a:lnTo>
                <a:lnTo>
                  <a:pt x="18822" y="27720"/>
                </a:lnTo>
                <a:lnTo>
                  <a:pt x="39792" y="27720"/>
                </a:lnTo>
                <a:lnTo>
                  <a:pt x="38568" y="26524"/>
                </a:lnTo>
                <a:lnTo>
                  <a:pt x="36626" y="24676"/>
                </a:lnTo>
                <a:lnTo>
                  <a:pt x="10943" y="24676"/>
                </a:lnTo>
                <a:lnTo>
                  <a:pt x="14689" y="7500"/>
                </a:lnTo>
                <a:lnTo>
                  <a:pt x="41506" y="7500"/>
                </a:lnTo>
                <a:lnTo>
                  <a:pt x="41506" y="0"/>
                </a:lnTo>
                <a:close/>
              </a:path>
              <a:path w="45085" h="64770">
                <a:moveTo>
                  <a:pt x="29629" y="20762"/>
                </a:moveTo>
                <a:lnTo>
                  <a:pt x="19312" y="20762"/>
                </a:lnTo>
                <a:lnTo>
                  <a:pt x="15042" y="22067"/>
                </a:lnTo>
                <a:lnTo>
                  <a:pt x="10943" y="24676"/>
                </a:lnTo>
                <a:lnTo>
                  <a:pt x="36626" y="24676"/>
                </a:lnTo>
                <a:lnTo>
                  <a:pt x="34571" y="22719"/>
                </a:lnTo>
                <a:lnTo>
                  <a:pt x="29629" y="207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993728" y="498757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25586" y="0"/>
                </a:moveTo>
                <a:lnTo>
                  <a:pt x="0" y="25176"/>
                </a:lnTo>
                <a:lnTo>
                  <a:pt x="0" y="32731"/>
                </a:lnTo>
                <a:lnTo>
                  <a:pt x="15532" y="65604"/>
                </a:lnTo>
                <a:lnTo>
                  <a:pt x="26919" y="65604"/>
                </a:lnTo>
                <a:lnTo>
                  <a:pt x="30961" y="64332"/>
                </a:lnTo>
                <a:lnTo>
                  <a:pt x="37372" y="59234"/>
                </a:lnTo>
                <a:lnTo>
                  <a:pt x="37460" y="59103"/>
                </a:lnTo>
                <a:lnTo>
                  <a:pt x="18196" y="59103"/>
                </a:lnTo>
                <a:lnTo>
                  <a:pt x="14996" y="57364"/>
                </a:lnTo>
                <a:lnTo>
                  <a:pt x="9838" y="50396"/>
                </a:lnTo>
                <a:lnTo>
                  <a:pt x="8540" y="43352"/>
                </a:lnTo>
                <a:lnTo>
                  <a:pt x="8540" y="22208"/>
                </a:lnTo>
                <a:lnTo>
                  <a:pt x="9963" y="14990"/>
                </a:lnTo>
                <a:lnTo>
                  <a:pt x="15042" y="8022"/>
                </a:lnTo>
                <a:lnTo>
                  <a:pt x="18059" y="6489"/>
                </a:lnTo>
                <a:lnTo>
                  <a:pt x="37072" y="6489"/>
                </a:lnTo>
                <a:lnTo>
                  <a:pt x="36393" y="5500"/>
                </a:lnTo>
                <a:lnTo>
                  <a:pt x="34149" y="3500"/>
                </a:lnTo>
                <a:lnTo>
                  <a:pt x="28718" y="695"/>
                </a:lnTo>
                <a:lnTo>
                  <a:pt x="25586" y="0"/>
                </a:lnTo>
                <a:close/>
              </a:path>
              <a:path w="44450" h="66039">
                <a:moveTo>
                  <a:pt x="37072" y="6489"/>
                </a:moveTo>
                <a:lnTo>
                  <a:pt x="25712" y="6489"/>
                </a:lnTo>
                <a:lnTo>
                  <a:pt x="28923" y="8229"/>
                </a:lnTo>
                <a:lnTo>
                  <a:pt x="34081" y="15197"/>
                </a:lnTo>
                <a:lnTo>
                  <a:pt x="35368" y="22208"/>
                </a:lnTo>
                <a:lnTo>
                  <a:pt x="35352" y="43352"/>
                </a:lnTo>
                <a:lnTo>
                  <a:pt x="34081" y="50298"/>
                </a:lnTo>
                <a:lnTo>
                  <a:pt x="28923" y="57342"/>
                </a:lnTo>
                <a:lnTo>
                  <a:pt x="25757" y="59103"/>
                </a:lnTo>
                <a:lnTo>
                  <a:pt x="37460" y="59103"/>
                </a:lnTo>
                <a:lnTo>
                  <a:pt x="39797" y="55646"/>
                </a:lnTo>
                <a:lnTo>
                  <a:pt x="43088" y="46384"/>
                </a:lnTo>
                <a:lnTo>
                  <a:pt x="43908" y="40297"/>
                </a:lnTo>
                <a:lnTo>
                  <a:pt x="43908" y="26448"/>
                </a:lnTo>
                <a:lnTo>
                  <a:pt x="43396" y="21415"/>
                </a:lnTo>
                <a:lnTo>
                  <a:pt x="41346" y="13860"/>
                </a:lnTo>
                <a:lnTo>
                  <a:pt x="39946" y="10674"/>
                </a:lnTo>
                <a:lnTo>
                  <a:pt x="37072" y="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101234" y="1618803"/>
            <a:ext cx="4830445" cy="3389629"/>
          </a:xfrm>
          <a:custGeom>
            <a:avLst/>
            <a:gdLst/>
            <a:ahLst/>
            <a:cxnLst/>
            <a:rect l="l" t="t" r="r" b="b"/>
            <a:pathLst>
              <a:path w="4830445" h="3389629">
                <a:moveTo>
                  <a:pt x="0" y="3389355"/>
                </a:moveTo>
                <a:lnTo>
                  <a:pt x="4830076" y="3389355"/>
                </a:lnTo>
                <a:lnTo>
                  <a:pt x="4830076" y="0"/>
                </a:lnTo>
                <a:lnTo>
                  <a:pt x="0" y="0"/>
                </a:lnTo>
                <a:lnTo>
                  <a:pt x="0" y="3389355"/>
                </a:lnTo>
                <a:close/>
              </a:path>
            </a:pathLst>
          </a:custGeom>
          <a:ln w="82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790388" y="1422045"/>
            <a:ext cx="5014536" cy="122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659076" y="5535743"/>
            <a:ext cx="5274067" cy="187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 txBox="1"/>
          <p:nvPr/>
        </p:nvSpPr>
        <p:spPr>
          <a:xfrm>
            <a:off x="320141" y="5918504"/>
            <a:ext cx="7797165" cy="930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18895">
              <a:lnSpc>
                <a:spcPct val="100000"/>
              </a:lnSpc>
            </a:pP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Source: Henjum et al.</a:t>
            </a:r>
            <a:r>
              <a:rPr sz="1400" spc="-1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2009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240"/>
              </a:spcBef>
            </a:pP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Henjum, S.,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Barikmo,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I.,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Gjerlaug,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A. K.,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Mohammed-Lehabib, M., Oshaug,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A., Strand, </a:t>
            </a:r>
            <a:r>
              <a:rPr sz="1200" spc="-65" dirty="0">
                <a:solidFill>
                  <a:srgbClr val="7E7E7E"/>
                </a:solidFill>
                <a:latin typeface="Arial"/>
                <a:cs typeface="Arial"/>
              </a:rPr>
              <a:t>T.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A. &amp;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Torheim,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L. E. (2009). 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Endemic goitre and excessive iodine in urine and drinking water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among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Saharawi refugee children. </a:t>
            </a:r>
            <a:r>
              <a:rPr sz="1200" i="1" spc="-5" dirty="0">
                <a:solidFill>
                  <a:srgbClr val="7E7E7E"/>
                </a:solidFill>
                <a:latin typeface="Arial"/>
                <a:cs typeface="Arial"/>
              </a:rPr>
              <a:t>Public </a:t>
            </a:r>
            <a:r>
              <a:rPr sz="1200" i="1" dirty="0">
                <a:solidFill>
                  <a:srgbClr val="7E7E7E"/>
                </a:solidFill>
                <a:latin typeface="Arial"/>
                <a:cs typeface="Arial"/>
              </a:rPr>
              <a:t>Health  </a:t>
            </a:r>
            <a:r>
              <a:rPr sz="1200" i="1" spc="-5" dirty="0">
                <a:solidFill>
                  <a:srgbClr val="7E7E7E"/>
                </a:solidFill>
                <a:latin typeface="Arial"/>
                <a:cs typeface="Arial"/>
              </a:rPr>
              <a:t>Nutrition, </a:t>
            </a:r>
            <a:r>
              <a:rPr sz="1200" i="1" dirty="0">
                <a:solidFill>
                  <a:srgbClr val="7E7E7E"/>
                </a:solidFill>
                <a:latin typeface="Arial"/>
                <a:cs typeface="Arial"/>
              </a:rPr>
              <a:t>13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(9),</a:t>
            </a:r>
            <a:r>
              <a:rPr sz="1200" spc="-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1472-1477.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7277861" y="1813305"/>
            <a:ext cx="1668145" cy="1382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Median </a:t>
            </a:r>
            <a:r>
              <a:rPr sz="1800" dirty="0">
                <a:latin typeface="Arial"/>
                <a:cs typeface="Arial"/>
              </a:rPr>
              <a:t>U-I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565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(357-887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)µg/L.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84% had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U-I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above 300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µg/L.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4936" rIns="0" bIns="0" rtlCol="0">
            <a:spAutoFit/>
          </a:bodyPr>
          <a:lstStyle/>
          <a:p>
            <a:pPr marL="1192530">
              <a:lnSpc>
                <a:spcPct val="100000"/>
              </a:lnSpc>
            </a:pPr>
            <a:r>
              <a:rPr sz="3600" b="0" spc="-5" dirty="0">
                <a:latin typeface="Calibri"/>
                <a:cs typeface="Calibri"/>
              </a:rPr>
              <a:t>U-I </a:t>
            </a:r>
            <a:r>
              <a:rPr sz="3600" b="0" dirty="0">
                <a:latin typeface="Calibri"/>
                <a:cs typeface="Calibri"/>
              </a:rPr>
              <a:t>in </a:t>
            </a:r>
            <a:r>
              <a:rPr sz="3600" b="0" spc="-15" dirty="0">
                <a:latin typeface="Calibri"/>
                <a:cs typeface="Calibri"/>
              </a:rPr>
              <a:t>women </a:t>
            </a:r>
            <a:r>
              <a:rPr sz="3600" b="0" dirty="0">
                <a:latin typeface="Calibri"/>
                <a:cs typeface="Calibri"/>
              </a:rPr>
              <a:t>(16-45 </a:t>
            </a:r>
            <a:r>
              <a:rPr sz="3600" b="0" spc="-20" dirty="0">
                <a:latin typeface="Calibri"/>
                <a:cs typeface="Calibri"/>
              </a:rPr>
              <a:t>years),</a:t>
            </a:r>
            <a:r>
              <a:rPr sz="3600" b="0" spc="-75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2007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5967" y="6207455"/>
            <a:ext cx="7807959" cy="438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Henjum,</a:t>
            </a:r>
            <a:r>
              <a:rPr sz="14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S.,</a:t>
            </a:r>
            <a:r>
              <a:rPr sz="14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Barikmo,</a:t>
            </a:r>
            <a:r>
              <a:rPr sz="14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I.,</a:t>
            </a:r>
            <a:r>
              <a:rPr sz="14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Strand,</a:t>
            </a:r>
            <a:r>
              <a:rPr sz="1400" spc="-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7E7E7E"/>
                </a:solidFill>
                <a:latin typeface="Arial"/>
                <a:cs typeface="Arial"/>
              </a:rPr>
              <a:t>TA.,</a:t>
            </a:r>
            <a:r>
              <a:rPr sz="14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Oshaug,</a:t>
            </a:r>
            <a:r>
              <a:rPr sz="1400" spc="-1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A.,</a:t>
            </a:r>
            <a:r>
              <a:rPr sz="14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&amp;</a:t>
            </a:r>
            <a:r>
              <a:rPr sz="14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7E7E7E"/>
                </a:solidFill>
                <a:latin typeface="Arial"/>
                <a:cs typeface="Arial"/>
              </a:rPr>
              <a:t>Torheim,</a:t>
            </a:r>
            <a:r>
              <a:rPr sz="14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L.</a:t>
            </a:r>
            <a:r>
              <a:rPr sz="14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E.</a:t>
            </a:r>
            <a:r>
              <a:rPr sz="14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7E7E7E"/>
                </a:solidFill>
                <a:latin typeface="Arial"/>
                <a:cs typeface="Arial"/>
              </a:rPr>
              <a:t>(2011).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Iodine-induced</a:t>
            </a:r>
            <a:r>
              <a:rPr sz="14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goitre</a:t>
            </a:r>
            <a:r>
              <a:rPr sz="14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and  high rates of anaemia among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Saharawi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refugee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women. </a:t>
            </a:r>
            <a:r>
              <a:rPr sz="1400" i="1" dirty="0">
                <a:solidFill>
                  <a:srgbClr val="7E7E7E"/>
                </a:solidFill>
                <a:latin typeface="Arial"/>
                <a:cs typeface="Arial"/>
              </a:rPr>
              <a:t>Public Health Nutrition. </a:t>
            </a:r>
            <a:r>
              <a:rPr sz="1400" i="1" spc="-5" dirty="0">
                <a:solidFill>
                  <a:srgbClr val="7E7E7E"/>
                </a:solidFill>
                <a:latin typeface="Arial"/>
                <a:cs typeface="Arial"/>
              </a:rPr>
              <a:t>Nov</a:t>
            </a:r>
            <a:r>
              <a:rPr sz="1400" i="1" spc="-22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7E7E7E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6683" y="1307591"/>
            <a:ext cx="6352032" cy="4818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36560" y="1739391"/>
            <a:ext cx="1520190" cy="1534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Median U-I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is  466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µg/L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74 </a:t>
            </a:r>
            <a:r>
              <a:rPr sz="2000" spc="5" dirty="0">
                <a:latin typeface="Arial"/>
                <a:cs typeface="Arial"/>
              </a:rPr>
              <a:t>% </a:t>
            </a:r>
            <a:r>
              <a:rPr sz="2000" dirty="0">
                <a:latin typeface="Arial"/>
                <a:cs typeface="Arial"/>
              </a:rPr>
              <a:t>has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U-I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&gt; 300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µg/L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249" y="158241"/>
            <a:ext cx="8553500" cy="719684"/>
          </a:xfrm>
          <a:prstGeom prst="rect">
            <a:avLst/>
          </a:prstGeom>
        </p:spPr>
        <p:txBody>
          <a:bodyPr vert="horz" wrap="square" lIns="0" tIns="42164" rIns="0" bIns="0" rtlCol="0">
            <a:spAutoFit/>
          </a:bodyPr>
          <a:lstStyle/>
          <a:p>
            <a:r>
              <a:rPr lang="ru-RU" sz="4400" dirty="0"/>
              <a:t>Заключение:</a:t>
            </a:r>
            <a:endParaRPr lang="ru-RU"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547217" y="1073150"/>
            <a:ext cx="7774305" cy="5539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000" dirty="0" smtClean="0"/>
              <a:t>Грунтовая </a:t>
            </a:r>
            <a:r>
              <a:rPr lang="ru-RU" sz="3000" dirty="0"/>
              <a:t>вода и животное молоко являются основным диетическим источником поступления йода (2007, 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000" dirty="0"/>
              <a:t>Уровень зоба высокий, 86% среди детей и 22% среди женщин (2007 год)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000" dirty="0"/>
              <a:t>58% женщин и 89% детей  имели чрезмерное потребление йода (2010)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000" dirty="0"/>
              <a:t>23% женщин страдали нарушениями щитовидной железы (2010 г.).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" y="765048"/>
            <a:ext cx="9090659" cy="5686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46990">
              <a:lnSpc>
                <a:spcPct val="100000"/>
              </a:lnSpc>
            </a:pPr>
            <a:r>
              <a:rPr dirty="0"/>
              <a:t>Project </a:t>
            </a:r>
            <a:r>
              <a:rPr spc="-5" dirty="0"/>
              <a:t>Proposal</a:t>
            </a:r>
            <a:r>
              <a:rPr spc="-70" dirty="0"/>
              <a:t> </a:t>
            </a:r>
            <a:r>
              <a:rPr dirty="0"/>
              <a:t>2014: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249" y="1442211"/>
            <a:ext cx="839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Заявка проекта 2014: Йодный статус Северной части Норвегии среди женщин репродуктивного возраста и беременных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7868" y="260604"/>
            <a:ext cx="7886700" cy="1571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4276" y="2564892"/>
            <a:ext cx="7943088" cy="4040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4455" y="0"/>
            <a:ext cx="4565904" cy="6480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34644" y="6519976"/>
            <a:ext cx="73558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Comic Sans MS"/>
                <a:cs typeface="Comic Sans MS"/>
                <a:hlinkClick r:id="rId3"/>
              </a:rPr>
              <a:t>http://www.ernaeringsradet.no/wp-content/uploads/2016/06/IS-0591_RisikoForJodmangeliNorge.pdf</a:t>
            </a:r>
            <a:endParaRPr sz="120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372" y="28954"/>
            <a:ext cx="8525256" cy="6800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620268"/>
            <a:ext cx="8359140" cy="4248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5445252"/>
            <a:ext cx="7455408" cy="504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96240" y="4869179"/>
            <a:ext cx="813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Йодный статус в Северных странах – прошлое и настоящее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831" y="693419"/>
            <a:ext cx="8651748" cy="2951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79119" y="5867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Сравнение населения Северных стран, находящегося в группе риска, согласно имеющейся информации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831" y="260604"/>
            <a:ext cx="8560308" cy="3240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63267" y="3698747"/>
            <a:ext cx="5184648" cy="3159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4572" y="6481046"/>
            <a:ext cx="914399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Живите дольше! Путин призывает к увеличению продолжительности жизни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" y="188976"/>
            <a:ext cx="9133331" cy="5617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07004" y="6209893"/>
            <a:ext cx="4392930" cy="377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https://</a:t>
            </a:r>
            <a:r>
              <a:rPr sz="800" spc="-5" dirty="0">
                <a:latin typeface="Arial"/>
                <a:cs typeface="Arial"/>
                <a:hlinkClick r:id="rId3"/>
              </a:rPr>
              <a:t>www.google.no/search?q=Improvement+in+Life+Expectancy+russia&amp;hl=no&amp;rlz=1T4RVE 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B_</a:t>
            </a:r>
            <a:r>
              <a:rPr sz="800" spc="-10" dirty="0">
                <a:latin typeface="Arial"/>
                <a:cs typeface="Arial"/>
              </a:rPr>
              <a:t>n</a:t>
            </a:r>
            <a:r>
              <a:rPr sz="800" spc="-5" dirty="0">
                <a:latin typeface="Arial"/>
                <a:cs typeface="Arial"/>
              </a:rPr>
              <a:t>o</a:t>
            </a:r>
            <a:r>
              <a:rPr sz="800" spc="-10" dirty="0">
                <a:latin typeface="Arial"/>
                <a:cs typeface="Arial"/>
              </a:rPr>
              <a:t>N</a:t>
            </a:r>
            <a:r>
              <a:rPr sz="800" dirty="0">
                <a:latin typeface="Arial"/>
                <a:cs typeface="Arial"/>
              </a:rPr>
              <a:t>O</a:t>
            </a:r>
            <a:r>
              <a:rPr sz="800" spc="-5" dirty="0">
                <a:latin typeface="Arial"/>
                <a:cs typeface="Arial"/>
              </a:rPr>
              <a:t>606</a:t>
            </a:r>
            <a:r>
              <a:rPr sz="800" spc="-10" dirty="0">
                <a:latin typeface="Arial"/>
                <a:cs typeface="Arial"/>
              </a:rPr>
              <a:t>N</a:t>
            </a:r>
            <a:r>
              <a:rPr sz="800" dirty="0">
                <a:latin typeface="Arial"/>
                <a:cs typeface="Arial"/>
              </a:rPr>
              <a:t>O</a:t>
            </a:r>
            <a:r>
              <a:rPr sz="800" spc="-5" dirty="0">
                <a:latin typeface="Arial"/>
                <a:cs typeface="Arial"/>
              </a:rPr>
              <a:t>606</a:t>
            </a:r>
            <a:r>
              <a:rPr sz="800" dirty="0">
                <a:latin typeface="Arial"/>
                <a:cs typeface="Arial"/>
              </a:rPr>
              <a:t>&amp;</a:t>
            </a:r>
            <a:r>
              <a:rPr sz="800" spc="5" dirty="0">
                <a:latin typeface="Arial"/>
                <a:cs typeface="Arial"/>
              </a:rPr>
              <a:t>s</a:t>
            </a:r>
            <a:r>
              <a:rPr sz="800" spc="-5" dirty="0">
                <a:latin typeface="Arial"/>
                <a:cs typeface="Arial"/>
              </a:rPr>
              <a:t>our</a:t>
            </a:r>
            <a:r>
              <a:rPr sz="800" dirty="0">
                <a:latin typeface="Arial"/>
                <a:cs typeface="Arial"/>
              </a:rPr>
              <a:t>c</a:t>
            </a:r>
            <a:r>
              <a:rPr sz="800" spc="-5" dirty="0">
                <a:latin typeface="Arial"/>
                <a:cs typeface="Arial"/>
              </a:rPr>
              <a:t>e=</a:t>
            </a:r>
            <a:r>
              <a:rPr sz="800" dirty="0">
                <a:latin typeface="Arial"/>
                <a:cs typeface="Arial"/>
              </a:rPr>
              <a:t>l</a:t>
            </a:r>
            <a:r>
              <a:rPr sz="800" spc="-5" dirty="0">
                <a:latin typeface="Arial"/>
                <a:cs typeface="Arial"/>
              </a:rPr>
              <a:t>n</a:t>
            </a:r>
            <a:r>
              <a:rPr sz="800" spc="15" dirty="0">
                <a:latin typeface="Arial"/>
                <a:cs typeface="Arial"/>
              </a:rPr>
              <a:t>m</a:t>
            </a:r>
            <a:r>
              <a:rPr sz="800" dirty="0">
                <a:latin typeface="Arial"/>
                <a:cs typeface="Arial"/>
              </a:rPr>
              <a:t>s&amp;t</a:t>
            </a:r>
            <a:r>
              <a:rPr sz="800" spc="-5" dirty="0">
                <a:latin typeface="Arial"/>
                <a:cs typeface="Arial"/>
              </a:rPr>
              <a:t>b</a:t>
            </a:r>
            <a:r>
              <a:rPr sz="800" spc="15" dirty="0">
                <a:latin typeface="Arial"/>
                <a:cs typeface="Arial"/>
              </a:rPr>
              <a:t>m</a:t>
            </a:r>
            <a:r>
              <a:rPr sz="800" spc="-5" dirty="0">
                <a:latin typeface="Arial"/>
                <a:cs typeface="Arial"/>
              </a:rPr>
              <a:t>=</a:t>
            </a:r>
            <a:r>
              <a:rPr sz="800" dirty="0">
                <a:latin typeface="Arial"/>
                <a:cs typeface="Arial"/>
              </a:rPr>
              <a:t>isc</a:t>
            </a:r>
            <a:r>
              <a:rPr sz="800" spc="-5" dirty="0">
                <a:latin typeface="Arial"/>
                <a:cs typeface="Arial"/>
              </a:rPr>
              <a:t>h</a:t>
            </a:r>
            <a:r>
              <a:rPr sz="800" dirty="0">
                <a:latin typeface="Arial"/>
                <a:cs typeface="Arial"/>
              </a:rPr>
              <a:t>&amp;</a:t>
            </a:r>
            <a:r>
              <a:rPr sz="800" spc="5" dirty="0">
                <a:latin typeface="Arial"/>
                <a:cs typeface="Arial"/>
              </a:rPr>
              <a:t>s</a:t>
            </a:r>
            <a:r>
              <a:rPr sz="800" spc="-5" dirty="0">
                <a:latin typeface="Arial"/>
                <a:cs typeface="Arial"/>
              </a:rPr>
              <a:t>a=</a:t>
            </a:r>
            <a:r>
              <a:rPr sz="800" spc="-25" dirty="0">
                <a:latin typeface="Arial"/>
                <a:cs typeface="Arial"/>
              </a:rPr>
              <a:t>X</a:t>
            </a:r>
            <a:r>
              <a:rPr sz="800" dirty="0">
                <a:latin typeface="Arial"/>
                <a:cs typeface="Arial"/>
              </a:rPr>
              <a:t>&amp;</a:t>
            </a:r>
            <a:r>
              <a:rPr sz="800" spc="-5" dirty="0">
                <a:latin typeface="Arial"/>
                <a:cs typeface="Arial"/>
              </a:rPr>
              <a:t>ved=0ah</a:t>
            </a:r>
            <a:r>
              <a:rPr sz="800" spc="-10" dirty="0">
                <a:latin typeface="Arial"/>
                <a:cs typeface="Arial"/>
              </a:rPr>
              <a:t>U</a:t>
            </a:r>
            <a:r>
              <a:rPr sz="800" dirty="0">
                <a:latin typeface="Arial"/>
                <a:cs typeface="Arial"/>
              </a:rPr>
              <a:t>KE</a:t>
            </a:r>
            <a:r>
              <a:rPr sz="800" spc="-20" dirty="0">
                <a:latin typeface="Arial"/>
                <a:cs typeface="Arial"/>
              </a:rPr>
              <a:t>w</a:t>
            </a:r>
            <a:r>
              <a:rPr sz="800" dirty="0">
                <a:latin typeface="Arial"/>
                <a:cs typeface="Arial"/>
              </a:rPr>
              <a:t>j</a:t>
            </a:r>
            <a:r>
              <a:rPr sz="800" spc="-5" dirty="0">
                <a:latin typeface="Arial"/>
                <a:cs typeface="Arial"/>
              </a:rPr>
              <a:t>g</a:t>
            </a:r>
            <a:r>
              <a:rPr sz="800" dirty="0">
                <a:latin typeface="Arial"/>
                <a:cs typeface="Arial"/>
              </a:rPr>
              <a:t>t</a:t>
            </a:r>
            <a:r>
              <a:rPr sz="800" spc="-5" dirty="0">
                <a:latin typeface="Arial"/>
                <a:cs typeface="Arial"/>
              </a:rPr>
              <a:t>6</a:t>
            </a:r>
            <a:r>
              <a:rPr sz="800" dirty="0">
                <a:latin typeface="Arial"/>
                <a:cs typeface="Arial"/>
              </a:rPr>
              <a:t>T</a:t>
            </a:r>
            <a:r>
              <a:rPr sz="800" spc="-5" dirty="0">
                <a:latin typeface="Arial"/>
                <a:cs typeface="Arial"/>
              </a:rPr>
              <a:t>n_d</a:t>
            </a:r>
            <a:r>
              <a:rPr sz="800" spc="-25" dirty="0">
                <a:latin typeface="Arial"/>
                <a:cs typeface="Arial"/>
              </a:rPr>
              <a:t>X</a:t>
            </a:r>
            <a:r>
              <a:rPr sz="800" dirty="0">
                <a:latin typeface="Arial"/>
                <a:cs typeface="Arial"/>
              </a:rPr>
              <a:t>TA</a:t>
            </a:r>
            <a:r>
              <a:rPr sz="800" spc="-5" dirty="0">
                <a:latin typeface="Arial"/>
                <a:cs typeface="Arial"/>
              </a:rPr>
              <a:t>h</a:t>
            </a:r>
            <a:r>
              <a:rPr sz="800" dirty="0">
                <a:latin typeface="Arial"/>
                <a:cs typeface="Arial"/>
              </a:rPr>
              <a:t>V</a:t>
            </a:r>
            <a:r>
              <a:rPr sz="800" spc="-5" dirty="0">
                <a:latin typeface="Arial"/>
                <a:cs typeface="Arial"/>
              </a:rPr>
              <a:t>C</a:t>
            </a:r>
            <a:r>
              <a:rPr sz="800" dirty="0">
                <a:latin typeface="Arial"/>
                <a:cs typeface="Arial"/>
              </a:rPr>
              <a:t>OJ</a:t>
            </a:r>
            <a:r>
              <a:rPr sz="800" spc="-5" dirty="0">
                <a:latin typeface="Arial"/>
                <a:cs typeface="Arial"/>
              </a:rPr>
              <a:t>o</a:t>
            </a:r>
            <a:r>
              <a:rPr sz="800" dirty="0">
                <a:latin typeface="Arial"/>
                <a:cs typeface="Arial"/>
              </a:rPr>
              <a:t>K</a:t>
            </a:r>
            <a:r>
              <a:rPr sz="800" spc="-5" dirty="0">
                <a:latin typeface="Arial"/>
                <a:cs typeface="Arial"/>
              </a:rPr>
              <a:t>H</a:t>
            </a:r>
            <a:r>
              <a:rPr sz="800" dirty="0">
                <a:latin typeface="Arial"/>
                <a:cs typeface="Arial"/>
              </a:rPr>
              <a:t>Z</a:t>
            </a:r>
            <a:r>
              <a:rPr sz="800" spc="-5" dirty="0">
                <a:latin typeface="Arial"/>
                <a:cs typeface="Arial"/>
              </a:rPr>
              <a:t>8</a:t>
            </a:r>
            <a:r>
              <a:rPr sz="800" dirty="0">
                <a:latin typeface="Arial"/>
                <a:cs typeface="Arial"/>
              </a:rPr>
              <a:t>E  </a:t>
            </a:r>
            <a:r>
              <a:rPr sz="800" spc="-5" dirty="0">
                <a:latin typeface="Arial"/>
                <a:cs typeface="Arial"/>
              </a:rPr>
              <a:t>BA0Q_AUICigB&amp;biw=1920&amp;bih=1021#imgrc=PHCOcP2UR3cJ4M:&amp;spf=205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" y="6481046"/>
            <a:ext cx="914399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Продолжительность жизни в России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" y="6481046"/>
            <a:ext cx="914399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Рацион, питание и предотвращение хронических заболеваний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609600"/>
            <a:ext cx="4343400" cy="5867400"/>
          </a:xfrm>
          <a:custGeom>
            <a:avLst/>
            <a:gdLst/>
            <a:ahLst/>
            <a:cxnLst/>
            <a:rect l="l" t="t" r="r" b="b"/>
            <a:pathLst>
              <a:path w="4343400" h="5867400">
                <a:moveTo>
                  <a:pt x="0" y="5867400"/>
                </a:moveTo>
                <a:lnTo>
                  <a:pt x="4343400" y="5867400"/>
                </a:lnTo>
                <a:lnTo>
                  <a:pt x="4343400" y="0"/>
                </a:lnTo>
                <a:lnTo>
                  <a:pt x="0" y="0"/>
                </a:lnTo>
                <a:lnTo>
                  <a:pt x="0" y="5867400"/>
                </a:lnTo>
                <a:close/>
              </a:path>
            </a:pathLst>
          </a:custGeom>
          <a:ln w="9144">
            <a:solidFill>
              <a:srgbClr val="8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61466" y="737870"/>
            <a:ext cx="3993515" cy="461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3085" marR="548005" indent="4445" algn="ctr">
              <a:lnSpc>
                <a:spcPct val="100000"/>
              </a:lnSpc>
            </a:pPr>
            <a:r>
              <a:rPr sz="6000" b="1" spc="-65" dirty="0">
                <a:solidFill>
                  <a:srgbClr val="800080"/>
                </a:solidFill>
                <a:latin typeface="Bodoni MT"/>
                <a:cs typeface="Bodoni MT"/>
              </a:rPr>
              <a:t>Powerful  </a:t>
            </a:r>
            <a:r>
              <a:rPr sz="6000" b="1" dirty="0">
                <a:solidFill>
                  <a:srgbClr val="800080"/>
                </a:solidFill>
                <a:latin typeface="Bodoni MT"/>
                <a:cs typeface="Bodoni MT"/>
              </a:rPr>
              <a:t>Nutrition  </a:t>
            </a:r>
            <a:r>
              <a:rPr sz="6000" b="1" spc="-25" dirty="0">
                <a:solidFill>
                  <a:srgbClr val="800080"/>
                </a:solidFill>
                <a:latin typeface="Bodoni MT"/>
                <a:cs typeface="Bodoni MT"/>
              </a:rPr>
              <a:t>for  </a:t>
            </a:r>
            <a:r>
              <a:rPr sz="6000" b="1" dirty="0">
                <a:solidFill>
                  <a:srgbClr val="800080"/>
                </a:solidFill>
                <a:latin typeface="Bodoni MT"/>
                <a:cs typeface="Bodoni MT"/>
              </a:rPr>
              <a:t>BEST</a:t>
            </a:r>
            <a:endParaRPr sz="6000">
              <a:latin typeface="Bodoni MT"/>
              <a:cs typeface="Bodoni MT"/>
            </a:endParaRPr>
          </a:p>
          <a:p>
            <a:pPr algn="ctr">
              <a:lnSpc>
                <a:spcPct val="100000"/>
              </a:lnSpc>
            </a:pPr>
            <a:r>
              <a:rPr sz="6000" b="1" spc="10" dirty="0">
                <a:solidFill>
                  <a:srgbClr val="800080"/>
                </a:solidFill>
                <a:latin typeface="Bodoni MT"/>
                <a:cs typeface="Bodoni MT"/>
              </a:rPr>
              <a:t>performance</a:t>
            </a:r>
            <a:endParaRPr sz="6000">
              <a:latin typeface="Bodoni MT"/>
              <a:cs typeface="Bodoni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10200" y="838200"/>
            <a:ext cx="2993136" cy="28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4572" y="6481046"/>
            <a:ext cx="914399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Действенный рацион для лучшей эффективности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3255"/>
            <a:ext cx="8993124" cy="6309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" y="5380672"/>
            <a:ext cx="9143999" cy="147732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Принципиальные изменения в </a:t>
            </a:r>
            <a:r>
              <a:rPr lang="ru-RU" b="1" dirty="0" smtClean="0"/>
              <a:t>составе потребляемых продуктов. </a:t>
            </a:r>
          </a:p>
          <a:p>
            <a:r>
              <a:rPr lang="ru-RU" b="1" dirty="0" smtClean="0"/>
              <a:t>Понизить</a:t>
            </a:r>
            <a:r>
              <a:rPr lang="ru-RU" dirty="0" smtClean="0"/>
              <a:t> общую жирность, содержание насыщенных жиров, </a:t>
            </a:r>
            <a:r>
              <a:rPr lang="ru-RU" dirty="0" err="1" smtClean="0"/>
              <a:t>трансжирных</a:t>
            </a:r>
            <a:r>
              <a:rPr lang="ru-RU" dirty="0" smtClean="0"/>
              <a:t> кислот, модифицированных крахмалов, свободных сахаров, соли, консервов. </a:t>
            </a:r>
          </a:p>
          <a:p>
            <a:r>
              <a:rPr lang="ru-RU" b="1" dirty="0" smtClean="0"/>
              <a:t>Увеличить</a:t>
            </a:r>
            <a:r>
              <a:rPr lang="ru-RU" dirty="0" smtClean="0"/>
              <a:t> </a:t>
            </a:r>
            <a:r>
              <a:rPr lang="ru-RU" dirty="0"/>
              <a:t>физическую активность, </a:t>
            </a:r>
            <a:r>
              <a:rPr lang="ru-RU" dirty="0" smtClean="0"/>
              <a:t>потребление овощей, фруктов, бобовых, клетчатки, железа/йода/цинка, фолиевой кислоты.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" y="121157"/>
            <a:ext cx="5029200" cy="2012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Vitamin </a:t>
            </a:r>
            <a:r>
              <a:rPr sz="1800" dirty="0">
                <a:latin typeface="Calibri"/>
                <a:cs typeface="Calibri"/>
              </a:rPr>
              <a:t>B</a:t>
            </a:r>
            <a:r>
              <a:rPr sz="1800" baseline="-20833" dirty="0">
                <a:latin typeface="Calibri"/>
                <a:cs typeface="Calibri"/>
              </a:rPr>
              <a:t>9 </a:t>
            </a:r>
            <a:r>
              <a:rPr sz="1800" spc="-15" dirty="0">
                <a:latin typeface="Calibri"/>
                <a:cs typeface="Calibri"/>
              </a:rPr>
              <a:t>(folic </a:t>
            </a:r>
            <a:r>
              <a:rPr sz="1800" spc="-5" dirty="0">
                <a:latin typeface="Calibri"/>
                <a:cs typeface="Calibri"/>
              </a:rPr>
              <a:t>acid </a:t>
            </a:r>
            <a:r>
              <a:rPr sz="1800" dirty="0">
                <a:latin typeface="Calibri"/>
                <a:cs typeface="Calibri"/>
              </a:rPr>
              <a:t>and  </a:t>
            </a:r>
            <a:r>
              <a:rPr sz="1800" spc="-20" dirty="0">
                <a:latin typeface="Calibri"/>
                <a:cs typeface="Calibri"/>
              </a:rPr>
              <a:t>folate </a:t>
            </a:r>
            <a:r>
              <a:rPr sz="1800" spc="-5" dirty="0">
                <a:latin typeface="Calibri"/>
                <a:cs typeface="Calibri"/>
              </a:rPr>
              <a:t>inclusive) is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essential </a:t>
            </a:r>
            <a:r>
              <a:rPr sz="1800" spc="-10" dirty="0">
                <a:latin typeface="Calibri"/>
                <a:cs typeface="Calibri"/>
              </a:rPr>
              <a:t>to  </a:t>
            </a:r>
            <a:r>
              <a:rPr sz="1800" spc="-5" dirty="0">
                <a:latin typeface="Calibri"/>
                <a:cs typeface="Calibri"/>
              </a:rPr>
              <a:t>numerous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bodily functions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ranging from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nucleotide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biosynthesis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the  </a:t>
            </a:r>
            <a:r>
              <a:rPr sz="1800" spc="-10" dirty="0">
                <a:latin typeface="Calibri"/>
                <a:cs typeface="Calibri"/>
              </a:rPr>
              <a:t>re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methylation </a:t>
            </a:r>
            <a:r>
              <a:rPr sz="1800" spc="-5" dirty="0">
                <a:latin typeface="Calibri"/>
                <a:cs typeface="Calibri"/>
              </a:rPr>
              <a:t>of  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homocysteine</a:t>
            </a:r>
            <a:r>
              <a:rPr sz="1800" spc="-10" dirty="0">
                <a:latin typeface="Calibri"/>
                <a:cs typeface="Calibri"/>
              </a:rPr>
              <a:t>. </a:t>
            </a:r>
            <a:r>
              <a:rPr sz="1800" dirty="0">
                <a:latin typeface="Calibri"/>
                <a:cs typeface="Calibri"/>
              </a:rPr>
              <a:t>It is </a:t>
            </a:r>
            <a:r>
              <a:rPr sz="1800" spc="-5" dirty="0">
                <a:latin typeface="Calibri"/>
                <a:cs typeface="Calibri"/>
              </a:rPr>
              <a:t>especially  important during periods of  </a:t>
            </a:r>
            <a:r>
              <a:rPr sz="1800" spc="-10" dirty="0">
                <a:latin typeface="Calibri"/>
                <a:cs typeface="Calibri"/>
              </a:rPr>
              <a:t>rapid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8"/>
              </a:rPr>
              <a:t>cell division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growth</a:t>
            </a:r>
            <a:r>
              <a:rPr sz="1800" spc="-10" dirty="0">
                <a:latin typeface="Calibri"/>
                <a:cs typeface="Calibri"/>
              </a:rPr>
              <a:t>.  </a:t>
            </a:r>
            <a:r>
              <a:rPr sz="1800" dirty="0">
                <a:latin typeface="Calibri"/>
                <a:cs typeface="Calibri"/>
              </a:rPr>
              <a:t>Both 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  <a:hlinkClick r:id="rId10"/>
              </a:rPr>
              <a:t>children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adults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require </a:t>
            </a:r>
            <a:r>
              <a:rPr sz="1800" spc="-15" dirty="0">
                <a:latin typeface="Calibri"/>
                <a:cs typeface="Calibri"/>
              </a:rPr>
              <a:t>folic </a:t>
            </a:r>
            <a:r>
              <a:rPr sz="1800" spc="-5" dirty="0">
                <a:latin typeface="Calibri"/>
                <a:cs typeface="Calibri"/>
              </a:rPr>
              <a:t>acid </a:t>
            </a:r>
            <a:r>
              <a:rPr sz="1800" spc="-10" dirty="0">
                <a:latin typeface="Calibri"/>
                <a:cs typeface="Calibri"/>
              </a:rPr>
              <a:t>to produce  healthy 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  <a:hlinkClick r:id="rId12"/>
              </a:rPr>
              <a:t>red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12"/>
              </a:rPr>
              <a:t>blood cells </a:t>
            </a:r>
            <a:r>
              <a:rPr sz="1800" dirty="0">
                <a:latin typeface="Calibri"/>
                <a:cs typeface="Calibri"/>
              </a:rPr>
              <a:t>and  </a:t>
            </a:r>
            <a:r>
              <a:rPr sz="1800" spc="-10" dirty="0">
                <a:latin typeface="Calibri"/>
                <a:cs typeface="Calibri"/>
              </a:rPr>
              <a:t>prevent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u="heavy" dirty="0">
                <a:solidFill>
                  <a:srgbClr val="0000FF"/>
                </a:solidFill>
                <a:latin typeface="Calibri"/>
                <a:cs typeface="Calibri"/>
                <a:hlinkClick r:id="rId13"/>
              </a:rPr>
              <a:t>anemia</a:t>
            </a:r>
            <a:r>
              <a:rPr sz="1800" dirty="0">
                <a:latin typeface="Calibri"/>
                <a:cs typeface="Calibri"/>
              </a:rPr>
              <a:t>.</a:t>
            </a:r>
          </a:p>
        </p:txBody>
      </p:sp>
      <p:sp>
        <p:nvSpPr>
          <p:cNvPr id="3" name="object 3"/>
          <p:cNvSpPr/>
          <p:nvPr/>
        </p:nvSpPr>
        <p:spPr>
          <a:xfrm>
            <a:off x="4800601" y="286511"/>
            <a:ext cx="3983734" cy="337108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968" y="2504546"/>
            <a:ext cx="502920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15"/>
              </a:rPr>
              <a:t>Leafy vegetables </a:t>
            </a:r>
            <a:r>
              <a:rPr sz="1800" spc="-5" dirty="0">
                <a:latin typeface="Calibri"/>
                <a:cs typeface="Calibri"/>
              </a:rPr>
              <a:t>such </a:t>
            </a:r>
            <a:r>
              <a:rPr sz="1800" dirty="0">
                <a:latin typeface="Calibri"/>
                <a:cs typeface="Calibri"/>
              </a:rPr>
              <a:t>as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16"/>
              </a:rPr>
              <a:t>spinach</a:t>
            </a:r>
            <a:r>
              <a:rPr sz="1800" spc="-5" dirty="0">
                <a:latin typeface="Calibri"/>
                <a:cs typeface="Calibri"/>
              </a:rPr>
              <a:t>, asparagus,  </a:t>
            </a:r>
            <a:r>
              <a:rPr sz="1800" u="heavy" dirty="0">
                <a:solidFill>
                  <a:srgbClr val="0000FF"/>
                </a:solidFill>
                <a:latin typeface="Calibri"/>
                <a:cs typeface="Calibri"/>
                <a:hlinkClick r:id="rId17"/>
              </a:rPr>
              <a:t>turnip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17"/>
              </a:rPr>
              <a:t>greens</a:t>
            </a:r>
            <a:r>
              <a:rPr sz="1800" spc="-5" dirty="0">
                <a:latin typeface="Calibri"/>
                <a:cs typeface="Calibri"/>
              </a:rPr>
              <a:t>, 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  <a:hlinkClick r:id="rId18"/>
              </a:rPr>
              <a:t>lettuces</a:t>
            </a:r>
            <a:r>
              <a:rPr sz="1800" spc="-10" dirty="0">
                <a:latin typeface="Calibri"/>
                <a:cs typeface="Calibri"/>
              </a:rPr>
              <a:t>, </a:t>
            </a:r>
            <a:r>
              <a:rPr sz="1800" spc="-5" dirty="0">
                <a:latin typeface="Calibri"/>
                <a:cs typeface="Calibri"/>
              </a:rPr>
              <a:t>dried or fresh </a:t>
            </a:r>
            <a:r>
              <a:rPr sz="1800" u="heavy" dirty="0">
                <a:solidFill>
                  <a:srgbClr val="0000FF"/>
                </a:solidFill>
                <a:latin typeface="Calibri"/>
                <a:cs typeface="Calibri"/>
                <a:hlinkClick r:id="rId19"/>
              </a:rPr>
              <a:t>beans </a:t>
            </a:r>
            <a:r>
              <a:rPr sz="1800" u="heavy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  <a:hlinkClick r:id="rId20"/>
              </a:rPr>
              <a:t>and </a:t>
            </a:r>
            <a:r>
              <a:rPr sz="1800" u="heavy" dirty="0">
                <a:solidFill>
                  <a:srgbClr val="0000FF"/>
                </a:solidFill>
                <a:latin typeface="Calibri"/>
                <a:cs typeface="Calibri"/>
                <a:hlinkClick r:id="rId20"/>
              </a:rPr>
              <a:t>peas</a:t>
            </a:r>
            <a:r>
              <a:rPr sz="1800" dirty="0">
                <a:latin typeface="Calibri"/>
                <a:cs typeface="Calibri"/>
                <a:hlinkClick r:id="rId20"/>
              </a:rPr>
              <a:t>, </a:t>
            </a:r>
            <a:r>
              <a:rPr sz="1800" spc="-10" dirty="0">
                <a:latin typeface="Calibri"/>
                <a:cs typeface="Calibri"/>
                <a:hlinkClick r:id="rId20"/>
              </a:rPr>
              <a:t>fortified 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  <a:hlinkClick r:id="rId20"/>
              </a:rPr>
              <a:t>cereal </a:t>
            </a:r>
            <a:r>
              <a:rPr sz="1800" spc="-10" dirty="0">
                <a:latin typeface="Calibri"/>
                <a:cs typeface="Calibri"/>
                <a:hlinkClick r:id="rId20"/>
              </a:rPr>
              <a:t>products, 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  <a:hlinkClick r:id="rId20"/>
              </a:rPr>
              <a:t>sunflower  </a:t>
            </a:r>
            <a:r>
              <a:rPr sz="1800" u="heavy" dirty="0">
                <a:solidFill>
                  <a:srgbClr val="0000FF"/>
                </a:solidFill>
                <a:latin typeface="Calibri"/>
                <a:cs typeface="Calibri"/>
                <a:hlinkClick r:id="rId20"/>
              </a:rPr>
              <a:t>seeds </a:t>
            </a:r>
            <a:r>
              <a:rPr sz="1800" dirty="0">
                <a:latin typeface="Calibri"/>
                <a:cs typeface="Calibri"/>
                <a:hlinkClick r:id="rId20"/>
              </a:rPr>
              <a:t>and </a:t>
            </a:r>
            <a:r>
              <a:rPr sz="1800" spc="-10" dirty="0">
                <a:latin typeface="Calibri"/>
                <a:cs typeface="Calibri"/>
                <a:hlinkClick r:id="rId20"/>
              </a:rPr>
              <a:t>certain </a:t>
            </a:r>
            <a:r>
              <a:rPr sz="1800" spc="-5" dirty="0">
                <a:latin typeface="Calibri"/>
                <a:cs typeface="Calibri"/>
                <a:hlinkClick r:id="rId20"/>
              </a:rPr>
              <a:t>other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21"/>
              </a:rPr>
              <a:t>fruits </a:t>
            </a:r>
            <a:r>
              <a:rPr sz="1800" dirty="0">
                <a:latin typeface="Calibri"/>
                <a:cs typeface="Calibri"/>
                <a:hlinkClick r:id="rId20"/>
              </a:rPr>
              <a:t>and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  <a:hlinkClick r:id="rId22"/>
              </a:rPr>
              <a:t>vegetables 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are </a:t>
            </a:r>
            <a:r>
              <a:rPr sz="1800" spc="-5" dirty="0">
                <a:latin typeface="Calibri"/>
                <a:cs typeface="Calibri"/>
              </a:rPr>
              <a:t>rich </a:t>
            </a:r>
            <a:r>
              <a:rPr sz="1800" spc="-10" dirty="0">
                <a:latin typeface="Calibri"/>
                <a:cs typeface="Calibri"/>
              </a:rPr>
              <a:t>sources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spc="-15" dirty="0">
                <a:latin typeface="Calibri"/>
                <a:cs typeface="Calibri"/>
              </a:rPr>
              <a:t>folate.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23"/>
              </a:rPr>
              <a:t>Liver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liver  products </a:t>
            </a:r>
            <a:r>
              <a:rPr sz="1800" dirty="0">
                <a:latin typeface="Calibri"/>
                <a:cs typeface="Calibri"/>
              </a:rPr>
              <a:t>also </a:t>
            </a:r>
            <a:r>
              <a:rPr sz="1800" spc="-10" dirty="0">
                <a:latin typeface="Calibri"/>
                <a:cs typeface="Calibri"/>
              </a:rPr>
              <a:t>contain </a:t>
            </a:r>
            <a:r>
              <a:rPr sz="1800" spc="-5" dirty="0">
                <a:latin typeface="Calibri"/>
                <a:cs typeface="Calibri"/>
              </a:rPr>
              <a:t>high amounts of </a:t>
            </a:r>
            <a:r>
              <a:rPr sz="1800" spc="-15" dirty="0">
                <a:latin typeface="Calibri"/>
                <a:cs typeface="Calibri"/>
              </a:rPr>
              <a:t>folate,  </a:t>
            </a:r>
            <a:r>
              <a:rPr sz="1800" dirty="0">
                <a:latin typeface="Calibri"/>
                <a:cs typeface="Calibri"/>
              </a:rPr>
              <a:t>as does 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  <a:hlinkClick r:id="rId24"/>
              </a:rPr>
              <a:t>baker's</a:t>
            </a:r>
            <a:r>
              <a:rPr sz="1800" u="heavy" spc="-85" dirty="0">
                <a:solidFill>
                  <a:srgbClr val="0000FF"/>
                </a:solidFill>
                <a:latin typeface="Calibri"/>
                <a:cs typeface="Calibri"/>
                <a:hlinkClick r:id="rId24"/>
              </a:rPr>
              <a:t> 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  <a:hlinkClick r:id="rId24"/>
              </a:rPr>
              <a:t>yeast</a:t>
            </a:r>
            <a:r>
              <a:rPr sz="1800" spc="-10" dirty="0"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549676"/>
            <a:ext cx="9143999" cy="230832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Витамин В6 или фолиевая кислота – необходима для множественных реакции в организме, начиная от нуклеотидного синтеза и до </a:t>
            </a:r>
            <a:r>
              <a:rPr lang="ru-RU" dirty="0" err="1"/>
              <a:t>реметилирования</a:t>
            </a:r>
            <a:r>
              <a:rPr lang="ru-RU" dirty="0"/>
              <a:t> </a:t>
            </a:r>
            <a:r>
              <a:rPr lang="ru-RU" dirty="0" err="1"/>
              <a:t>гомоцистина</a:t>
            </a:r>
            <a:r>
              <a:rPr lang="ru-RU" dirty="0"/>
              <a:t>. </a:t>
            </a:r>
            <a:r>
              <a:rPr lang="ru-RU" dirty="0" smtClean="0"/>
              <a:t>Он особенно важен </a:t>
            </a:r>
            <a:r>
              <a:rPr lang="ru-RU" dirty="0"/>
              <a:t>в период быстро клеточного деления и роста. </a:t>
            </a:r>
            <a:r>
              <a:rPr lang="ru-RU" dirty="0" smtClean="0"/>
              <a:t>В6 необходим и детям и взрослым для </a:t>
            </a:r>
            <a:r>
              <a:rPr lang="ru-RU" dirty="0"/>
              <a:t>производства здоровых красных телец и предотвращения анемии. Находится в листовых овощах – шпинате, спарже, зелени репы, салате-латук, сушеных или свежих бобах и горохе, обогащенных продуктах из зерновых культур, семенах подсолнечника и др. Продукты печени и печень также содержат большое количество </a:t>
            </a:r>
            <a:r>
              <a:rPr lang="ru-RU" dirty="0" smtClean="0"/>
              <a:t>фолиевой кислоты, </a:t>
            </a:r>
            <a:r>
              <a:rPr lang="ru-RU" dirty="0"/>
              <a:t>как и пекарские дрожжи.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249" y="158241"/>
            <a:ext cx="8553500" cy="997068"/>
          </a:xfrm>
          <a:prstGeom prst="rect">
            <a:avLst/>
          </a:prstGeom>
        </p:spPr>
        <p:txBody>
          <a:bodyPr vert="horz" wrap="square" lIns="0" tIns="31686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spc="-5" dirty="0" smtClean="0">
                <a:latin typeface="Calibri"/>
                <a:cs typeface="Calibri"/>
              </a:rPr>
              <a:t>Здоровье американцев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21154"/>
            <a:ext cx="7790180" cy="4924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США занимают 48-е место по ожидаемой продолжительности жизни в мире, даже позади Боснии. Канадцы по сравнению с ними - 12-е место.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Американцы тратят на здравоохранение (&gt; 6000 долларов в год ) больше, чем любая другая страна на Земле. Канада тратит половину этого.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Мы тратим больше, но до сих пор менее здоровы?</a:t>
            </a:r>
            <a:endParaRPr lang="ru-RU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9383" y="0"/>
            <a:ext cx="572566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249" y="158241"/>
            <a:ext cx="8553500" cy="994503"/>
          </a:xfrm>
          <a:prstGeom prst="rect">
            <a:avLst/>
          </a:prstGeom>
        </p:spPr>
        <p:txBody>
          <a:bodyPr vert="horz" wrap="square" lIns="0" tIns="375285" rIns="0" bIns="0" rtlCol="0">
            <a:spAutoFit/>
          </a:bodyPr>
          <a:lstStyle/>
          <a:p>
            <a:pPr algn="ctr"/>
            <a:r>
              <a:rPr lang="ru-RU" sz="4000" dirty="0"/>
              <a:t>Состояние здоровья в Америке</a:t>
            </a:r>
            <a:endParaRPr lang="ru-RU"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656715"/>
            <a:ext cx="3959860" cy="4308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Болезни </a:t>
            </a:r>
            <a:r>
              <a:rPr lang="ru-RU" sz="2800" dirty="0"/>
              <a:t>сердца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Высокое кровяное давление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Инсульт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Рак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Диабет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Болезнь Альцгеймера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Артрит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Ожирение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Бесплодие</a:t>
            </a:r>
            <a:endParaRPr lang="ru-RU" sz="2800" dirty="0"/>
          </a:p>
        </p:txBody>
      </p:sp>
      <p:sp>
        <p:nvSpPr>
          <p:cNvPr id="4" name="object 4"/>
          <p:cNvSpPr/>
          <p:nvPr/>
        </p:nvSpPr>
        <p:spPr>
          <a:xfrm>
            <a:off x="5029200" y="1600200"/>
            <a:ext cx="3208020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249" y="158241"/>
            <a:ext cx="8553500" cy="1238158"/>
          </a:xfrm>
          <a:prstGeom prst="rect">
            <a:avLst/>
          </a:prstGeom>
        </p:spPr>
        <p:txBody>
          <a:bodyPr vert="horz" wrap="square" lIns="0" tIns="128904" rIns="0" bIns="0" rtlCol="0">
            <a:spAutoFit/>
          </a:bodyPr>
          <a:lstStyle/>
          <a:p>
            <a:pPr algn="ctr"/>
            <a:r>
              <a:rPr lang="ru-RU" sz="3600" dirty="0"/>
              <a:t>Состояние </a:t>
            </a:r>
            <a:r>
              <a:rPr lang="ru-RU" sz="3600" dirty="0" smtClean="0"/>
              <a:t>здоровья </a:t>
            </a:r>
            <a:r>
              <a:rPr lang="ru-RU" sz="3600" dirty="0"/>
              <a:t>молодых американцев</a:t>
            </a:r>
            <a:endParaRPr lang="ru-RU"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228601" y="1580515"/>
            <a:ext cx="4769508" cy="4001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dirty="0"/>
              <a:t>Рак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dirty="0"/>
              <a:t>Повышенное кровяное давление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dirty="0"/>
              <a:t>Депрессия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dirty="0"/>
              <a:t>Синдром дефицита внимания и </a:t>
            </a:r>
            <a:r>
              <a:rPr lang="ru-RU" sz="2600" dirty="0" err="1"/>
              <a:t>гиперактивности</a:t>
            </a:r>
            <a:endParaRPr lang="ru-RU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dirty="0"/>
              <a:t>Астма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dirty="0"/>
              <a:t>Диабет (Взрослый!)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dirty="0"/>
              <a:t>Высокий уровень холестерина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dirty="0" smtClean="0"/>
              <a:t>Ожирение</a:t>
            </a:r>
            <a:endParaRPr lang="ru-RU" sz="2600" dirty="0"/>
          </a:p>
        </p:txBody>
      </p:sp>
      <p:sp>
        <p:nvSpPr>
          <p:cNvPr id="4" name="object 4"/>
          <p:cNvSpPr/>
          <p:nvPr/>
        </p:nvSpPr>
        <p:spPr>
          <a:xfrm>
            <a:off x="4998109" y="1460499"/>
            <a:ext cx="3886200" cy="3671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249" y="158241"/>
            <a:ext cx="8553500" cy="843180"/>
          </a:xfrm>
          <a:prstGeom prst="rect">
            <a:avLst/>
          </a:prstGeom>
        </p:spPr>
        <p:txBody>
          <a:bodyPr vert="horz" wrap="square" lIns="0" tIns="316865" rIns="0" bIns="0" rtlCol="0">
            <a:spAutoFit/>
          </a:bodyPr>
          <a:lstStyle/>
          <a:p>
            <a:pPr algn="ctr"/>
            <a:r>
              <a:rPr lang="ru-RU" sz="3400" dirty="0"/>
              <a:t>Что не так с нашим образом жизни?</a:t>
            </a:r>
            <a:endParaRPr lang="ru-RU" sz="3400"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621154"/>
            <a:ext cx="7693660" cy="4431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Не хватает упражнений - даже спортсмены получают больше вреда, чем пользы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Стрессовый образ жизни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Америка сосредоточена на лечении, а не предотвращении заболеваний (Прими таблетку)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Плохое питание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Недостаточное потребление воды</a:t>
            </a:r>
            <a:endParaRPr lang="ru-RU" sz="3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249" y="158241"/>
            <a:ext cx="8553500" cy="524759"/>
          </a:xfrm>
          <a:prstGeom prst="rect">
            <a:avLst/>
          </a:prstGeom>
        </p:spPr>
        <p:txBody>
          <a:bodyPr vert="horz" wrap="square" lIns="0" tIns="92964" rIns="0" bIns="0" rtlCol="0">
            <a:spAutoFit/>
          </a:bodyPr>
          <a:lstStyle/>
          <a:p>
            <a:r>
              <a:rPr lang="ru-RU" sz="2800" dirty="0"/>
              <a:t>Высокое содержание жира/неправильный жир</a:t>
            </a:r>
            <a:endParaRPr lang="ru-RU"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609600" y="906125"/>
            <a:ext cx="7467600" cy="338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/>
            <a:r>
              <a:rPr lang="ru-RU" sz="2000" b="1" u="sng" dirty="0">
                <a:solidFill>
                  <a:schemeClr val="accent1"/>
                </a:solidFill>
              </a:rPr>
              <a:t>Необходимые: </a:t>
            </a:r>
            <a:r>
              <a:rPr lang="ru-RU" sz="2000" dirty="0"/>
              <a:t>Омега 6 и Омега 3</a:t>
            </a:r>
          </a:p>
          <a:p>
            <a:pPr algn="just"/>
            <a:r>
              <a:rPr lang="ru-RU" sz="2000" dirty="0"/>
              <a:t>	Омега 6 - сафлор, подсолнечник, кукуруза (плохо - хочу меньше)</a:t>
            </a:r>
          </a:p>
          <a:p>
            <a:pPr algn="just"/>
            <a:r>
              <a:rPr lang="ru-RU" sz="2000" dirty="0"/>
              <a:t>	Омега 3 - рыбий жир, грецкие орехи, льняное семя, авокадо (хорошо – больше)</a:t>
            </a:r>
          </a:p>
          <a:p>
            <a:pPr algn="just"/>
            <a:r>
              <a:rPr lang="ru-RU" sz="2000" b="1" u="sng" dirty="0">
                <a:solidFill>
                  <a:srgbClr val="00B050"/>
                </a:solidFill>
              </a:rPr>
              <a:t>Полезные:</a:t>
            </a:r>
            <a:r>
              <a:rPr lang="ru-RU" sz="2000" b="1" dirty="0">
                <a:solidFill>
                  <a:srgbClr val="00B050"/>
                </a:solidFill>
              </a:rPr>
              <a:t> </a:t>
            </a:r>
            <a:r>
              <a:rPr lang="ru-RU" sz="2000" dirty="0"/>
              <a:t>жидкие при комнатной температуре – оливковое масло, масло </a:t>
            </a:r>
            <a:r>
              <a:rPr lang="ru-RU" sz="2000" dirty="0" err="1"/>
              <a:t>канолы</a:t>
            </a:r>
            <a:r>
              <a:rPr lang="ru-RU" sz="2000" dirty="0"/>
              <a:t>, арахисовое масло, масло грецкого ореха</a:t>
            </a:r>
          </a:p>
          <a:p>
            <a:pPr algn="just"/>
            <a:r>
              <a:rPr lang="ru-RU" sz="2000" b="1" u="sng" dirty="0">
                <a:solidFill>
                  <a:srgbClr val="FFC000"/>
                </a:solidFill>
              </a:rPr>
              <a:t>Вредные: </a:t>
            </a:r>
            <a:r>
              <a:rPr lang="ru-RU" sz="2000" dirty="0"/>
              <a:t>твердые при комнатной температуре. Насыщенные жиры, сыр, мясо</a:t>
            </a:r>
          </a:p>
          <a:p>
            <a:pPr algn="just"/>
            <a:r>
              <a:rPr lang="ru-RU" sz="2000" b="1" u="sng" dirty="0">
                <a:solidFill>
                  <a:srgbClr val="FF0000"/>
                </a:solidFill>
              </a:rPr>
              <a:t>Опасные: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 err="1"/>
              <a:t>трансжиры</a:t>
            </a:r>
            <a:r>
              <a:rPr lang="ru-RU" sz="2000" dirty="0"/>
              <a:t> или гидрогенизированные масла (</a:t>
            </a:r>
            <a:r>
              <a:rPr lang="ru-RU" sz="2000" dirty="0" err="1"/>
              <a:t>Криско</a:t>
            </a:r>
            <a:r>
              <a:rPr lang="ru-RU" sz="2000" dirty="0"/>
              <a:t>, маргарин, полуфабрикаты)</a:t>
            </a:r>
            <a:endParaRPr lang="ru-RU" sz="2000" dirty="0"/>
          </a:p>
        </p:txBody>
      </p:sp>
      <p:sp>
        <p:nvSpPr>
          <p:cNvPr id="4" name="object 4"/>
          <p:cNvSpPr/>
          <p:nvPr/>
        </p:nvSpPr>
        <p:spPr>
          <a:xfrm>
            <a:off x="6248400" y="4114800"/>
            <a:ext cx="2546604" cy="2514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304800"/>
            <a:ext cx="4765548" cy="624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5027" y="300227"/>
            <a:ext cx="4775200" cy="6257925"/>
          </a:xfrm>
          <a:custGeom>
            <a:avLst/>
            <a:gdLst/>
            <a:ahLst/>
            <a:cxnLst/>
            <a:rect l="l" t="t" r="r" b="b"/>
            <a:pathLst>
              <a:path w="4775200" h="6257925">
                <a:moveTo>
                  <a:pt x="0" y="6257544"/>
                </a:moveTo>
                <a:lnTo>
                  <a:pt x="4774692" y="6257544"/>
                </a:lnTo>
                <a:lnTo>
                  <a:pt x="4774692" y="0"/>
                </a:lnTo>
                <a:lnTo>
                  <a:pt x="0" y="0"/>
                </a:lnTo>
                <a:lnTo>
                  <a:pt x="0" y="625754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10692" rIns="0" bIns="0" rtlCol="0">
            <a:spAutoFit/>
          </a:bodyPr>
          <a:lstStyle/>
          <a:p>
            <a:pPr marL="6594475" marR="5080" indent="-741045">
              <a:lnSpc>
                <a:spcPct val="100000"/>
              </a:lnSpc>
            </a:pPr>
            <a:r>
              <a:rPr b="0" spc="-15" dirty="0">
                <a:solidFill>
                  <a:srgbClr val="00FF00"/>
                </a:solidFill>
                <a:latin typeface="Calibri"/>
                <a:cs typeface="Calibri"/>
              </a:rPr>
              <a:t>What’s </a:t>
            </a:r>
            <a:r>
              <a:rPr b="0" spc="-5" dirty="0">
                <a:solidFill>
                  <a:srgbClr val="00FF00"/>
                </a:solidFill>
                <a:latin typeface="Calibri"/>
                <a:cs typeface="Calibri"/>
              </a:rPr>
              <a:t>in </a:t>
            </a:r>
            <a:r>
              <a:rPr b="0" dirty="0">
                <a:solidFill>
                  <a:srgbClr val="00FF00"/>
                </a:solidFill>
                <a:latin typeface="Calibri"/>
                <a:cs typeface="Calibri"/>
              </a:rPr>
              <a:t>a </a:t>
            </a:r>
            <a:r>
              <a:rPr b="0" spc="-5" dirty="0">
                <a:solidFill>
                  <a:srgbClr val="00FF00"/>
                </a:solidFill>
                <a:latin typeface="Calibri"/>
                <a:cs typeface="Calibri"/>
              </a:rPr>
              <a:t>clean fresh  apple?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278626" y="3765169"/>
            <a:ext cx="1997075" cy="1396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</a:pP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Over 9,000  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phytonutrients 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in</a:t>
            </a:r>
            <a:r>
              <a:rPr sz="1800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the  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proper 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balance </a:t>
            </a:r>
            <a:r>
              <a:rPr sz="1800" spc="-15" dirty="0">
                <a:solidFill>
                  <a:srgbClr val="0000FF"/>
                </a:solidFill>
                <a:latin typeface="Calibri"/>
                <a:cs typeface="Calibri"/>
              </a:rPr>
              <a:t>for  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optimal 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use 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by our  bodies.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24600" y="1981200"/>
            <a:ext cx="1752600" cy="1549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551" y="11723"/>
            <a:ext cx="8553500" cy="904735"/>
          </a:xfrm>
          <a:prstGeom prst="rect">
            <a:avLst/>
          </a:prstGeom>
        </p:spPr>
        <p:txBody>
          <a:bodyPr vert="horz" wrap="square" lIns="0" tIns="316865" rIns="0" bIns="0" rtlCol="0">
            <a:spAutoFit/>
          </a:bodyPr>
          <a:lstStyle/>
          <a:p>
            <a:pPr algn="ctr"/>
            <a:r>
              <a:rPr lang="ru-RU" sz="3800" dirty="0"/>
              <a:t>Свободные радикалы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3400" y="1295400"/>
            <a:ext cx="7560309" cy="4308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Представляйте их как кислоту, вырабатываемую при нормальным обмене веществ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Содержание их значительно </a:t>
            </a:r>
            <a:r>
              <a:rPr lang="ru-RU" sz="2800" dirty="0"/>
              <a:t>увеличивается при стрессе от напряжения / упражнений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Разрушают ДНК и клеточные стенки, вызывают прогрессирующие заболевания и рак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Тесно </a:t>
            </a:r>
            <a:r>
              <a:rPr lang="ru-RU" sz="2800" dirty="0"/>
              <a:t>связаны со "старением"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Нейтрализуются антиоксидантами</a:t>
            </a:r>
            <a:endParaRPr lang="ru-RU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905000"/>
            <a:ext cx="4800600" cy="452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5249" y="158241"/>
            <a:ext cx="855350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/>
            <a:r>
              <a:rPr lang="ru-RU" sz="4000" dirty="0"/>
              <a:t>Что делают фрукты и овощи?</a:t>
            </a:r>
            <a:br>
              <a:rPr lang="ru-RU" sz="4000" dirty="0"/>
            </a:br>
            <a:r>
              <a:rPr lang="ru-RU" b="0" dirty="0"/>
              <a:t>Предоставляют антиоксиданты, которые не могут быть синтезированы организмом, тем самым блокируя повреждения свободными радикалами.</a:t>
            </a:r>
            <a:endParaRPr lang="ru-RU" b="0" dirty="0"/>
          </a:p>
        </p:txBody>
      </p:sp>
      <p:sp>
        <p:nvSpPr>
          <p:cNvPr id="4" name="object 4"/>
          <p:cNvSpPr txBox="1"/>
          <p:nvPr/>
        </p:nvSpPr>
        <p:spPr>
          <a:xfrm>
            <a:off x="5718809" y="3154553"/>
            <a:ext cx="61468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spc="-5" dirty="0" smtClean="0">
                <a:latin typeface="Calibri"/>
                <a:cs typeface="Calibri"/>
              </a:rPr>
              <a:t>Кожа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8808" y="3840353"/>
            <a:ext cx="98679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dirty="0" smtClean="0">
                <a:latin typeface="Calibri"/>
                <a:cs typeface="Calibri"/>
              </a:rPr>
              <a:t>Суставы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8809" y="4526533"/>
            <a:ext cx="98679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dirty="0" smtClean="0">
                <a:latin typeface="Calibri"/>
                <a:cs typeface="Calibri"/>
              </a:rPr>
              <a:t>Артерии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42809" y="3840353"/>
            <a:ext cx="87121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dirty="0" smtClean="0">
                <a:latin typeface="Calibri"/>
                <a:cs typeface="Calibri"/>
              </a:rPr>
              <a:t>Артрит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42809" y="3154553"/>
            <a:ext cx="122555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spc="-10" dirty="0" smtClean="0">
                <a:latin typeface="Calibri"/>
                <a:cs typeface="Calibri"/>
              </a:rPr>
              <a:t>Морщины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42809" y="4526533"/>
            <a:ext cx="145542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spc="-5" dirty="0" smtClean="0">
                <a:latin typeface="Calibri"/>
                <a:cs typeface="Calibri"/>
              </a:rPr>
              <a:t>Болезни сердца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18809" y="5212333"/>
            <a:ext cx="56197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dirty="0" smtClean="0">
                <a:latin typeface="Calibri"/>
                <a:cs typeface="Calibri"/>
              </a:rPr>
              <a:t>Мозг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42809" y="5212333"/>
            <a:ext cx="145542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dirty="0" smtClean="0">
                <a:latin typeface="Calibri"/>
                <a:cs typeface="Calibri"/>
              </a:rPr>
              <a:t>Болезнь Альцгеймера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21740" y="6021288"/>
            <a:ext cx="4933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spc="-5" dirty="0" smtClean="0">
                <a:latin typeface="Calibri"/>
                <a:cs typeface="Calibri"/>
              </a:rPr>
              <a:t>ДНК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42809" y="6021287"/>
            <a:ext cx="74104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spc="-5" dirty="0" smtClean="0">
                <a:latin typeface="Calibri"/>
                <a:cs typeface="Calibri"/>
              </a:rPr>
              <a:t>Рак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13578" y="2392298"/>
            <a:ext cx="35286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dirty="0"/>
              <a:t>Как выглядят повреждения?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" y="4970461"/>
            <a:ext cx="4572000" cy="369332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249" y="158241"/>
            <a:ext cx="8553500" cy="673517"/>
          </a:xfrm>
          <a:prstGeom prst="rect">
            <a:avLst/>
          </a:prstGeom>
        </p:spPr>
        <p:txBody>
          <a:bodyPr vert="horz" wrap="square" lIns="0" tIns="179323" rIns="0" bIns="0" rtlCol="0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Цвета, необходимые в нашей жизни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400" y="1143000"/>
            <a:ext cx="6053735" cy="4739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FF0000"/>
                </a:solidFill>
              </a:rPr>
              <a:t>Красные</a:t>
            </a:r>
            <a:r>
              <a:rPr lang="ru-RU" sz="2200" dirty="0"/>
              <a:t> - помидоры, клубника, арбуз ... содержащие </a:t>
            </a:r>
            <a:r>
              <a:rPr lang="ru-RU" sz="2200" dirty="0" err="1"/>
              <a:t>ликопин</a:t>
            </a:r>
            <a:r>
              <a:rPr lang="ru-RU" sz="2200" dirty="0"/>
              <a:t> для защиты от рака предстательной железы. Свекла содержит железо и фолиевую кислоту. Клюква обладает сильными антибиотическими свойствами.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92D050"/>
                </a:solidFill>
              </a:rPr>
              <a:t>Зеленые</a:t>
            </a:r>
            <a:r>
              <a:rPr lang="ru-RU" sz="2200" dirty="0"/>
              <a:t> - наполнены кальцием, фолиевой кислотой, калием, </a:t>
            </a:r>
            <a:r>
              <a:rPr lang="ru-RU" sz="2200" dirty="0" err="1"/>
              <a:t>лютеин</a:t>
            </a:r>
            <a:r>
              <a:rPr lang="ru-RU" sz="2200" dirty="0"/>
              <a:t> </a:t>
            </a:r>
            <a:r>
              <a:rPr lang="ru-RU" sz="2200" dirty="0" err="1"/>
              <a:t>зеаксантином</a:t>
            </a:r>
            <a:r>
              <a:rPr lang="ru-RU" sz="2200" dirty="0"/>
              <a:t>, пресыщены антиоксидантами. Капуста содержит на 50% больше усваиваемого кальция, чем молоко! Фолиевая кислота необходима для снижения уровня </a:t>
            </a:r>
            <a:r>
              <a:rPr lang="ru-RU" sz="2200" dirty="0" err="1"/>
              <a:t>гомоцистеина</a:t>
            </a:r>
            <a:r>
              <a:rPr lang="ru-RU" sz="2200" dirty="0"/>
              <a:t>, предотвращения расщепления позвоночника и для переработки </a:t>
            </a:r>
            <a:r>
              <a:rPr lang="ru-RU" sz="2200" dirty="0" err="1"/>
              <a:t>сератонина</a:t>
            </a:r>
            <a:r>
              <a:rPr lang="ru-RU" sz="2200" dirty="0"/>
              <a:t>, который облегчает депрессию.</a:t>
            </a:r>
            <a:endParaRPr lang="ru-RU" sz="2200" dirty="0"/>
          </a:p>
        </p:txBody>
      </p:sp>
      <p:sp>
        <p:nvSpPr>
          <p:cNvPr id="4" name="object 4"/>
          <p:cNvSpPr/>
          <p:nvPr/>
        </p:nvSpPr>
        <p:spPr>
          <a:xfrm>
            <a:off x="6400800" y="1676400"/>
            <a:ext cx="2209800" cy="1648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24600" y="3886200"/>
            <a:ext cx="2209800" cy="1723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2400" y="1066800"/>
            <a:ext cx="6324600" cy="4062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2">
                    <a:lumMod val="75000"/>
                  </a:schemeClr>
                </a:solidFill>
              </a:rPr>
              <a:t>Желтые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FFC000"/>
                </a:solidFill>
              </a:rPr>
              <a:t>и оранжевые </a:t>
            </a:r>
            <a:r>
              <a:rPr lang="ru-RU" sz="2400" dirty="0"/>
              <a:t>- Морковь - удивительный источник бета-каротина. Ананас является естественным противовоспалительным средством.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</a:rPr>
              <a:t>Синие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7030A0"/>
                </a:solidFill>
              </a:rPr>
              <a:t>и фиолетовые </a:t>
            </a:r>
            <a:r>
              <a:rPr lang="ru-RU" sz="2400" dirty="0"/>
              <a:t>- Виноград с </a:t>
            </a:r>
            <a:r>
              <a:rPr lang="ru-RU" sz="2400" dirty="0" err="1"/>
              <a:t>флавиноидами</a:t>
            </a:r>
            <a:r>
              <a:rPr lang="ru-RU" sz="2400" dirty="0"/>
              <a:t> уменьшает густоту нашей крови. Ежевика снижает вероятность рака толстой кишки. Бузина борется с вирусами. Черника содержит высокое количество антиоксидантов.</a:t>
            </a:r>
            <a:endParaRPr lang="ru-RU" sz="2400" dirty="0"/>
          </a:p>
        </p:txBody>
      </p:sp>
      <p:sp>
        <p:nvSpPr>
          <p:cNvPr id="4" name="object 4"/>
          <p:cNvSpPr/>
          <p:nvPr/>
        </p:nvSpPr>
        <p:spPr>
          <a:xfrm>
            <a:off x="6172200" y="1295400"/>
            <a:ext cx="2362200" cy="1588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48400" y="3810000"/>
            <a:ext cx="2372868" cy="24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>
            <a:off x="295249" y="158241"/>
            <a:ext cx="8553500" cy="673517"/>
          </a:xfrm>
          <a:prstGeom prst="rect">
            <a:avLst/>
          </a:prstGeom>
        </p:spPr>
        <p:txBody>
          <a:bodyPr vert="horz" wrap="square" lIns="0" tIns="179323" rIns="0" bIns="0" rtlCol="0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Цвета, необходимые в нашей жизни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63016" y="6642201"/>
            <a:ext cx="744156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Comic Sans MS"/>
                <a:cs typeface="Comic Sans MS"/>
              </a:rPr>
              <a:t>https://ihcp.jrc.ec.europa.eu/our_activities/public-health/nutrition/nutrition_newsletter/NRH_2_2013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96083" y="5702808"/>
            <a:ext cx="5425440" cy="899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656"/>
            <a:ext cx="9144000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868" y="602234"/>
            <a:ext cx="3838575" cy="4688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Paracelsus </a:t>
            </a:r>
            <a:r>
              <a:rPr sz="1800" spc="-5" dirty="0">
                <a:latin typeface="Calibri"/>
                <a:cs typeface="Calibri"/>
              </a:rPr>
              <a:t>(born </a:t>
            </a:r>
            <a:r>
              <a:rPr sz="1800" b="1" dirty="0">
                <a:latin typeface="Calibri"/>
                <a:cs typeface="Calibri"/>
              </a:rPr>
              <a:t>Phillip </a:t>
            </a:r>
            <a:r>
              <a:rPr sz="1800" b="1" spc="-5" dirty="0">
                <a:latin typeface="Calibri"/>
                <a:cs typeface="Calibri"/>
              </a:rPr>
              <a:t>von Hohenheim</a:t>
            </a:r>
            <a:r>
              <a:rPr sz="1800" spc="-5" dirty="0">
                <a:latin typeface="Calibri"/>
                <a:cs typeface="Calibri"/>
              </a:rPr>
              <a:t>,  </a:t>
            </a:r>
            <a:r>
              <a:rPr sz="1800" dirty="0">
                <a:latin typeface="Calibri"/>
                <a:cs typeface="Calibri"/>
              </a:rPr>
              <a:t>11 </a:t>
            </a:r>
            <a:r>
              <a:rPr sz="1800" spc="-5" dirty="0">
                <a:latin typeface="Calibri"/>
                <a:cs typeface="Calibri"/>
              </a:rPr>
              <a:t>November or </a:t>
            </a:r>
            <a:r>
              <a:rPr sz="1800" dirty="0">
                <a:latin typeface="Calibri"/>
                <a:cs typeface="Calibri"/>
              </a:rPr>
              <a:t>17 </a:t>
            </a:r>
            <a:r>
              <a:rPr sz="1800" spc="-5" dirty="0">
                <a:latin typeface="Calibri"/>
                <a:cs typeface="Calibri"/>
              </a:rPr>
              <a:t>December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1493 </a:t>
            </a:r>
            <a:r>
              <a:rPr sz="1800" spc="-5" dirty="0">
                <a:latin typeface="Calibri"/>
                <a:cs typeface="Calibri"/>
              </a:rPr>
              <a:t>in 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Einsiedeln, 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Switzerland </a:t>
            </a:r>
            <a:r>
              <a:rPr sz="1800" dirty="0">
                <a:latin typeface="Calibri"/>
                <a:cs typeface="Calibri"/>
              </a:rPr>
              <a:t>– 24 </a:t>
            </a:r>
            <a:r>
              <a:rPr sz="1800" spc="-5" dirty="0">
                <a:latin typeface="Calibri"/>
                <a:cs typeface="Calibri"/>
              </a:rPr>
              <a:t>September  </a:t>
            </a:r>
            <a:r>
              <a:rPr sz="1800" dirty="0">
                <a:latin typeface="Calibri"/>
                <a:cs typeface="Calibri"/>
              </a:rPr>
              <a:t>1541 </a:t>
            </a:r>
            <a:r>
              <a:rPr sz="1800" spc="-5" dirty="0">
                <a:latin typeface="Calibri"/>
                <a:cs typeface="Calibri"/>
              </a:rPr>
              <a:t>in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Salzburg</a:t>
            </a:r>
            <a:r>
              <a:rPr sz="1800" spc="-5" dirty="0">
                <a:latin typeface="Calibri"/>
                <a:cs typeface="Calibri"/>
              </a:rPr>
              <a:t>,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Austria</a:t>
            </a:r>
            <a:r>
              <a:rPr sz="1800" spc="-5" dirty="0">
                <a:latin typeface="Calibri"/>
                <a:cs typeface="Calibri"/>
              </a:rPr>
              <a:t>) </a:t>
            </a:r>
            <a:r>
              <a:rPr sz="1800" spc="-15" dirty="0">
                <a:latin typeface="Calibri"/>
                <a:cs typeface="Calibri"/>
              </a:rPr>
              <a:t>was </a:t>
            </a:r>
            <a:r>
              <a:rPr sz="1800" dirty="0">
                <a:latin typeface="Calibri"/>
                <a:cs typeface="Calibri"/>
              </a:rPr>
              <a:t>a  </a:t>
            </a:r>
            <a:r>
              <a:rPr sz="1800" spc="-5" dirty="0">
                <a:latin typeface="Calibri"/>
                <a:cs typeface="Calibri"/>
              </a:rPr>
              <a:t>Renaissance 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physician</a:t>
            </a:r>
            <a:r>
              <a:rPr sz="1800" spc="-10" dirty="0">
                <a:latin typeface="Calibri"/>
                <a:cs typeface="Calibri"/>
              </a:rPr>
              <a:t>, 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botanist</a:t>
            </a:r>
            <a:r>
              <a:rPr sz="1800" spc="-10" dirty="0">
                <a:latin typeface="Calibri"/>
                <a:cs typeface="Calibri"/>
              </a:rPr>
              <a:t>, 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8"/>
              </a:rPr>
              <a:t>alchemist</a:t>
            </a:r>
            <a:r>
              <a:rPr sz="1800" spc="-5" dirty="0">
                <a:latin typeface="Calibri"/>
                <a:cs typeface="Calibri"/>
              </a:rPr>
              <a:t>, </a:t>
            </a:r>
            <a:r>
              <a:rPr sz="1800" u="heavy" spc="-25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astrologer</a:t>
            </a:r>
            <a:r>
              <a:rPr sz="1800" spc="-25" dirty="0">
                <a:latin typeface="Calibri"/>
                <a:cs typeface="Calibri"/>
              </a:rPr>
              <a:t>,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general  </a:t>
            </a:r>
            <a:r>
              <a:rPr sz="1800" u="heavy" spc="-10" dirty="0">
                <a:solidFill>
                  <a:srgbClr val="0000FF"/>
                </a:solidFill>
                <a:latin typeface="Calibri"/>
                <a:cs typeface="Calibri"/>
                <a:hlinkClick r:id="rId10"/>
              </a:rPr>
              <a:t>occultist</a:t>
            </a:r>
            <a:r>
              <a:rPr sz="1800" spc="-10" dirty="0">
                <a:latin typeface="Calibri"/>
                <a:cs typeface="Calibri"/>
              </a:rPr>
              <a:t>. </a:t>
            </a:r>
            <a:r>
              <a:rPr sz="1800" dirty="0">
                <a:latin typeface="Calibri"/>
                <a:cs typeface="Calibri"/>
              </a:rPr>
              <a:t>Born </a:t>
            </a:r>
            <a:r>
              <a:rPr sz="1800" spc="-5" dirty="0">
                <a:latin typeface="Calibri"/>
                <a:cs typeface="Calibri"/>
              </a:rPr>
              <a:t>Phillip von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Hohenheim</a:t>
            </a:r>
            <a:r>
              <a:rPr sz="1800" spc="-5" dirty="0">
                <a:latin typeface="Calibri"/>
                <a:cs typeface="Calibri"/>
              </a:rPr>
              <a:t>,  he </a:t>
            </a:r>
            <a:r>
              <a:rPr sz="1800" spc="-10" dirty="0">
                <a:latin typeface="Calibri"/>
                <a:cs typeface="Calibri"/>
              </a:rPr>
              <a:t>later took </a:t>
            </a:r>
            <a:r>
              <a:rPr sz="1800" spc="-5" dirty="0">
                <a:latin typeface="Calibri"/>
                <a:cs typeface="Calibri"/>
              </a:rPr>
              <a:t>up </a:t>
            </a:r>
            <a:r>
              <a:rPr sz="1800" dirty="0">
                <a:latin typeface="Calibri"/>
                <a:cs typeface="Calibri"/>
              </a:rPr>
              <a:t>the name </a:t>
            </a:r>
            <a:r>
              <a:rPr sz="1800" b="1" spc="-10" dirty="0">
                <a:latin typeface="Calibri"/>
                <a:cs typeface="Calibri"/>
              </a:rPr>
              <a:t>Theophrastus  </a:t>
            </a:r>
            <a:r>
              <a:rPr sz="1800" b="1" spc="-5" dirty="0">
                <a:latin typeface="Calibri"/>
                <a:cs typeface="Calibri"/>
              </a:rPr>
              <a:t>Philippus Aureolus Bombastus von  Hohenheim</a:t>
            </a:r>
            <a:r>
              <a:rPr sz="1800" spc="-5" dirty="0">
                <a:latin typeface="Calibri"/>
                <a:cs typeface="Calibri"/>
              </a:rPr>
              <a:t>,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still later took </a:t>
            </a:r>
            <a:r>
              <a:rPr sz="1800" spc="-5" dirty="0">
                <a:latin typeface="Calibri"/>
                <a:cs typeface="Calibri"/>
              </a:rPr>
              <a:t>the title  </a:t>
            </a:r>
            <a:r>
              <a:rPr sz="1800" b="1" i="1" spc="-5" dirty="0">
                <a:latin typeface="Calibri"/>
                <a:cs typeface="Calibri"/>
              </a:rPr>
              <a:t>Paracelsus</a:t>
            </a:r>
            <a:r>
              <a:rPr sz="1800" spc="-5" dirty="0">
                <a:latin typeface="Calibri"/>
                <a:cs typeface="Calibri"/>
              </a:rPr>
              <a:t>, </a:t>
            </a:r>
            <a:r>
              <a:rPr sz="1800" dirty="0">
                <a:latin typeface="Calibri"/>
                <a:cs typeface="Calibri"/>
              </a:rPr>
              <a:t>meaning "equal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or </a:t>
            </a:r>
            <a:r>
              <a:rPr sz="1800" spc="-10" dirty="0">
                <a:latin typeface="Calibri"/>
                <a:cs typeface="Calibri"/>
              </a:rPr>
              <a:t>greater  </a:t>
            </a:r>
            <a:r>
              <a:rPr sz="1800" dirty="0">
                <a:latin typeface="Calibri"/>
                <a:cs typeface="Calibri"/>
              </a:rPr>
              <a:t>than </a:t>
            </a:r>
            <a:r>
              <a:rPr sz="1800" spc="-5" dirty="0">
                <a:latin typeface="Calibri"/>
                <a:cs typeface="Calibri"/>
              </a:rPr>
              <a:t>Celsus",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5" dirty="0">
                <a:latin typeface="Calibri"/>
                <a:cs typeface="Calibri"/>
              </a:rPr>
              <a:t>Roman </a:t>
            </a:r>
            <a:r>
              <a:rPr sz="1800" spc="-10" dirty="0">
                <a:latin typeface="Calibri"/>
                <a:cs typeface="Calibri"/>
              </a:rPr>
              <a:t>encyclopedist,  </a:t>
            </a:r>
            <a:r>
              <a:rPr sz="1800" u="heavy" dirty="0">
                <a:solidFill>
                  <a:srgbClr val="0000FF"/>
                </a:solidFill>
                <a:latin typeface="Calibri"/>
                <a:cs typeface="Calibri"/>
                <a:hlinkClick r:id="rId12"/>
              </a:rPr>
              <a:t>Aulus </a:t>
            </a:r>
            <a:r>
              <a:rPr sz="1800" u="heavy" spc="-5" dirty="0">
                <a:solidFill>
                  <a:srgbClr val="0000FF"/>
                </a:solidFill>
                <a:latin typeface="Calibri"/>
                <a:cs typeface="Calibri"/>
                <a:hlinkClick r:id="rId12"/>
              </a:rPr>
              <a:t>Cornelius Celsus </a:t>
            </a:r>
            <a:r>
              <a:rPr sz="1800" spc="-10" dirty="0">
                <a:latin typeface="Calibri"/>
                <a:cs typeface="Calibri"/>
              </a:rPr>
              <a:t>from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5" dirty="0">
                <a:latin typeface="Calibri"/>
                <a:cs typeface="Calibri"/>
              </a:rPr>
              <a:t>first  </a:t>
            </a:r>
            <a:r>
              <a:rPr sz="1800" spc="-5" dirty="0">
                <a:latin typeface="Calibri"/>
                <a:cs typeface="Calibri"/>
              </a:rPr>
              <a:t>century known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his </a:t>
            </a:r>
            <a:r>
              <a:rPr sz="1800" spc="-10" dirty="0">
                <a:latin typeface="Calibri"/>
                <a:cs typeface="Calibri"/>
              </a:rPr>
              <a:t>tract </a:t>
            </a:r>
            <a:r>
              <a:rPr sz="1800" spc="-5" dirty="0">
                <a:latin typeface="Calibri"/>
                <a:cs typeface="Calibri"/>
              </a:rPr>
              <a:t>on medicine.  He is </a:t>
            </a:r>
            <a:r>
              <a:rPr sz="1800" dirty="0">
                <a:latin typeface="Calibri"/>
                <a:cs typeface="Calibri"/>
              </a:rPr>
              <a:t>also </a:t>
            </a:r>
            <a:r>
              <a:rPr sz="1800" spc="-10" dirty="0">
                <a:latin typeface="Calibri"/>
                <a:cs typeface="Calibri"/>
              </a:rPr>
              <a:t>credited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giving zinc its  name, </a:t>
            </a:r>
            <a:r>
              <a:rPr sz="1800" spc="-10" dirty="0">
                <a:latin typeface="Calibri"/>
                <a:cs typeface="Calibri"/>
              </a:rPr>
              <a:t>calling </a:t>
            </a:r>
            <a:r>
              <a:rPr sz="1800" spc="-5" dirty="0">
                <a:latin typeface="Calibri"/>
                <a:cs typeface="Calibri"/>
              </a:rPr>
              <a:t>it </a:t>
            </a:r>
            <a:r>
              <a:rPr sz="1800" i="1" spc="-5" dirty="0">
                <a:latin typeface="Calibri"/>
                <a:cs typeface="Calibri"/>
              </a:rPr>
              <a:t>zincum </a:t>
            </a:r>
            <a:r>
              <a:rPr sz="1800" dirty="0">
                <a:latin typeface="Calibri"/>
                <a:cs typeface="Calibri"/>
              </a:rPr>
              <a:t>and is </a:t>
            </a:r>
            <a:r>
              <a:rPr sz="1800" spc="-15" dirty="0">
                <a:latin typeface="Calibri"/>
                <a:cs typeface="Calibri"/>
              </a:rPr>
              <a:t>regarded  </a:t>
            </a:r>
            <a:r>
              <a:rPr sz="1800" dirty="0">
                <a:latin typeface="Calibri"/>
                <a:cs typeface="Calibri"/>
              </a:rPr>
              <a:t>as the </a:t>
            </a:r>
            <a:r>
              <a:rPr sz="1800" spc="-15" dirty="0">
                <a:latin typeface="Calibri"/>
                <a:cs typeface="Calibri"/>
              </a:rPr>
              <a:t>first systematic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botanist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1868" y="6318503"/>
            <a:ext cx="370522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  <a:hlinkClick r:id="rId13"/>
              </a:rPr>
              <a:t>http://en.wikipedia.org/wiki/Paracelsus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58511" y="714755"/>
            <a:ext cx="3695699" cy="50002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0480" y="6211669"/>
            <a:ext cx="9143999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Парацельс был физиком, ботаником, алхимиком, астрологом и оккультистом в период Ренессанса.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255" y="0"/>
            <a:ext cx="9000743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28600" y="5486400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Контроль </a:t>
            </a:r>
            <a:r>
              <a:rPr lang="ru-RU" dirty="0" smtClean="0"/>
              <a:t>нехватки </a:t>
            </a:r>
            <a:r>
              <a:rPr lang="ru-RU" dirty="0"/>
              <a:t>витаминов и минералов (НВМ) – </a:t>
            </a:r>
            <a:r>
              <a:rPr lang="ru-RU" dirty="0" smtClean="0"/>
              <a:t>это доступная возможность</a:t>
            </a:r>
            <a:r>
              <a:rPr lang="ru-RU" dirty="0"/>
              <a:t>, </a:t>
            </a:r>
            <a:r>
              <a:rPr lang="ru-RU" dirty="0" smtClean="0"/>
              <a:t>для улучшения качества жизни </a:t>
            </a:r>
            <a:r>
              <a:rPr lang="ru-RU" dirty="0"/>
              <a:t>2х миллиардов людей и </a:t>
            </a:r>
            <a:r>
              <a:rPr lang="ru-RU" dirty="0" smtClean="0"/>
              <a:t>усиления экономического </a:t>
            </a:r>
            <a:r>
              <a:rPr lang="ru-RU" dirty="0"/>
              <a:t>развития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889492" cy="671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6200" y="5103674"/>
            <a:ext cx="8432292" cy="1754326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Скрытое </a:t>
            </a:r>
            <a:r>
              <a:rPr lang="ru-RU" dirty="0" smtClean="0"/>
              <a:t>голодание</a:t>
            </a:r>
            <a:r>
              <a:rPr lang="en-US" dirty="0" smtClean="0"/>
              <a:t>: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Уровень и </a:t>
            </a:r>
            <a:r>
              <a:rPr lang="ru-RU" dirty="0" smtClean="0"/>
              <a:t>тяжесть </a:t>
            </a:r>
            <a:r>
              <a:rPr lang="ru-RU" dirty="0"/>
              <a:t>НВМ или его </a:t>
            </a:r>
            <a:r>
              <a:rPr lang="ru-RU" dirty="0" smtClean="0"/>
              <a:t>значение </a:t>
            </a:r>
            <a:r>
              <a:rPr lang="ru-RU" dirty="0"/>
              <a:t>для </a:t>
            </a:r>
            <a:r>
              <a:rPr lang="ru-RU" dirty="0" smtClean="0"/>
              <a:t>человека </a:t>
            </a:r>
            <a:r>
              <a:rPr lang="ru-RU" dirty="0"/>
              <a:t>и </a:t>
            </a:r>
            <a:r>
              <a:rPr lang="ru-RU" dirty="0" smtClean="0"/>
              <a:t>нации, как правило, находится в </a:t>
            </a:r>
            <a:r>
              <a:rPr lang="ru-RU" dirty="0"/>
              <a:t>прерогативе для круга специалистов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Нехватка </a:t>
            </a:r>
            <a:r>
              <a:rPr lang="ru-RU" dirty="0" smtClean="0"/>
              <a:t>микроэлементов</a:t>
            </a:r>
            <a:r>
              <a:rPr lang="ru-RU" dirty="0"/>
              <a:t>, </a:t>
            </a:r>
            <a:r>
              <a:rPr lang="ru-RU" dirty="0" smtClean="0"/>
              <a:t>таких как </a:t>
            </a:r>
            <a:r>
              <a:rPr lang="ru-RU" dirty="0"/>
              <a:t>йод, железо, витамин А - наиболее </a:t>
            </a:r>
            <a:r>
              <a:rPr lang="ru-RU" dirty="0" smtClean="0"/>
              <a:t>характерна </a:t>
            </a:r>
            <a:r>
              <a:rPr lang="ru-RU" dirty="0"/>
              <a:t>в мире. </a:t>
            </a:r>
            <a:r>
              <a:rPr lang="ru-RU" dirty="0" smtClean="0"/>
              <a:t>К ним могут </a:t>
            </a:r>
            <a:r>
              <a:rPr lang="ru-RU" dirty="0"/>
              <a:t>быть добавлены </a:t>
            </a:r>
            <a:r>
              <a:rPr lang="ru-RU" dirty="0" smtClean="0"/>
              <a:t>дефицит </a:t>
            </a:r>
            <a:r>
              <a:rPr lang="ru-RU" dirty="0"/>
              <a:t>цинка и фолиевой кислоты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06322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14300" y="5380672"/>
            <a:ext cx="8834628" cy="1477328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«Новая» старая проблема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Известны несколько десятилетий – анемия, кретинизм, слепота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Последнее десятилетие – важность промежуточных уровней дефицита без явных видимых </a:t>
            </a:r>
            <a:r>
              <a:rPr lang="ru-RU" dirty="0" smtClean="0"/>
              <a:t>проявлений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Умеренные уровни НВМ – общее для всех стран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33400" y="54102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Решения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Такие же как и те, что ставят под контроль проблему в развивающихся странах: повышение питательности, добавки, образование, контроль заболеваний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3255"/>
            <a:ext cx="9022080" cy="67147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0104" y="4826675"/>
            <a:ext cx="9067800" cy="203132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Нехватка йода: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Дефицит йода – основная проблема, приводящая к повреждениям </a:t>
            </a:r>
            <a:r>
              <a:rPr lang="ru-RU" dirty="0" smtClean="0"/>
              <a:t>мозга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Серьезный дефицит йода во время беременности может закончиться мертворождением, абортами и кретинизмом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Менее </a:t>
            </a:r>
            <a:r>
              <a:rPr lang="ru-RU" dirty="0"/>
              <a:t>заметный, но наиболее распространенный дефицит железа, </a:t>
            </a:r>
            <a:r>
              <a:rPr lang="ru-RU" dirty="0" smtClean="0"/>
              <a:t>снижает </a:t>
            </a:r>
            <a:r>
              <a:rPr lang="ru-RU" dirty="0"/>
              <a:t>интеллектуальную </a:t>
            </a:r>
            <a:r>
              <a:rPr lang="ru-RU" dirty="0" smtClean="0"/>
              <a:t>активность, </a:t>
            </a:r>
            <a:r>
              <a:rPr lang="ru-RU" dirty="0"/>
              <a:t>может иметь более </a:t>
            </a:r>
            <a:r>
              <a:rPr lang="ru-RU" dirty="0" smtClean="0"/>
              <a:t>глобальный </a:t>
            </a:r>
            <a:r>
              <a:rPr lang="ru-RU" dirty="0"/>
              <a:t>и </a:t>
            </a:r>
            <a:r>
              <a:rPr lang="ru-RU" dirty="0" smtClean="0"/>
              <a:t>экономическое воздействие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-1" y="5562602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Йод: достижения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 2000 году, мировая доля дефицита йода снизилась с 30% до менее чем 15%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Добавка йода к 2/3 количеству потребляемой соли в мире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70 миллионов новорожденных </a:t>
            </a:r>
            <a:r>
              <a:rPr lang="ru-RU" dirty="0" smtClean="0"/>
              <a:t>в </a:t>
            </a:r>
            <a:r>
              <a:rPr lang="ru-RU" dirty="0"/>
              <a:t>некоторой </a:t>
            </a:r>
            <a:r>
              <a:rPr lang="ru-RU" dirty="0" smtClean="0"/>
              <a:t>степени защищены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29255" y="0"/>
            <a:ext cx="4643628" cy="6766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255" y="143255"/>
            <a:ext cx="8939784" cy="6714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5103669"/>
            <a:ext cx="9067800" cy="1754326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Йод: испытания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Каждый год, 50 миллионов детей рождается без защиты, которая обеспечивается йодом растущему мозгу и телу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Примерно 18 миллионов из них будут страдать в некоторой степени от </a:t>
            </a:r>
            <a:r>
              <a:rPr lang="ru-RU" dirty="0" smtClean="0"/>
              <a:t>умственных нарушений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Недостаток йода остается </a:t>
            </a:r>
            <a:r>
              <a:rPr lang="ru-RU" dirty="0" smtClean="0"/>
              <a:t>одной из основных причин умственной отсталости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615" y="214884"/>
            <a:ext cx="8572500" cy="6493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9015" y="582602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Витамин А необходим для зрения, роста, репродуктивной функции, деления клеток, дифференциации клеток, и действенности иммунной системы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924544" cy="671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4642" y="468121"/>
            <a:ext cx="5096510" cy="624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0" spc="-5" dirty="0">
                <a:latin typeface="Comic Sans MS"/>
                <a:cs typeface="Comic Sans MS"/>
              </a:rPr>
              <a:t>Paracelsus, </a:t>
            </a:r>
            <a:r>
              <a:rPr sz="2000" b="0" dirty="0">
                <a:latin typeface="Comic Sans MS"/>
                <a:cs typeface="Comic Sans MS"/>
              </a:rPr>
              <a:t>sometimes called </a:t>
            </a:r>
            <a:r>
              <a:rPr sz="2000" b="0" spc="-5" dirty="0">
                <a:latin typeface="Comic Sans MS"/>
                <a:cs typeface="Comic Sans MS"/>
              </a:rPr>
              <a:t>the father </a:t>
            </a:r>
            <a:r>
              <a:rPr sz="2000" b="0" dirty="0">
                <a:latin typeface="Comic Sans MS"/>
                <a:cs typeface="Comic Sans MS"/>
              </a:rPr>
              <a:t>of  </a:t>
            </a:r>
            <a:r>
              <a:rPr sz="2000" b="0" u="heavy" spc="-5" dirty="0">
                <a:solidFill>
                  <a:srgbClr val="0000FF"/>
                </a:solidFill>
                <a:latin typeface="Comic Sans MS"/>
                <a:cs typeface="Comic Sans MS"/>
                <a:hlinkClick r:id="rId2"/>
              </a:rPr>
              <a:t>toxicology</a:t>
            </a:r>
            <a:r>
              <a:rPr sz="2000" b="0" spc="-5" dirty="0">
                <a:latin typeface="Comic Sans MS"/>
                <a:cs typeface="Comic Sans MS"/>
              </a:rPr>
              <a:t>,</a:t>
            </a:r>
            <a:r>
              <a:rPr sz="2000" b="0" spc="-100" dirty="0">
                <a:latin typeface="Comic Sans MS"/>
                <a:cs typeface="Comic Sans MS"/>
              </a:rPr>
              <a:t> </a:t>
            </a:r>
            <a:r>
              <a:rPr sz="2000" b="0" spc="-5" dirty="0">
                <a:latin typeface="Comic Sans MS"/>
                <a:cs typeface="Comic Sans MS"/>
              </a:rPr>
              <a:t>wrote: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4642" y="1384863"/>
            <a:ext cx="5104765" cy="4629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265" marR="404495">
              <a:lnSpc>
                <a:spcPct val="95300"/>
              </a:lnSpc>
            </a:pPr>
            <a:r>
              <a:rPr sz="2000" u="heavy" dirty="0">
                <a:solidFill>
                  <a:srgbClr val="0000FF"/>
                </a:solidFill>
                <a:latin typeface="Comic Sans MS"/>
                <a:cs typeface="Comic Sans MS"/>
                <a:hlinkClick r:id="rId3"/>
              </a:rPr>
              <a:t>German</a:t>
            </a:r>
            <a:r>
              <a:rPr sz="2000" dirty="0">
                <a:latin typeface="Comic Sans MS"/>
                <a:cs typeface="Comic Sans MS"/>
              </a:rPr>
              <a:t>: </a:t>
            </a:r>
            <a:r>
              <a:rPr sz="2100" i="1" spc="-50" dirty="0">
                <a:latin typeface="Comic Sans MS"/>
                <a:cs typeface="Comic Sans MS"/>
              </a:rPr>
              <a:t>Alle Ding' sind </a:t>
            </a:r>
            <a:r>
              <a:rPr sz="2100" i="1" spc="-45" dirty="0">
                <a:latin typeface="Comic Sans MS"/>
                <a:cs typeface="Comic Sans MS"/>
              </a:rPr>
              <a:t>Gift, </a:t>
            </a:r>
            <a:r>
              <a:rPr sz="2100" i="1" spc="-55" dirty="0">
                <a:latin typeface="Comic Sans MS"/>
                <a:cs typeface="Comic Sans MS"/>
              </a:rPr>
              <a:t>und  </a:t>
            </a:r>
            <a:r>
              <a:rPr sz="2100" i="1" spc="-50" dirty="0">
                <a:latin typeface="Comic Sans MS"/>
                <a:cs typeface="Comic Sans MS"/>
              </a:rPr>
              <a:t>nichts </a:t>
            </a:r>
            <a:r>
              <a:rPr sz="2100" i="1" spc="-55" dirty="0">
                <a:latin typeface="Comic Sans MS"/>
                <a:cs typeface="Comic Sans MS"/>
              </a:rPr>
              <a:t>ohn' </a:t>
            </a:r>
            <a:r>
              <a:rPr sz="2100" i="1" spc="-45" dirty="0">
                <a:latin typeface="Comic Sans MS"/>
                <a:cs typeface="Comic Sans MS"/>
              </a:rPr>
              <a:t>Gift; allein </a:t>
            </a:r>
            <a:r>
              <a:rPr sz="2100" i="1" spc="-50" dirty="0">
                <a:latin typeface="Comic Sans MS"/>
                <a:cs typeface="Comic Sans MS"/>
              </a:rPr>
              <a:t>die Dosis  </a:t>
            </a:r>
            <a:r>
              <a:rPr sz="2100" i="1" spc="-55" dirty="0">
                <a:latin typeface="Comic Sans MS"/>
                <a:cs typeface="Comic Sans MS"/>
              </a:rPr>
              <a:t>macht, daß </a:t>
            </a:r>
            <a:r>
              <a:rPr sz="2100" i="1" spc="-45" dirty="0">
                <a:latin typeface="Comic Sans MS"/>
                <a:cs typeface="Comic Sans MS"/>
              </a:rPr>
              <a:t>ein </a:t>
            </a:r>
            <a:r>
              <a:rPr sz="2100" i="1" spc="-50" dirty="0">
                <a:latin typeface="Comic Sans MS"/>
                <a:cs typeface="Comic Sans MS"/>
              </a:rPr>
              <a:t>Ding kein Gift</a:t>
            </a:r>
            <a:r>
              <a:rPr sz="2100" i="1" spc="-20" dirty="0">
                <a:latin typeface="Comic Sans MS"/>
                <a:cs typeface="Comic Sans MS"/>
              </a:rPr>
              <a:t> </a:t>
            </a:r>
            <a:r>
              <a:rPr sz="2100" i="1" spc="-45" dirty="0">
                <a:latin typeface="Comic Sans MS"/>
                <a:cs typeface="Comic Sans MS"/>
              </a:rPr>
              <a:t>ist.</a:t>
            </a:r>
            <a:endParaRPr sz="21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469900" marR="220979">
              <a:lnSpc>
                <a:spcPct val="100000"/>
              </a:lnSpc>
            </a:pPr>
            <a:r>
              <a:rPr sz="2000" spc="-5" dirty="0">
                <a:latin typeface="Comic Sans MS"/>
                <a:cs typeface="Comic Sans MS"/>
              </a:rPr>
              <a:t>"All things are </a:t>
            </a:r>
            <a:r>
              <a:rPr sz="2000" dirty="0">
                <a:latin typeface="Comic Sans MS"/>
                <a:cs typeface="Comic Sans MS"/>
              </a:rPr>
              <a:t>poison </a:t>
            </a:r>
            <a:r>
              <a:rPr sz="2000" spc="-5" dirty="0">
                <a:latin typeface="Comic Sans MS"/>
                <a:cs typeface="Comic Sans MS"/>
              </a:rPr>
              <a:t>and nothing is  without </a:t>
            </a:r>
            <a:r>
              <a:rPr sz="2000" dirty="0">
                <a:latin typeface="Comic Sans MS"/>
                <a:cs typeface="Comic Sans MS"/>
              </a:rPr>
              <a:t>poison, only </a:t>
            </a:r>
            <a:r>
              <a:rPr sz="2000" spc="-5" dirty="0">
                <a:latin typeface="Comic Sans MS"/>
                <a:cs typeface="Comic Sans MS"/>
              </a:rPr>
              <a:t>the dose permits  something not </a:t>
            </a:r>
            <a:r>
              <a:rPr sz="2000" dirty="0">
                <a:latin typeface="Comic Sans MS"/>
                <a:cs typeface="Comic Sans MS"/>
              </a:rPr>
              <a:t>to </a:t>
            </a:r>
            <a:r>
              <a:rPr sz="2000" spc="-5" dirty="0">
                <a:latin typeface="Comic Sans MS"/>
                <a:cs typeface="Comic Sans MS"/>
              </a:rPr>
              <a:t>be</a:t>
            </a:r>
            <a:r>
              <a:rPr sz="2000" spc="-4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poisonous."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Times New Roman"/>
              <a:cs typeface="Times New Roman"/>
            </a:endParaRPr>
          </a:p>
          <a:p>
            <a:r>
              <a:rPr lang="ru-RU" sz="2000" dirty="0"/>
              <a:t>Парацельса называют отцом токсикологии. Вещества, которые считаются токсичными, в малых количествах могут оказывать благоприятный эффект, и наоборот, обычные безвредные вещества в больших дозах могут быть смертельными. Даже вода может быть смертельно опасна в большом количестве.</a:t>
            </a:r>
            <a:endParaRPr lang="ru-RU" sz="2000" dirty="0"/>
          </a:p>
        </p:txBody>
      </p:sp>
      <p:sp>
        <p:nvSpPr>
          <p:cNvPr id="4" name="object 4"/>
          <p:cNvSpPr txBox="1"/>
          <p:nvPr/>
        </p:nvSpPr>
        <p:spPr>
          <a:xfrm>
            <a:off x="364642" y="6318503"/>
            <a:ext cx="370522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  <a:hlinkClick r:id="rId4"/>
              </a:rPr>
              <a:t>http://en.wikipedia.org/wiki/Paracelsus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71744" y="356615"/>
            <a:ext cx="3334511" cy="2496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3255"/>
            <a:ext cx="8961120" cy="67147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52400" y="5943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Дефицит витамина </a:t>
            </a:r>
            <a:r>
              <a:rPr lang="ru-RU" dirty="0" smtClean="0"/>
              <a:t>А</a:t>
            </a:r>
            <a:endParaRPr lang="ru-RU" dirty="0"/>
          </a:p>
          <a:p>
            <a:r>
              <a:rPr lang="ru-RU" dirty="0"/>
              <a:t>Ослабление </a:t>
            </a:r>
            <a:r>
              <a:rPr lang="ru-RU" dirty="0" smtClean="0"/>
              <a:t>зрения и </a:t>
            </a:r>
            <a:r>
              <a:rPr lang="ru-RU" dirty="0"/>
              <a:t>слепота долгое время ассоциировались с дефицитом витамина 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255" y="143255"/>
            <a:ext cx="8945880" cy="67147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31648" y="5791200"/>
            <a:ext cx="8607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Дефицит витамина А задевает иммунную систему</a:t>
            </a:r>
          </a:p>
          <a:p>
            <a:r>
              <a:rPr lang="ru-RU" dirty="0"/>
              <a:t>Отвечает за 16% </a:t>
            </a:r>
            <a:r>
              <a:rPr lang="ru-RU" dirty="0" smtClean="0"/>
              <a:t>осложнений при малярии, </a:t>
            </a:r>
            <a:r>
              <a:rPr lang="ru-RU" dirty="0"/>
              <a:t>18% - </a:t>
            </a:r>
            <a:r>
              <a:rPr lang="ru-RU" dirty="0" smtClean="0"/>
              <a:t>осложнений при диареи, </a:t>
            </a:r>
            <a:r>
              <a:rPr lang="ru-RU" dirty="0"/>
              <a:t>и существенную долю ОРВИ и кори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14300" y="5103674"/>
            <a:ext cx="8915400" cy="175432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Достижения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более 40 развивающихся </a:t>
            </a:r>
            <a:r>
              <a:rPr lang="ru-RU" dirty="0" smtClean="0"/>
              <a:t>странах  </a:t>
            </a:r>
            <a:r>
              <a:rPr lang="ru-RU" dirty="0"/>
              <a:t>2/3 маленьких детей получают 1 капсулу высокодозного витамина А в год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гораздо ниже для двух доз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Более </a:t>
            </a:r>
            <a:r>
              <a:rPr lang="ru-RU" dirty="0" smtClean="0"/>
              <a:t>300,000 </a:t>
            </a:r>
            <a:r>
              <a:rPr lang="ru-RU" dirty="0"/>
              <a:t>жизней спасается каждый год, многие </a:t>
            </a:r>
            <a:r>
              <a:rPr lang="ru-RU" dirty="0" smtClean="0"/>
              <a:t>избегают риска </a:t>
            </a:r>
            <a:r>
              <a:rPr lang="ru-RU" dirty="0"/>
              <a:t>получения необратимой слепоты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5638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Витамин А: препятствия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4 из 10 детей растут без достаточного количества витамина 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 доза является недостаточной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Экономические, социальные и </a:t>
            </a:r>
            <a:r>
              <a:rPr lang="ru-RU" dirty="0" smtClean="0"/>
              <a:t>географические барьеры замедляют темпы «добавок»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072372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6200" y="5105400"/>
            <a:ext cx="891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Витамин А: препятствия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Коротко, более 3000 детей умирает ежедневно, миллионы выживших растут с многочисленными заболеваниями и плохим состоянием здоровья, потому что мы не справились с задачей снабжения двумя дозами витамина А, которые стоят 2 цента каждая.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164" rIns="0" bIns="0" rtlCol="0">
            <a:spAutoFit/>
          </a:bodyPr>
          <a:lstStyle/>
          <a:p>
            <a:pPr marL="3130550">
              <a:lnSpc>
                <a:spcPct val="100000"/>
              </a:lnSpc>
            </a:pPr>
            <a:r>
              <a:rPr sz="4400" b="0" spc="-10" dirty="0">
                <a:latin typeface="Calibri"/>
                <a:cs typeface="Calibri"/>
              </a:rPr>
              <a:t>Vitamin</a:t>
            </a:r>
            <a:r>
              <a:rPr sz="4400" b="0" spc="-75" dirty="0">
                <a:latin typeface="Calibri"/>
                <a:cs typeface="Calibri"/>
              </a:rPr>
              <a:t> </a:t>
            </a:r>
            <a:r>
              <a:rPr sz="4400" b="0" dirty="0">
                <a:latin typeface="Calibri"/>
                <a:cs typeface="Calibri"/>
              </a:rPr>
              <a:t>D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0493" y="949325"/>
            <a:ext cx="7218045" cy="975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Is also a </a:t>
            </a:r>
            <a:r>
              <a:rPr sz="3200" spc="-15" dirty="0">
                <a:latin typeface="Calibri"/>
                <a:cs typeface="Calibri"/>
              </a:rPr>
              <a:t>potent antioxidant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0" dirty="0">
                <a:latin typeface="Calibri"/>
                <a:cs typeface="Calibri"/>
              </a:rPr>
              <a:t>reducing</a:t>
            </a:r>
            <a:r>
              <a:rPr sz="3200" spc="7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lipid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200" spc="-15" dirty="0">
                <a:latin typeface="Calibri"/>
                <a:cs typeface="Calibri"/>
              </a:rPr>
              <a:t>peroxidation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free </a:t>
            </a:r>
            <a:r>
              <a:rPr sz="3200" spc="-15" dirty="0">
                <a:latin typeface="Calibri"/>
                <a:cs typeface="Calibri"/>
              </a:rPr>
              <a:t>radical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formation.,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29255" y="1929383"/>
            <a:ext cx="4520184" cy="4928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0" y="5334000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Витамин </a:t>
            </a:r>
            <a:r>
              <a:rPr lang="en-US" dirty="0"/>
              <a:t>D</a:t>
            </a:r>
            <a:r>
              <a:rPr lang="ru-RU" dirty="0"/>
              <a:t> активный антиоксидант, снижающий окисление жиров, и образование свободных радикалов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292" y="0"/>
            <a:ext cx="909370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0292" y="5029200"/>
            <a:ext cx="8941308" cy="175432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Дефицит железа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Является одной из </a:t>
            </a:r>
            <a:r>
              <a:rPr lang="ru-RU" dirty="0" smtClean="0"/>
              <a:t>10 </a:t>
            </a:r>
            <a:r>
              <a:rPr lang="ru-RU" dirty="0"/>
              <a:t>наиболее серьезных проблем здоровья в современном мире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Порядка 4-5 миллиардов людей (66-80% населения </a:t>
            </a:r>
            <a:r>
              <a:rPr lang="ru-RU" dirty="0" smtClean="0"/>
              <a:t>Земли) </a:t>
            </a:r>
            <a:r>
              <a:rPr lang="ru-RU" dirty="0"/>
              <a:t>может иметь дефицит железа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2 </a:t>
            </a:r>
            <a:r>
              <a:rPr lang="ru-RU" dirty="0" smtClean="0"/>
              <a:t>миллиарда </a:t>
            </a:r>
            <a:r>
              <a:rPr lang="ru-RU" dirty="0"/>
              <a:t>людей (более 30% населения) страдают анемией </a:t>
            </a:r>
          </a:p>
          <a:p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255" y="143255"/>
            <a:ext cx="8773668" cy="6499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04800" y="52578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Дефицит железа у детей выражается в бледности, слабости, малом потреблении пищи, усталости, раздражительности, короткой </a:t>
            </a:r>
            <a:r>
              <a:rPr lang="ru-RU" dirty="0" smtClean="0"/>
              <a:t>устойчивости </a:t>
            </a:r>
            <a:r>
              <a:rPr lang="ru-RU" dirty="0"/>
              <a:t>внимания, </a:t>
            </a:r>
            <a:r>
              <a:rPr lang="ru-RU" dirty="0" smtClean="0"/>
              <a:t>частых болезнях </a:t>
            </a:r>
            <a:r>
              <a:rPr lang="ru-RU" dirty="0"/>
              <a:t>и </a:t>
            </a:r>
            <a:r>
              <a:rPr lang="ru-RU" dirty="0" smtClean="0"/>
              <a:t>замедленном росте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52400" y="54864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Дефицит железа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Связан </a:t>
            </a:r>
            <a:r>
              <a:rPr lang="ru-RU" dirty="0"/>
              <a:t>с задержками в развитии когнитивных и моторных навыков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 маленьких детей дефицит железа – чаще правило, чем исключение (превалирующие 45-70% детей)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255" y="0"/>
            <a:ext cx="9000744" cy="6784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073896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5562600"/>
            <a:ext cx="9073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Железо: препятствия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Очень обескураживающая картина: небольшой показатель, что цель будет достигнута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Маленькое вовлечение: может быть проблема пропаганды, а может рассматриваться как «дамские штучки»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143256"/>
            <a:ext cx="8990076" cy="671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28600" y="5380672"/>
            <a:ext cx="8837676" cy="1477328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Железо: препятствия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Анемия есть факт жизни почти 500 миллионов женщин, находящимся в репродуктивном возрасте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Более чем 1000 женщин с сильнейшей анемией умирают каждую неделю в перинатальный период, из-за неадекватного содержания железа в организме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255" y="214883"/>
            <a:ext cx="8860536" cy="66431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04800" y="51816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Железо: достижения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Международное движение за фортификацию пшеничной муки железом: более 49 стран имеют фортификационные законы на муку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Другое сырье тоже необходимо обогащать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59" y="188976"/>
            <a:ext cx="8892539" cy="6408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46757" y="6412730"/>
            <a:ext cx="7901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Анемия, как проблема общества в различных странах: беременные женщины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255" y="0"/>
            <a:ext cx="8808720" cy="6643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80415" y="4272677"/>
            <a:ext cx="8534400" cy="2585323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Дефицит цинка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Один из десяти </a:t>
            </a:r>
            <a:r>
              <a:rPr lang="ru-RU" dirty="0" smtClean="0"/>
              <a:t>важнейших </a:t>
            </a:r>
            <a:r>
              <a:rPr lang="ru-RU" dirty="0"/>
              <a:t>факторов, которые вносят вклад в уровень заболеваемости в развивающихся странах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Добавление цинка может снизить детскую смертность до 63% во всем мире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Юго-восточная Азия и территории к югу от Сахары в Африке имеют наивысший риск дефицита цинка: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Неприемлемое количество в питании – 1/3 населения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Остановка роста – 40% дошкольников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884" y="0"/>
            <a:ext cx="8714232" cy="660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410200"/>
            <a:ext cx="85344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19100" y="5142637"/>
            <a:ext cx="8305800" cy="1754326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Дефицит цинка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Немного международных правил или рекомендаций по добавлению цинка в питание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Цинк используется в качестве лечебной добавки при остром недоедании и диарее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5940" rIns="0" bIns="0" rtlCol="0">
            <a:spAutoFit/>
          </a:bodyPr>
          <a:lstStyle/>
          <a:p>
            <a:pPr marL="2041525">
              <a:lnSpc>
                <a:spcPct val="100000"/>
              </a:lnSpc>
            </a:pPr>
            <a:r>
              <a:rPr sz="3500" b="0" dirty="0">
                <a:solidFill>
                  <a:srgbClr val="FFFF00"/>
                </a:solidFill>
                <a:latin typeface="Calibri"/>
                <a:cs typeface="Calibri"/>
              </a:rPr>
              <a:t>Morbidity and</a:t>
            </a:r>
            <a:r>
              <a:rPr sz="3500" b="0" spc="-1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500" b="0" spc="-5" dirty="0">
                <a:solidFill>
                  <a:srgbClr val="FFFF00"/>
                </a:solidFill>
                <a:latin typeface="Calibri"/>
                <a:cs typeface="Calibri"/>
              </a:rPr>
              <a:t>Mortality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07207" y="1946148"/>
            <a:ext cx="2680970" cy="516890"/>
          </a:xfrm>
          <a:custGeom>
            <a:avLst/>
            <a:gdLst/>
            <a:ahLst/>
            <a:cxnLst/>
            <a:rect l="l" t="t" r="r" b="b"/>
            <a:pathLst>
              <a:path w="2680970" h="516889">
                <a:moveTo>
                  <a:pt x="0" y="516636"/>
                </a:moveTo>
                <a:lnTo>
                  <a:pt x="2680716" y="516636"/>
                </a:lnTo>
                <a:lnTo>
                  <a:pt x="2680716" y="0"/>
                </a:lnTo>
                <a:lnTo>
                  <a:pt x="0" y="0"/>
                </a:lnTo>
                <a:lnTo>
                  <a:pt x="0" y="516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12542" y="1951482"/>
            <a:ext cx="2670175" cy="508000"/>
          </a:xfrm>
          <a:prstGeom prst="rect">
            <a:avLst/>
          </a:prstGeom>
          <a:solidFill>
            <a:srgbClr val="FFFFFF"/>
          </a:solidFill>
          <a:ln w="10668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7005">
              <a:lnSpc>
                <a:spcPts val="3485"/>
              </a:lnSpc>
            </a:pPr>
            <a:r>
              <a:rPr sz="3100" spc="-5" dirty="0">
                <a:latin typeface="Calibri"/>
                <a:cs typeface="Calibri"/>
              </a:rPr>
              <a:t>Main</a:t>
            </a:r>
            <a:r>
              <a:rPr sz="3100" spc="-75" dirty="0">
                <a:latin typeface="Calibri"/>
                <a:cs typeface="Calibri"/>
              </a:rPr>
              <a:t> </a:t>
            </a:r>
            <a:r>
              <a:rPr sz="3100" spc="-10" dirty="0">
                <a:latin typeface="Calibri"/>
                <a:cs typeface="Calibri"/>
              </a:rPr>
              <a:t>reasons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52877" y="2646426"/>
            <a:ext cx="1450975" cy="607060"/>
          </a:xfrm>
          <a:custGeom>
            <a:avLst/>
            <a:gdLst/>
            <a:ahLst/>
            <a:cxnLst/>
            <a:rect l="l" t="t" r="r" b="b"/>
            <a:pathLst>
              <a:path w="1450975" h="607060">
                <a:moveTo>
                  <a:pt x="1450848" y="0"/>
                </a:moveTo>
                <a:lnTo>
                  <a:pt x="0" y="606551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45435" y="3150107"/>
            <a:ext cx="196850" cy="161925"/>
          </a:xfrm>
          <a:custGeom>
            <a:avLst/>
            <a:gdLst/>
            <a:ahLst/>
            <a:cxnLst/>
            <a:rect l="l" t="t" r="r" b="b"/>
            <a:pathLst>
              <a:path w="196850" h="161925">
                <a:moveTo>
                  <a:pt x="128524" y="0"/>
                </a:moveTo>
                <a:lnTo>
                  <a:pt x="0" y="147827"/>
                </a:lnTo>
                <a:lnTo>
                  <a:pt x="196595" y="161543"/>
                </a:lnTo>
                <a:lnTo>
                  <a:pt x="108331" y="103504"/>
                </a:lnTo>
                <a:lnTo>
                  <a:pt x="1285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1426" y="3656838"/>
            <a:ext cx="3013075" cy="1195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2600" b="1" spc="-10" dirty="0">
                <a:solidFill>
                  <a:srgbClr val="FFFF00"/>
                </a:solidFill>
                <a:latin typeface="Calibri"/>
                <a:cs typeface="Calibri"/>
              </a:rPr>
              <a:t>Developing</a:t>
            </a:r>
            <a:r>
              <a:rPr sz="2600" b="1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FFFF00"/>
                </a:solidFill>
                <a:latin typeface="Calibri"/>
                <a:cs typeface="Calibri"/>
              </a:rPr>
              <a:t>countries:</a:t>
            </a:r>
            <a:endParaRPr sz="2600">
              <a:latin typeface="Calibri"/>
              <a:cs typeface="Calibri"/>
            </a:endParaRPr>
          </a:p>
          <a:p>
            <a:pPr marL="189230" indent="-176530">
              <a:lnSpc>
                <a:spcPts val="3030"/>
              </a:lnSpc>
              <a:buChar char="-"/>
              <a:tabLst>
                <a:tab pos="189865" algn="l"/>
              </a:tabLst>
            </a:pPr>
            <a:r>
              <a:rPr sz="2600" b="1" spc="-5" dirty="0">
                <a:solidFill>
                  <a:srgbClr val="FFFF00"/>
                </a:solidFill>
                <a:latin typeface="Calibri"/>
                <a:cs typeface="Calibri"/>
              </a:rPr>
              <a:t>Undernutrition</a:t>
            </a:r>
            <a:endParaRPr sz="2600">
              <a:latin typeface="Calibri"/>
              <a:cs typeface="Calibri"/>
            </a:endParaRPr>
          </a:p>
          <a:p>
            <a:pPr marL="189230" indent="-176530">
              <a:lnSpc>
                <a:spcPts val="3070"/>
              </a:lnSpc>
              <a:buChar char="-"/>
              <a:tabLst>
                <a:tab pos="189865" algn="l"/>
              </a:tabLst>
            </a:pPr>
            <a:r>
              <a:rPr sz="2600" b="1" spc="-10" dirty="0">
                <a:solidFill>
                  <a:srgbClr val="FFFF00"/>
                </a:solidFill>
                <a:latin typeface="Calibri"/>
                <a:cs typeface="Calibri"/>
              </a:rPr>
              <a:t>Infections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09671" y="6262933"/>
            <a:ext cx="695960" cy="362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b="1" spc="-60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I</a:t>
            </a:r>
            <a:r>
              <a:rPr sz="2300" b="1" i="1" spc="-15" dirty="0">
                <a:solidFill>
                  <a:srgbClr val="80FFFF"/>
                </a:solidFill>
                <a:latin typeface="Times New Roman"/>
                <a:cs typeface="Times New Roman"/>
              </a:rPr>
              <a:t>f</a:t>
            </a:r>
            <a:r>
              <a:rPr sz="3450" b="1" spc="-472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E</a:t>
            </a:r>
            <a:r>
              <a:rPr sz="3450" b="1" spc="209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W</a:t>
            </a:r>
            <a:endParaRPr sz="3450" baseline="1207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268087"/>
            <a:ext cx="655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Заболеваемость и смертность</a:t>
            </a:r>
          </a:p>
          <a:p>
            <a:r>
              <a:rPr lang="ru-RU" dirty="0"/>
              <a:t>Основные причины в развивающихся странах:</a:t>
            </a:r>
          </a:p>
          <a:p>
            <a:pPr marL="285750" indent="-285750">
              <a:buFontTx/>
              <a:buChar char="-"/>
            </a:pPr>
            <a:r>
              <a:rPr lang="ru-RU" dirty="0"/>
              <a:t>Недоедание</a:t>
            </a:r>
          </a:p>
          <a:p>
            <a:pPr marL="285750" indent="-285750">
              <a:buFontTx/>
              <a:buChar char="-"/>
            </a:pPr>
            <a:r>
              <a:rPr lang="ru-RU" dirty="0"/>
              <a:t>Инфекции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43600" y="1447800"/>
            <a:ext cx="2057400" cy="2514600"/>
          </a:xfrm>
          <a:custGeom>
            <a:avLst/>
            <a:gdLst/>
            <a:ahLst/>
            <a:cxnLst/>
            <a:rect l="l" t="t" r="r" b="b"/>
            <a:pathLst>
              <a:path w="2057400" h="2514600">
                <a:moveTo>
                  <a:pt x="0" y="2514600"/>
                </a:moveTo>
                <a:lnTo>
                  <a:pt x="2057400" y="2514600"/>
                </a:lnTo>
                <a:lnTo>
                  <a:pt x="2057400" y="0"/>
                </a:lnTo>
                <a:lnTo>
                  <a:pt x="0" y="0"/>
                </a:lnTo>
                <a:lnTo>
                  <a:pt x="0" y="2514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43600" y="1447800"/>
            <a:ext cx="2057400" cy="2514600"/>
          </a:xfrm>
          <a:custGeom>
            <a:avLst/>
            <a:gdLst/>
            <a:ahLst/>
            <a:cxnLst/>
            <a:rect l="l" t="t" r="r" b="b"/>
            <a:pathLst>
              <a:path w="2057400" h="2514600">
                <a:moveTo>
                  <a:pt x="0" y="2514600"/>
                </a:moveTo>
                <a:lnTo>
                  <a:pt x="2057400" y="2514600"/>
                </a:lnTo>
                <a:lnTo>
                  <a:pt x="2057400" y="0"/>
                </a:lnTo>
                <a:lnTo>
                  <a:pt x="0" y="0"/>
                </a:lnTo>
                <a:lnTo>
                  <a:pt x="0" y="25146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2879" rIns="0" bIns="0" rtlCol="0">
            <a:spAutoFit/>
          </a:bodyPr>
          <a:lstStyle/>
          <a:p>
            <a:pPr marL="2653030" marR="5080" indent="-2337435">
              <a:lnSpc>
                <a:spcPct val="100000"/>
              </a:lnSpc>
            </a:pP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Micronutrient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status </a:t>
            </a: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and public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health </a:t>
            </a: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problems  global</a:t>
            </a:r>
            <a:r>
              <a:rPr sz="28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consideration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5894" y="4152138"/>
            <a:ext cx="1567815" cy="1716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Cur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tl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: 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Iron 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Jodine 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Vitamin</a:t>
            </a:r>
            <a:r>
              <a:rPr sz="2800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60322" y="4152138"/>
            <a:ext cx="1645920" cy="2118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020" marR="5080" indent="-20955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Emer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g:  Folate  Zinc  Calcium</a:t>
            </a:r>
            <a:endParaRPr sz="2800">
              <a:latin typeface="Arial"/>
              <a:cs typeface="Arial"/>
            </a:endParaRPr>
          </a:p>
          <a:p>
            <a:pPr marL="33020">
              <a:lnSpc>
                <a:spcPct val="100000"/>
              </a:lnSpc>
              <a:spcBef>
                <a:spcPts val="10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others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24000" y="1447800"/>
            <a:ext cx="2049779" cy="24886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33800" y="1447800"/>
            <a:ext cx="2057400" cy="2514600"/>
          </a:xfrm>
          <a:custGeom>
            <a:avLst/>
            <a:gdLst/>
            <a:ahLst/>
            <a:cxnLst/>
            <a:rect l="l" t="t" r="r" b="b"/>
            <a:pathLst>
              <a:path w="2057400" h="2514600">
                <a:moveTo>
                  <a:pt x="0" y="2514600"/>
                </a:moveTo>
                <a:lnTo>
                  <a:pt x="2057400" y="2514600"/>
                </a:lnTo>
                <a:lnTo>
                  <a:pt x="2057400" y="0"/>
                </a:lnTo>
                <a:lnTo>
                  <a:pt x="0" y="0"/>
                </a:lnTo>
                <a:lnTo>
                  <a:pt x="0" y="2514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33800" y="1447800"/>
            <a:ext cx="2057400" cy="2514600"/>
          </a:xfrm>
          <a:custGeom>
            <a:avLst/>
            <a:gdLst/>
            <a:ahLst/>
            <a:cxnLst/>
            <a:rect l="l" t="t" r="r" b="b"/>
            <a:pathLst>
              <a:path w="2057400" h="2514600">
                <a:moveTo>
                  <a:pt x="0" y="2514600"/>
                </a:moveTo>
                <a:lnTo>
                  <a:pt x="2057400" y="2514600"/>
                </a:lnTo>
                <a:lnTo>
                  <a:pt x="2057400" y="0"/>
                </a:lnTo>
                <a:lnTo>
                  <a:pt x="0" y="0"/>
                </a:lnTo>
                <a:lnTo>
                  <a:pt x="0" y="25146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200" y="1676400"/>
            <a:ext cx="1746503" cy="213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3471" y="6339133"/>
            <a:ext cx="695960" cy="362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b="1" spc="-60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I</a:t>
            </a:r>
            <a:r>
              <a:rPr sz="2300" b="1" i="1" spc="-15" dirty="0">
                <a:solidFill>
                  <a:srgbClr val="80FFFF"/>
                </a:solidFill>
                <a:latin typeface="Times New Roman"/>
                <a:cs typeface="Times New Roman"/>
              </a:rPr>
              <a:t>f</a:t>
            </a:r>
            <a:r>
              <a:rPr sz="3450" b="1" spc="-472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E</a:t>
            </a:r>
            <a:r>
              <a:rPr sz="3450" b="1" spc="209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W</a:t>
            </a:r>
            <a:endParaRPr sz="3450" baseline="1207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248400" y="1752600"/>
            <a:ext cx="1568196" cy="1981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5161" y="4039361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599574" y="5869285"/>
            <a:ext cx="8230361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Глобальное обсуждение статуса микроэлементов </a:t>
            </a:r>
            <a:r>
              <a:rPr lang="ru-RU" dirty="0"/>
              <a:t>и </a:t>
            </a:r>
            <a:r>
              <a:rPr lang="ru-RU" dirty="0" smtClean="0"/>
              <a:t>общественного здоровья. </a:t>
            </a:r>
            <a:r>
              <a:rPr lang="ru-RU" dirty="0"/>
              <a:t>Текущие: железо, йод, витамин А. </a:t>
            </a:r>
            <a:r>
              <a:rPr lang="ru-RU" dirty="0" smtClean="0"/>
              <a:t>Необходимо</a:t>
            </a:r>
            <a:r>
              <a:rPr lang="ru-RU" dirty="0" smtClean="0"/>
              <a:t>: </a:t>
            </a:r>
            <a:r>
              <a:rPr lang="ru-RU" dirty="0" err="1"/>
              <a:t>фолат</a:t>
            </a:r>
            <a:r>
              <a:rPr lang="ru-RU" dirty="0"/>
              <a:t>, цинк, кальций и другие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3000" y="1219200"/>
            <a:ext cx="1981200" cy="685800"/>
          </a:xfrm>
          <a:custGeom>
            <a:avLst/>
            <a:gdLst/>
            <a:ahLst/>
            <a:cxnLst/>
            <a:rect l="l" t="t" r="r" b="b"/>
            <a:pathLst>
              <a:path w="1981200" h="685800">
                <a:moveTo>
                  <a:pt x="0" y="685800"/>
                </a:moveTo>
                <a:lnTo>
                  <a:pt x="1981200" y="685800"/>
                </a:lnTo>
                <a:lnTo>
                  <a:pt x="19812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3000" y="1219200"/>
            <a:ext cx="1981200" cy="685800"/>
          </a:xfrm>
          <a:custGeom>
            <a:avLst/>
            <a:gdLst/>
            <a:ahLst/>
            <a:cxnLst/>
            <a:rect l="l" t="t" r="r" b="b"/>
            <a:pathLst>
              <a:path w="1981200" h="685800">
                <a:moveTo>
                  <a:pt x="0" y="685800"/>
                </a:moveTo>
                <a:lnTo>
                  <a:pt x="1981200" y="685800"/>
                </a:lnTo>
                <a:lnTo>
                  <a:pt x="19812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9079" rIns="0" bIns="0" rtlCol="0">
            <a:spAutoFit/>
          </a:bodyPr>
          <a:lstStyle/>
          <a:p>
            <a:pPr marL="1366520">
              <a:lnSpc>
                <a:spcPct val="100000"/>
              </a:lnSpc>
            </a:pP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Results of micronutrient</a:t>
            </a:r>
            <a:r>
              <a:rPr sz="2800" spc="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defeciency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43882" y="1901317"/>
            <a:ext cx="3657599" cy="43470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43882" y="1901317"/>
            <a:ext cx="3657600" cy="4347210"/>
          </a:xfrm>
          <a:custGeom>
            <a:avLst/>
            <a:gdLst/>
            <a:ahLst/>
            <a:cxnLst/>
            <a:rect l="l" t="t" r="r" b="b"/>
            <a:pathLst>
              <a:path w="3657600" h="4347210">
                <a:moveTo>
                  <a:pt x="3657599" y="0"/>
                </a:moveTo>
                <a:lnTo>
                  <a:pt x="1837435" y="4347083"/>
                </a:lnTo>
                <a:lnTo>
                  <a:pt x="0" y="7366"/>
                </a:lnTo>
                <a:lnTo>
                  <a:pt x="3657599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082344" y="1219200"/>
          <a:ext cx="6631794" cy="39223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35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98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11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52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87935">
                <a:tc>
                  <a:txBody>
                    <a:bodyPr/>
                    <a:lstStyle/>
                    <a:p>
                      <a:pPr marL="152400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2800" dirty="0">
                          <a:latin typeface="Arial"/>
                          <a:cs typeface="Arial"/>
                        </a:rPr>
                        <a:t>subclinical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5265">
                        <a:lnSpc>
                          <a:spcPct val="100000"/>
                        </a:lnSpc>
                        <a:spcBef>
                          <a:spcPts val="2085"/>
                        </a:spcBef>
                      </a:pPr>
                      <a:r>
                        <a:rPr sz="280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0190">
                        <a:lnSpc>
                          <a:spcPct val="100000"/>
                        </a:lnSpc>
                        <a:spcBef>
                          <a:spcPts val="2085"/>
                        </a:spcBef>
                      </a:pPr>
                      <a:r>
                        <a:rPr sz="28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Vit</a:t>
                      </a:r>
                      <a:r>
                        <a:rPr sz="2800" spc="-2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4450" algn="r">
                        <a:lnSpc>
                          <a:spcPct val="100000"/>
                        </a:lnSpc>
                        <a:spcBef>
                          <a:spcPts val="2085"/>
                        </a:spcBef>
                      </a:pPr>
                      <a:r>
                        <a:rPr sz="28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56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Cognitive</a:t>
                      </a:r>
                      <a:r>
                        <a:rPr sz="28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development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526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2395" algn="ctr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604" algn="r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999">
                <a:tc>
                  <a:txBody>
                    <a:bodyPr/>
                    <a:lstStyle/>
                    <a:p>
                      <a:pPr>
                        <a:lnSpc>
                          <a:spcPts val="3110"/>
                        </a:lnSpc>
                      </a:pPr>
                      <a:r>
                        <a:rPr sz="28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Productivity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5265">
                        <a:lnSpc>
                          <a:spcPts val="3110"/>
                        </a:lnSpc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2395" algn="ctr">
                        <a:lnSpc>
                          <a:spcPts val="3110"/>
                        </a:lnSpc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604" algn="r">
                        <a:lnSpc>
                          <a:spcPts val="3110"/>
                        </a:lnSpc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6818">
                <a:tc>
                  <a:txBody>
                    <a:bodyPr/>
                    <a:lstStyle/>
                    <a:p>
                      <a:pPr>
                        <a:lnSpc>
                          <a:spcPts val="3110"/>
                        </a:lnSpc>
                      </a:pPr>
                      <a:r>
                        <a:rPr sz="28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Infectous</a:t>
                      </a:r>
                      <a:r>
                        <a:rPr sz="2800" spc="-8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defence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ts val="3110"/>
                        </a:lnSpc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20979" algn="ctr">
                        <a:lnSpc>
                          <a:spcPts val="3110"/>
                        </a:lnSpc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2069" algn="r">
                        <a:lnSpc>
                          <a:spcPts val="3110"/>
                        </a:lnSpc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6596">
                <a:tc>
                  <a:txBody>
                    <a:bodyPr/>
                    <a:lstStyle/>
                    <a:p>
                      <a:pPr>
                        <a:lnSpc>
                          <a:spcPts val="3110"/>
                        </a:lnSpc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Immunocompetence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5265">
                        <a:lnSpc>
                          <a:spcPts val="3110"/>
                        </a:lnSpc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20979" algn="ctr">
                        <a:lnSpc>
                          <a:spcPts val="3110"/>
                        </a:lnSpc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3505" algn="r">
                        <a:lnSpc>
                          <a:spcPts val="3110"/>
                        </a:lnSpc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0422">
                <a:tc>
                  <a:txBody>
                    <a:bodyPr/>
                    <a:lstStyle/>
                    <a:p>
                      <a:pPr>
                        <a:lnSpc>
                          <a:spcPts val="3110"/>
                        </a:lnSpc>
                      </a:pPr>
                      <a:r>
                        <a:rPr sz="28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Reproductivity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5265">
                        <a:lnSpc>
                          <a:spcPts val="3110"/>
                        </a:lnSpc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20979" algn="ctr">
                        <a:lnSpc>
                          <a:spcPts val="3110"/>
                        </a:lnSpc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604" algn="r">
                        <a:lnSpc>
                          <a:spcPts val="3110"/>
                        </a:lnSpc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79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Mortality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526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20979" algn="ctr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604" algn="r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4206621" y="5451043"/>
            <a:ext cx="77343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anemia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73317" y="5451043"/>
            <a:ext cx="241236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95400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blindness	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goiter</a:t>
            </a:r>
            <a:endParaRPr sz="18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tabLst>
                <a:tab pos="1485265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xerophtalmia	cretinism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3000" y="5486400"/>
            <a:ext cx="1752600" cy="609600"/>
          </a:xfrm>
          <a:prstGeom prst="rect">
            <a:avLst/>
          </a:prstGeom>
          <a:solidFill>
            <a:srgbClr val="FFFF00"/>
          </a:solidFill>
          <a:ln w="9144">
            <a:solidFill>
              <a:srgbClr val="000000"/>
            </a:solidFill>
          </a:ln>
        </p:spPr>
        <p:txBody>
          <a:bodyPr vert="horz" wrap="square" lIns="0" tIns="123189" rIns="0" bIns="0" rtlCol="0">
            <a:spAutoFit/>
          </a:bodyPr>
          <a:lstStyle/>
          <a:p>
            <a:pPr marL="163195">
              <a:lnSpc>
                <a:spcPct val="100000"/>
              </a:lnSpc>
              <a:spcBef>
                <a:spcPts val="969"/>
              </a:spcBef>
            </a:pPr>
            <a:r>
              <a:rPr sz="2800" dirty="0">
                <a:latin typeface="Arial"/>
                <a:cs typeface="Arial"/>
              </a:rPr>
              <a:t>clinical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7532" y="2057400"/>
            <a:ext cx="173990" cy="381000"/>
          </a:xfrm>
          <a:custGeom>
            <a:avLst/>
            <a:gdLst/>
            <a:ahLst/>
            <a:cxnLst/>
            <a:rect l="l" t="t" r="r" b="b"/>
            <a:pathLst>
              <a:path w="173990" h="381000">
                <a:moveTo>
                  <a:pt x="57912" y="207263"/>
                </a:moveTo>
                <a:lnTo>
                  <a:pt x="0" y="207263"/>
                </a:lnTo>
                <a:lnTo>
                  <a:pt x="86868" y="381000"/>
                </a:lnTo>
                <a:lnTo>
                  <a:pt x="159257" y="236220"/>
                </a:lnTo>
                <a:lnTo>
                  <a:pt x="57912" y="236220"/>
                </a:lnTo>
                <a:lnTo>
                  <a:pt x="57912" y="207263"/>
                </a:lnTo>
                <a:close/>
              </a:path>
              <a:path w="173990" h="381000">
                <a:moveTo>
                  <a:pt x="115824" y="0"/>
                </a:moveTo>
                <a:lnTo>
                  <a:pt x="57912" y="0"/>
                </a:lnTo>
                <a:lnTo>
                  <a:pt x="57912" y="236220"/>
                </a:lnTo>
                <a:lnTo>
                  <a:pt x="115824" y="236220"/>
                </a:lnTo>
                <a:lnTo>
                  <a:pt x="115824" y="0"/>
                </a:lnTo>
                <a:close/>
              </a:path>
              <a:path w="173990" h="381000">
                <a:moveTo>
                  <a:pt x="173736" y="207263"/>
                </a:moveTo>
                <a:lnTo>
                  <a:pt x="115824" y="207263"/>
                </a:lnTo>
                <a:lnTo>
                  <a:pt x="115824" y="236220"/>
                </a:lnTo>
                <a:lnTo>
                  <a:pt x="159257" y="236220"/>
                </a:lnTo>
                <a:lnTo>
                  <a:pt x="173736" y="20726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7532" y="2514600"/>
            <a:ext cx="173990" cy="381000"/>
          </a:xfrm>
          <a:custGeom>
            <a:avLst/>
            <a:gdLst/>
            <a:ahLst/>
            <a:cxnLst/>
            <a:rect l="l" t="t" r="r" b="b"/>
            <a:pathLst>
              <a:path w="173990" h="381000">
                <a:moveTo>
                  <a:pt x="57912" y="207263"/>
                </a:moveTo>
                <a:lnTo>
                  <a:pt x="0" y="207263"/>
                </a:lnTo>
                <a:lnTo>
                  <a:pt x="86868" y="381000"/>
                </a:lnTo>
                <a:lnTo>
                  <a:pt x="159257" y="236220"/>
                </a:lnTo>
                <a:lnTo>
                  <a:pt x="57912" y="236220"/>
                </a:lnTo>
                <a:lnTo>
                  <a:pt x="57912" y="207263"/>
                </a:lnTo>
                <a:close/>
              </a:path>
              <a:path w="173990" h="381000">
                <a:moveTo>
                  <a:pt x="115824" y="0"/>
                </a:moveTo>
                <a:lnTo>
                  <a:pt x="57912" y="0"/>
                </a:lnTo>
                <a:lnTo>
                  <a:pt x="57912" y="236220"/>
                </a:lnTo>
                <a:lnTo>
                  <a:pt x="115824" y="236220"/>
                </a:lnTo>
                <a:lnTo>
                  <a:pt x="115824" y="0"/>
                </a:lnTo>
                <a:close/>
              </a:path>
              <a:path w="173990" h="381000">
                <a:moveTo>
                  <a:pt x="173736" y="207263"/>
                </a:moveTo>
                <a:lnTo>
                  <a:pt x="115824" y="207263"/>
                </a:lnTo>
                <a:lnTo>
                  <a:pt x="115824" y="236220"/>
                </a:lnTo>
                <a:lnTo>
                  <a:pt x="159257" y="236220"/>
                </a:lnTo>
                <a:lnTo>
                  <a:pt x="173736" y="20726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7532" y="2971800"/>
            <a:ext cx="173990" cy="381000"/>
          </a:xfrm>
          <a:custGeom>
            <a:avLst/>
            <a:gdLst/>
            <a:ahLst/>
            <a:cxnLst/>
            <a:rect l="l" t="t" r="r" b="b"/>
            <a:pathLst>
              <a:path w="173990" h="381000">
                <a:moveTo>
                  <a:pt x="57912" y="207263"/>
                </a:moveTo>
                <a:lnTo>
                  <a:pt x="0" y="207263"/>
                </a:lnTo>
                <a:lnTo>
                  <a:pt x="86868" y="381000"/>
                </a:lnTo>
                <a:lnTo>
                  <a:pt x="159257" y="236220"/>
                </a:lnTo>
                <a:lnTo>
                  <a:pt x="57912" y="236220"/>
                </a:lnTo>
                <a:lnTo>
                  <a:pt x="57912" y="207263"/>
                </a:lnTo>
                <a:close/>
              </a:path>
              <a:path w="173990" h="381000">
                <a:moveTo>
                  <a:pt x="115824" y="0"/>
                </a:moveTo>
                <a:lnTo>
                  <a:pt x="57912" y="0"/>
                </a:lnTo>
                <a:lnTo>
                  <a:pt x="57912" y="236220"/>
                </a:lnTo>
                <a:lnTo>
                  <a:pt x="115824" y="236220"/>
                </a:lnTo>
                <a:lnTo>
                  <a:pt x="115824" y="0"/>
                </a:lnTo>
                <a:close/>
              </a:path>
              <a:path w="173990" h="381000">
                <a:moveTo>
                  <a:pt x="173736" y="207263"/>
                </a:moveTo>
                <a:lnTo>
                  <a:pt x="115824" y="207263"/>
                </a:lnTo>
                <a:lnTo>
                  <a:pt x="115824" y="236220"/>
                </a:lnTo>
                <a:lnTo>
                  <a:pt x="159257" y="236220"/>
                </a:lnTo>
                <a:lnTo>
                  <a:pt x="173736" y="20726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7532" y="3429000"/>
            <a:ext cx="173990" cy="381000"/>
          </a:xfrm>
          <a:custGeom>
            <a:avLst/>
            <a:gdLst/>
            <a:ahLst/>
            <a:cxnLst/>
            <a:rect l="l" t="t" r="r" b="b"/>
            <a:pathLst>
              <a:path w="173990" h="381000">
                <a:moveTo>
                  <a:pt x="57912" y="207263"/>
                </a:moveTo>
                <a:lnTo>
                  <a:pt x="0" y="207263"/>
                </a:lnTo>
                <a:lnTo>
                  <a:pt x="86868" y="381000"/>
                </a:lnTo>
                <a:lnTo>
                  <a:pt x="159258" y="236219"/>
                </a:lnTo>
                <a:lnTo>
                  <a:pt x="57912" y="236219"/>
                </a:lnTo>
                <a:lnTo>
                  <a:pt x="57912" y="207263"/>
                </a:lnTo>
                <a:close/>
              </a:path>
              <a:path w="173990" h="381000">
                <a:moveTo>
                  <a:pt x="115824" y="0"/>
                </a:moveTo>
                <a:lnTo>
                  <a:pt x="57912" y="0"/>
                </a:lnTo>
                <a:lnTo>
                  <a:pt x="57912" y="236219"/>
                </a:lnTo>
                <a:lnTo>
                  <a:pt x="115824" y="236219"/>
                </a:lnTo>
                <a:lnTo>
                  <a:pt x="115824" y="0"/>
                </a:lnTo>
                <a:close/>
              </a:path>
              <a:path w="173990" h="381000">
                <a:moveTo>
                  <a:pt x="173736" y="207263"/>
                </a:moveTo>
                <a:lnTo>
                  <a:pt x="115824" y="207263"/>
                </a:lnTo>
                <a:lnTo>
                  <a:pt x="115824" y="236219"/>
                </a:lnTo>
                <a:lnTo>
                  <a:pt x="159258" y="236219"/>
                </a:lnTo>
                <a:lnTo>
                  <a:pt x="173736" y="20726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7532" y="3886200"/>
            <a:ext cx="173990" cy="381000"/>
          </a:xfrm>
          <a:custGeom>
            <a:avLst/>
            <a:gdLst/>
            <a:ahLst/>
            <a:cxnLst/>
            <a:rect l="l" t="t" r="r" b="b"/>
            <a:pathLst>
              <a:path w="173990" h="381000">
                <a:moveTo>
                  <a:pt x="57912" y="207263"/>
                </a:moveTo>
                <a:lnTo>
                  <a:pt x="0" y="207263"/>
                </a:lnTo>
                <a:lnTo>
                  <a:pt x="86868" y="381000"/>
                </a:lnTo>
                <a:lnTo>
                  <a:pt x="159258" y="236219"/>
                </a:lnTo>
                <a:lnTo>
                  <a:pt x="57912" y="236219"/>
                </a:lnTo>
                <a:lnTo>
                  <a:pt x="57912" y="207263"/>
                </a:lnTo>
                <a:close/>
              </a:path>
              <a:path w="173990" h="381000">
                <a:moveTo>
                  <a:pt x="115824" y="0"/>
                </a:moveTo>
                <a:lnTo>
                  <a:pt x="57912" y="0"/>
                </a:lnTo>
                <a:lnTo>
                  <a:pt x="57912" y="236219"/>
                </a:lnTo>
                <a:lnTo>
                  <a:pt x="115824" y="236219"/>
                </a:lnTo>
                <a:lnTo>
                  <a:pt x="115824" y="0"/>
                </a:lnTo>
                <a:close/>
              </a:path>
              <a:path w="173990" h="381000">
                <a:moveTo>
                  <a:pt x="173736" y="207263"/>
                </a:moveTo>
                <a:lnTo>
                  <a:pt x="115824" y="207263"/>
                </a:lnTo>
                <a:lnTo>
                  <a:pt x="115824" y="236219"/>
                </a:lnTo>
                <a:lnTo>
                  <a:pt x="159258" y="236219"/>
                </a:lnTo>
                <a:lnTo>
                  <a:pt x="173736" y="20726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8230" y="4648200"/>
            <a:ext cx="173990" cy="381635"/>
          </a:xfrm>
          <a:custGeom>
            <a:avLst/>
            <a:gdLst/>
            <a:ahLst/>
            <a:cxnLst/>
            <a:rect l="l" t="t" r="r" b="b"/>
            <a:pathLst>
              <a:path w="173990" h="381635">
                <a:moveTo>
                  <a:pt x="115824" y="173608"/>
                </a:moveTo>
                <a:lnTo>
                  <a:pt x="57912" y="173862"/>
                </a:lnTo>
                <a:lnTo>
                  <a:pt x="58737" y="381126"/>
                </a:lnTo>
                <a:lnTo>
                  <a:pt x="116649" y="380873"/>
                </a:lnTo>
                <a:lnTo>
                  <a:pt x="115824" y="173608"/>
                </a:lnTo>
                <a:close/>
              </a:path>
              <a:path w="173990" h="381635">
                <a:moveTo>
                  <a:pt x="86169" y="0"/>
                </a:moveTo>
                <a:lnTo>
                  <a:pt x="0" y="174117"/>
                </a:lnTo>
                <a:lnTo>
                  <a:pt x="57912" y="173862"/>
                </a:lnTo>
                <a:lnTo>
                  <a:pt x="57797" y="144906"/>
                </a:lnTo>
                <a:lnTo>
                  <a:pt x="159237" y="144652"/>
                </a:lnTo>
                <a:lnTo>
                  <a:pt x="86169" y="0"/>
                </a:lnTo>
                <a:close/>
              </a:path>
              <a:path w="173990" h="381635">
                <a:moveTo>
                  <a:pt x="115709" y="144652"/>
                </a:moveTo>
                <a:lnTo>
                  <a:pt x="57797" y="144906"/>
                </a:lnTo>
                <a:lnTo>
                  <a:pt x="57912" y="173862"/>
                </a:lnTo>
                <a:lnTo>
                  <a:pt x="115824" y="173608"/>
                </a:lnTo>
                <a:lnTo>
                  <a:pt x="115709" y="144652"/>
                </a:lnTo>
                <a:close/>
              </a:path>
              <a:path w="173990" h="381635">
                <a:moveTo>
                  <a:pt x="159237" y="144652"/>
                </a:moveTo>
                <a:lnTo>
                  <a:pt x="115709" y="144652"/>
                </a:lnTo>
                <a:lnTo>
                  <a:pt x="115824" y="173608"/>
                </a:lnTo>
                <a:lnTo>
                  <a:pt x="173735" y="173355"/>
                </a:lnTo>
                <a:lnTo>
                  <a:pt x="159237" y="14465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414471" y="6339133"/>
            <a:ext cx="695960" cy="362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b="1" spc="-60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I</a:t>
            </a:r>
            <a:r>
              <a:rPr sz="2300" b="1" i="1" spc="-15" dirty="0">
                <a:solidFill>
                  <a:srgbClr val="80FFFF"/>
                </a:solidFill>
                <a:latin typeface="Times New Roman"/>
                <a:cs typeface="Times New Roman"/>
              </a:rPr>
              <a:t>f</a:t>
            </a:r>
            <a:r>
              <a:rPr sz="3450" b="1" spc="-472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E</a:t>
            </a:r>
            <a:r>
              <a:rPr sz="3450" b="1" spc="209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W</a:t>
            </a:r>
            <a:endParaRPr sz="3450" baseline="1207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5250" y="5320096"/>
            <a:ext cx="8553500" cy="120032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Результаты дефицита </a:t>
            </a:r>
            <a:r>
              <a:rPr lang="ru-RU" dirty="0" smtClean="0"/>
              <a:t>микроэлементов</a:t>
            </a:r>
            <a:endParaRPr lang="ru-RU" dirty="0"/>
          </a:p>
          <a:p>
            <a:r>
              <a:rPr lang="ru-RU" dirty="0"/>
              <a:t>Субклинические: снижение когнитивного развития, производительности</a:t>
            </a:r>
            <a:r>
              <a:rPr lang="ru-RU" dirty="0" smtClean="0"/>
              <a:t>, защиты </a:t>
            </a:r>
            <a:r>
              <a:rPr lang="ru-RU" dirty="0"/>
              <a:t>к инфекциям, </a:t>
            </a:r>
            <a:r>
              <a:rPr lang="ru-RU" dirty="0" err="1"/>
              <a:t>иммунокомпетенции</a:t>
            </a:r>
            <a:r>
              <a:rPr lang="ru-RU" dirty="0"/>
              <a:t>, репродуктивности, повышение смертности. Клинические: анемия, слепота, кретинизм, эндемический зоб, </a:t>
            </a:r>
            <a:r>
              <a:rPr lang="ru-RU" dirty="0" err="1"/>
              <a:t>коньюктивит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98641" y="2593784"/>
            <a:ext cx="3353435" cy="3508375"/>
          </a:xfrm>
          <a:custGeom>
            <a:avLst/>
            <a:gdLst/>
            <a:ahLst/>
            <a:cxnLst/>
            <a:rect l="l" t="t" r="r" b="b"/>
            <a:pathLst>
              <a:path w="3353434" h="3508375">
                <a:moveTo>
                  <a:pt x="0" y="3508319"/>
                </a:moveTo>
                <a:lnTo>
                  <a:pt x="3352915" y="3508319"/>
                </a:lnTo>
                <a:lnTo>
                  <a:pt x="3352915" y="0"/>
                </a:lnTo>
                <a:lnTo>
                  <a:pt x="0" y="0"/>
                </a:lnTo>
                <a:lnTo>
                  <a:pt x="0" y="3508319"/>
                </a:lnTo>
                <a:close/>
              </a:path>
            </a:pathLst>
          </a:custGeom>
          <a:solidFill>
            <a:srgbClr val="FF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8641" y="2593303"/>
            <a:ext cx="3375025" cy="3529965"/>
          </a:xfrm>
          <a:custGeom>
            <a:avLst/>
            <a:gdLst/>
            <a:ahLst/>
            <a:cxnLst/>
            <a:rect l="l" t="t" r="r" b="b"/>
            <a:pathLst>
              <a:path w="3375025" h="3529965">
                <a:moveTo>
                  <a:pt x="0" y="0"/>
                </a:moveTo>
                <a:lnTo>
                  <a:pt x="3374491" y="0"/>
                </a:lnTo>
                <a:lnTo>
                  <a:pt x="3374491" y="3529804"/>
                </a:lnTo>
                <a:lnTo>
                  <a:pt x="0" y="3529804"/>
                </a:lnTo>
                <a:lnTo>
                  <a:pt x="0" y="0"/>
                </a:lnTo>
              </a:path>
            </a:pathLst>
          </a:custGeom>
          <a:ln w="46348">
            <a:solidFill>
              <a:srgbClr val="FF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13884" rIns="0" bIns="0" rtlCol="0">
            <a:spAutoFit/>
          </a:bodyPr>
          <a:lstStyle/>
          <a:p>
            <a:pPr marL="791845">
              <a:lnSpc>
                <a:spcPct val="100000"/>
              </a:lnSpc>
            </a:pPr>
            <a:r>
              <a:rPr sz="3300" b="0" spc="-40" dirty="0">
                <a:solidFill>
                  <a:srgbClr val="FFFF00"/>
                </a:solidFill>
                <a:latin typeface="Times New Roman"/>
                <a:cs typeface="Times New Roman"/>
              </a:rPr>
              <a:t>Risk </a:t>
            </a:r>
            <a:r>
              <a:rPr sz="3300" b="0" spc="-110" dirty="0">
                <a:solidFill>
                  <a:srgbClr val="FFFF00"/>
                </a:solidFill>
                <a:latin typeface="Times New Roman"/>
                <a:cs typeface="Times New Roman"/>
              </a:rPr>
              <a:t>analysis </a:t>
            </a:r>
            <a:r>
              <a:rPr sz="3300" b="0" dirty="0">
                <a:solidFill>
                  <a:srgbClr val="FFFF00"/>
                </a:solidFill>
                <a:latin typeface="Times New Roman"/>
                <a:cs typeface="Times New Roman"/>
              </a:rPr>
              <a:t>- </a:t>
            </a:r>
            <a:r>
              <a:rPr sz="3300" b="0" spc="-114" dirty="0">
                <a:solidFill>
                  <a:srgbClr val="FFFF00"/>
                </a:solidFill>
                <a:latin typeface="Times New Roman"/>
                <a:cs typeface="Times New Roman"/>
              </a:rPr>
              <a:t>Nutrient</a:t>
            </a:r>
            <a:r>
              <a:rPr sz="3300" b="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b="0" spc="-40" dirty="0">
                <a:solidFill>
                  <a:srgbClr val="FFFF00"/>
                </a:solidFill>
                <a:latin typeface="Times New Roman"/>
                <a:cs typeface="Times New Roman"/>
              </a:rPr>
              <a:t>assessment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392" y="1760638"/>
            <a:ext cx="2610485" cy="697230"/>
          </a:xfrm>
          <a:prstGeom prst="rect">
            <a:avLst/>
          </a:prstGeom>
          <a:solidFill>
            <a:srgbClr val="FF7141"/>
          </a:solidFill>
          <a:ln w="23167">
            <a:solidFill>
              <a:srgbClr val="FF0000"/>
            </a:solidFill>
          </a:ln>
        </p:spPr>
        <p:txBody>
          <a:bodyPr vert="horz" wrap="square" lIns="0" tIns="71755" rIns="0" bIns="0" rtlCol="0">
            <a:spAutoFit/>
          </a:bodyPr>
          <a:lstStyle/>
          <a:p>
            <a:pPr marL="226695">
              <a:lnSpc>
                <a:spcPct val="100000"/>
              </a:lnSpc>
              <a:spcBef>
                <a:spcPts val="565"/>
              </a:spcBef>
            </a:pPr>
            <a:r>
              <a:rPr sz="2750" b="1" spc="-65" dirty="0">
                <a:latin typeface="Times New Roman"/>
                <a:cs typeface="Times New Roman"/>
              </a:rPr>
              <a:t>DEFICIENCY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7341" y="2488261"/>
            <a:ext cx="1743710" cy="1261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05155">
              <a:lnSpc>
                <a:spcPct val="99400"/>
              </a:lnSpc>
            </a:pPr>
            <a:r>
              <a:rPr sz="2750" spc="-10" dirty="0">
                <a:solidFill>
                  <a:srgbClr val="FFFF00"/>
                </a:solidFill>
                <a:latin typeface="Times New Roman"/>
                <a:cs typeface="Times New Roman"/>
              </a:rPr>
              <a:t>of  </a:t>
            </a:r>
            <a:r>
              <a:rPr sz="2750" spc="-105" dirty="0">
                <a:solidFill>
                  <a:srgbClr val="FFFF00"/>
                </a:solidFill>
                <a:latin typeface="Times New Roman"/>
                <a:cs typeface="Times New Roman"/>
              </a:rPr>
              <a:t>Nutritional  </a:t>
            </a:r>
            <a:r>
              <a:rPr sz="2750" spc="-120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750" spc="-185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2750" spc="-85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2750" spc="-26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750" spc="-20" dirty="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sz="2750" spc="-185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2750" spc="-26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750" spc="-20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2750" spc="-30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750" spc="-185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2750" spc="-85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2750" spc="-50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2750" dirty="0">
                <a:solidFill>
                  <a:srgbClr val="FFFF00"/>
                </a:solidFill>
                <a:latin typeface="Times New Roman"/>
                <a:cs typeface="Times New Roman"/>
              </a:rPr>
              <a:t>: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7341" y="4167640"/>
            <a:ext cx="2040255" cy="166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2390">
              <a:lnSpc>
                <a:spcPts val="3279"/>
              </a:lnSpc>
            </a:pPr>
            <a:r>
              <a:rPr sz="2750" spc="-150" dirty="0">
                <a:solidFill>
                  <a:srgbClr val="FFFF00"/>
                </a:solidFill>
                <a:latin typeface="Times New Roman"/>
                <a:cs typeface="Times New Roman"/>
              </a:rPr>
              <a:t>Vitamins </a:t>
            </a:r>
            <a:r>
              <a:rPr sz="2750" spc="-80" dirty="0">
                <a:solidFill>
                  <a:srgbClr val="FFFF00"/>
                </a:solidFill>
                <a:latin typeface="Times New Roman"/>
                <a:cs typeface="Times New Roman"/>
              </a:rPr>
              <a:t>E, </a:t>
            </a:r>
            <a:r>
              <a:rPr sz="2750" dirty="0">
                <a:solidFill>
                  <a:srgbClr val="FFFF00"/>
                </a:solidFill>
                <a:latin typeface="Times New Roman"/>
                <a:cs typeface="Times New Roman"/>
              </a:rPr>
              <a:t>C  </a:t>
            </a:r>
            <a:r>
              <a:rPr sz="2750" spc="-60" dirty="0">
                <a:solidFill>
                  <a:srgbClr val="FFFF00"/>
                </a:solidFill>
                <a:latin typeface="Times New Roman"/>
                <a:cs typeface="Times New Roman"/>
              </a:rPr>
              <a:t>Carotenoids  GSH, </a:t>
            </a:r>
            <a:r>
              <a:rPr sz="2750" spc="15" dirty="0">
                <a:solidFill>
                  <a:srgbClr val="FFFF00"/>
                </a:solidFill>
                <a:latin typeface="Times New Roman"/>
                <a:cs typeface="Times New Roman"/>
              </a:rPr>
              <a:t>Co</a:t>
            </a:r>
            <a:r>
              <a:rPr sz="2750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50" spc="10" dirty="0">
                <a:solidFill>
                  <a:srgbClr val="FFFF00"/>
                </a:solidFill>
                <a:latin typeface="Times New Roman"/>
                <a:cs typeface="Times New Roman"/>
              </a:rPr>
              <a:t>Q10</a:t>
            </a:r>
            <a:endParaRPr sz="2750">
              <a:latin typeface="Times New Roman"/>
              <a:cs typeface="Times New Roman"/>
            </a:endParaRPr>
          </a:p>
          <a:p>
            <a:pPr marL="12700">
              <a:lnSpc>
                <a:spcPts val="3170"/>
              </a:lnSpc>
            </a:pPr>
            <a:r>
              <a:rPr sz="2750" spc="-10" dirty="0">
                <a:solidFill>
                  <a:srgbClr val="FFFF00"/>
                </a:solidFill>
                <a:latin typeface="Times New Roman"/>
                <a:cs typeface="Times New Roman"/>
              </a:rPr>
              <a:t>Se, </a:t>
            </a:r>
            <a:r>
              <a:rPr sz="2750" spc="-114" dirty="0">
                <a:solidFill>
                  <a:srgbClr val="FFFF00"/>
                </a:solidFill>
                <a:latin typeface="Times New Roman"/>
                <a:cs typeface="Times New Roman"/>
              </a:rPr>
              <a:t>Zn, </a:t>
            </a:r>
            <a:r>
              <a:rPr sz="2750" spc="-90" dirty="0">
                <a:solidFill>
                  <a:srgbClr val="FFFF00"/>
                </a:solidFill>
                <a:latin typeface="Times New Roman"/>
                <a:cs typeface="Times New Roman"/>
              </a:rPr>
              <a:t>Mn,</a:t>
            </a:r>
            <a:r>
              <a:rPr sz="2750" spc="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50" dirty="0">
                <a:solidFill>
                  <a:srgbClr val="FFFF00"/>
                </a:solidFill>
                <a:latin typeface="Times New Roman"/>
                <a:cs typeface="Times New Roman"/>
              </a:rPr>
              <a:t>Fe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05119" y="4364086"/>
            <a:ext cx="1766570" cy="0"/>
          </a:xfrm>
          <a:custGeom>
            <a:avLst/>
            <a:gdLst/>
            <a:ahLst/>
            <a:cxnLst/>
            <a:rect l="l" t="t" r="r" b="b"/>
            <a:pathLst>
              <a:path w="1766570">
                <a:moveTo>
                  <a:pt x="0" y="0"/>
                </a:moveTo>
                <a:lnTo>
                  <a:pt x="1766213" y="0"/>
                </a:lnTo>
              </a:path>
            </a:pathLst>
          </a:custGeom>
          <a:ln w="4633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08762" y="4271441"/>
            <a:ext cx="186055" cy="186055"/>
          </a:xfrm>
          <a:custGeom>
            <a:avLst/>
            <a:gdLst/>
            <a:ahLst/>
            <a:cxnLst/>
            <a:rect l="l" t="t" r="r" b="b"/>
            <a:pathLst>
              <a:path w="186054" h="186054">
                <a:moveTo>
                  <a:pt x="0" y="0"/>
                </a:moveTo>
                <a:lnTo>
                  <a:pt x="62570" y="92645"/>
                </a:lnTo>
                <a:lnTo>
                  <a:pt x="0" y="185808"/>
                </a:lnTo>
                <a:lnTo>
                  <a:pt x="185985" y="9264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209680" y="3294695"/>
            <a:ext cx="1107440" cy="847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0"/>
              </a:lnSpc>
            </a:pPr>
            <a:r>
              <a:rPr sz="275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ROS</a:t>
            </a:r>
            <a:endParaRPr sz="2750">
              <a:latin typeface="Times New Roman"/>
              <a:cs typeface="Times New Roman"/>
            </a:endParaRPr>
          </a:p>
          <a:p>
            <a:pPr marL="12700">
              <a:lnSpc>
                <a:spcPts val="3290"/>
              </a:lnSpc>
            </a:pPr>
            <a:r>
              <a:rPr sz="2750" spc="-114" dirty="0">
                <a:solidFill>
                  <a:srgbClr val="FFFFFF"/>
                </a:solidFill>
                <a:latin typeface="Times New Roman"/>
                <a:cs typeface="Times New Roman"/>
              </a:rPr>
              <a:t>primary,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09680" y="4560256"/>
            <a:ext cx="1389380" cy="1247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279"/>
              </a:lnSpc>
            </a:pPr>
            <a:r>
              <a:rPr sz="2750" spc="-5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750" spc="-30" dirty="0">
                <a:solidFill>
                  <a:srgbClr val="FFFFFF"/>
                </a:solidFill>
                <a:latin typeface="Times New Roman"/>
                <a:cs typeface="Times New Roman"/>
              </a:rPr>
              <a:t>ec</a:t>
            </a:r>
            <a:r>
              <a:rPr sz="2750" spc="-2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50" spc="-18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750" spc="-2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750" spc="-3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750" spc="-7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750" dirty="0">
                <a:solidFill>
                  <a:srgbClr val="FFFFFF"/>
                </a:solidFill>
                <a:latin typeface="Times New Roman"/>
                <a:cs typeface="Times New Roman"/>
              </a:rPr>
              <a:t>y  </a:t>
            </a:r>
            <a:r>
              <a:rPr sz="2750" spc="-100" dirty="0">
                <a:solidFill>
                  <a:srgbClr val="FFFFFF"/>
                </a:solidFill>
                <a:latin typeface="Times New Roman"/>
                <a:cs typeface="Times New Roman"/>
              </a:rPr>
              <a:t>oxygen  </a:t>
            </a:r>
            <a:r>
              <a:rPr sz="2750" spc="-90" dirty="0">
                <a:solidFill>
                  <a:srgbClr val="FFFFFF"/>
                </a:solidFill>
                <a:latin typeface="Times New Roman"/>
                <a:cs typeface="Times New Roman"/>
              </a:rPr>
              <a:t>radicals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237490" rIns="0" bIns="0" rtlCol="0">
            <a:spAutoFit/>
          </a:bodyPr>
          <a:lstStyle/>
          <a:p>
            <a:pPr marL="198755">
              <a:lnSpc>
                <a:spcPct val="100000"/>
              </a:lnSpc>
              <a:spcBef>
                <a:spcPts val="1870"/>
              </a:spcBef>
            </a:pPr>
            <a:r>
              <a:rPr dirty="0"/>
              <a:t>Oxidative </a:t>
            </a:r>
            <a:r>
              <a:rPr spc="-40" dirty="0"/>
              <a:t>damage</a:t>
            </a:r>
            <a:r>
              <a:rPr spc="425" dirty="0"/>
              <a:t> </a:t>
            </a:r>
            <a:r>
              <a:rPr spc="30" dirty="0"/>
              <a:t>to:</a:t>
            </a:r>
          </a:p>
          <a:p>
            <a:pPr marL="198755" marR="237490">
              <a:lnSpc>
                <a:spcPct val="100000"/>
              </a:lnSpc>
              <a:spcBef>
                <a:spcPts val="5"/>
              </a:spcBef>
            </a:pPr>
            <a:r>
              <a:rPr spc="5" dirty="0"/>
              <a:t>- </a:t>
            </a:r>
            <a:r>
              <a:rPr spc="40" dirty="0"/>
              <a:t>cell´s/organelle´s,  </a:t>
            </a:r>
            <a:r>
              <a:rPr spc="25" dirty="0"/>
              <a:t>proteins, </a:t>
            </a:r>
            <a:r>
              <a:rPr spc="-5" dirty="0"/>
              <a:t>lipids,</a:t>
            </a:r>
            <a:r>
              <a:rPr spc="55" dirty="0"/>
              <a:t> </a:t>
            </a:r>
            <a:r>
              <a:rPr spc="20" dirty="0"/>
              <a:t>DNA</a:t>
            </a: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 marL="198755" marR="904240">
              <a:lnSpc>
                <a:spcPct val="100000"/>
              </a:lnSpc>
              <a:spcBef>
                <a:spcPts val="1520"/>
              </a:spcBef>
            </a:pPr>
            <a:r>
              <a:rPr spc="40" dirty="0"/>
              <a:t>pathogenesis </a:t>
            </a:r>
            <a:r>
              <a:rPr spc="-30" dirty="0"/>
              <a:t>of:  </a:t>
            </a:r>
            <a:r>
              <a:rPr spc="-35" dirty="0"/>
              <a:t>CVD</a:t>
            </a:r>
          </a:p>
          <a:p>
            <a:pPr marL="198755">
              <a:lnSpc>
                <a:spcPct val="100000"/>
              </a:lnSpc>
              <a:spcBef>
                <a:spcPts val="5"/>
              </a:spcBef>
            </a:pPr>
            <a:r>
              <a:rPr spc="30" dirty="0"/>
              <a:t>cancer</a:t>
            </a:r>
          </a:p>
          <a:p>
            <a:pPr marL="198755">
              <a:lnSpc>
                <a:spcPct val="100000"/>
              </a:lnSpc>
              <a:spcBef>
                <a:spcPts val="5"/>
              </a:spcBef>
            </a:pPr>
            <a:r>
              <a:rPr spc="-20" dirty="0"/>
              <a:t>chronic</a:t>
            </a:r>
            <a:r>
              <a:rPr spc="20" dirty="0"/>
              <a:t> </a:t>
            </a:r>
            <a:r>
              <a:rPr spc="-50" dirty="0"/>
              <a:t>inflammation</a:t>
            </a:r>
          </a:p>
        </p:txBody>
      </p:sp>
      <p:sp>
        <p:nvSpPr>
          <p:cNvPr id="14" name="object 14"/>
          <p:cNvSpPr/>
          <p:nvPr/>
        </p:nvSpPr>
        <p:spPr>
          <a:xfrm>
            <a:off x="3226263" y="2059466"/>
            <a:ext cx="1765935" cy="0"/>
          </a:xfrm>
          <a:custGeom>
            <a:avLst/>
            <a:gdLst/>
            <a:ahLst/>
            <a:cxnLst/>
            <a:rect l="l" t="t" r="r" b="b"/>
            <a:pathLst>
              <a:path w="1765935">
                <a:moveTo>
                  <a:pt x="0" y="0"/>
                </a:moveTo>
                <a:lnTo>
                  <a:pt x="1765566" y="0"/>
                </a:lnTo>
              </a:path>
            </a:pathLst>
          </a:custGeom>
          <a:ln w="4633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29259" y="1966325"/>
            <a:ext cx="186690" cy="186055"/>
          </a:xfrm>
          <a:custGeom>
            <a:avLst/>
            <a:gdLst/>
            <a:ahLst/>
            <a:cxnLst/>
            <a:rect l="l" t="t" r="r" b="b"/>
            <a:pathLst>
              <a:path w="186689" h="186055">
                <a:moveTo>
                  <a:pt x="0" y="0"/>
                </a:moveTo>
                <a:lnTo>
                  <a:pt x="62570" y="93141"/>
                </a:lnTo>
                <a:lnTo>
                  <a:pt x="0" y="185851"/>
                </a:lnTo>
                <a:lnTo>
                  <a:pt x="186632" y="9314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05942" y="3985894"/>
            <a:ext cx="0" cy="411480"/>
          </a:xfrm>
          <a:custGeom>
            <a:avLst/>
            <a:gdLst/>
            <a:ahLst/>
            <a:cxnLst/>
            <a:rect l="l" t="t" r="r" b="b"/>
            <a:pathLst>
              <a:path h="411479">
                <a:moveTo>
                  <a:pt x="0" y="0"/>
                </a:moveTo>
                <a:lnTo>
                  <a:pt x="0" y="411050"/>
                </a:lnTo>
              </a:path>
            </a:pathLst>
          </a:custGeom>
          <a:ln w="463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12734" y="4334462"/>
            <a:ext cx="186055" cy="186055"/>
          </a:xfrm>
          <a:custGeom>
            <a:avLst/>
            <a:gdLst/>
            <a:ahLst/>
            <a:cxnLst/>
            <a:rect l="l" t="t" r="r" b="b"/>
            <a:pathLst>
              <a:path w="186054" h="186054">
                <a:moveTo>
                  <a:pt x="0" y="0"/>
                </a:moveTo>
                <a:lnTo>
                  <a:pt x="93208" y="185808"/>
                </a:lnTo>
                <a:lnTo>
                  <a:pt x="154787" y="62482"/>
                </a:lnTo>
                <a:lnTo>
                  <a:pt x="93208" y="62482"/>
                </a:lnTo>
                <a:lnTo>
                  <a:pt x="0" y="0"/>
                </a:lnTo>
                <a:close/>
              </a:path>
              <a:path w="186054" h="186054">
                <a:moveTo>
                  <a:pt x="185985" y="0"/>
                </a:moveTo>
                <a:lnTo>
                  <a:pt x="93208" y="62482"/>
                </a:lnTo>
                <a:lnTo>
                  <a:pt x="154787" y="62482"/>
                </a:lnTo>
                <a:lnTo>
                  <a:pt x="1859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178110" y="1836951"/>
            <a:ext cx="1482725" cy="400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550" b="1" spc="-35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550" b="1" spc="-30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550" b="1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550" b="1" spc="2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2550" b="1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2550" b="1" spc="10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74911" y="5797474"/>
            <a:ext cx="246379" cy="185420"/>
          </a:xfrm>
          <a:custGeom>
            <a:avLst/>
            <a:gdLst/>
            <a:ahLst/>
            <a:cxnLst/>
            <a:rect l="l" t="t" r="r" b="b"/>
            <a:pathLst>
              <a:path w="246380" h="185420">
                <a:moveTo>
                  <a:pt x="0" y="185250"/>
                </a:moveTo>
                <a:lnTo>
                  <a:pt x="55357" y="178916"/>
                </a:lnTo>
                <a:lnTo>
                  <a:pt x="106155" y="164232"/>
                </a:lnTo>
                <a:lnTo>
                  <a:pt x="151089" y="142183"/>
                </a:lnTo>
                <a:lnTo>
                  <a:pt x="188852" y="113751"/>
                </a:lnTo>
                <a:lnTo>
                  <a:pt x="218137" y="79921"/>
                </a:lnTo>
                <a:lnTo>
                  <a:pt x="237637" y="41676"/>
                </a:lnTo>
                <a:lnTo>
                  <a:pt x="246048" y="0"/>
                </a:lnTo>
              </a:path>
            </a:pathLst>
          </a:custGeom>
          <a:ln w="22297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46288" y="4570748"/>
            <a:ext cx="0" cy="1228090"/>
          </a:xfrm>
          <a:custGeom>
            <a:avLst/>
            <a:gdLst/>
            <a:ahLst/>
            <a:cxnLst/>
            <a:rect l="l" t="t" r="r" b="b"/>
            <a:pathLst>
              <a:path h="1228089">
                <a:moveTo>
                  <a:pt x="0" y="1227959"/>
                </a:moveTo>
                <a:lnTo>
                  <a:pt x="0" y="0"/>
                </a:lnTo>
              </a:path>
            </a:pathLst>
          </a:custGeom>
          <a:ln w="2509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46211" y="4367761"/>
            <a:ext cx="269875" cy="202565"/>
          </a:xfrm>
          <a:custGeom>
            <a:avLst/>
            <a:gdLst/>
            <a:ahLst/>
            <a:cxnLst/>
            <a:rect l="l" t="t" r="r" b="b"/>
            <a:pathLst>
              <a:path w="269875" h="202564">
                <a:moveTo>
                  <a:pt x="269421" y="0"/>
                </a:moveTo>
                <a:lnTo>
                  <a:pt x="216791" y="2589"/>
                </a:lnTo>
                <a:lnTo>
                  <a:pt x="167420" y="12615"/>
                </a:lnTo>
                <a:lnTo>
                  <a:pt x="122390" y="29326"/>
                </a:lnTo>
                <a:lnTo>
                  <a:pt x="82783" y="51972"/>
                </a:lnTo>
                <a:lnTo>
                  <a:pt x="49681" y="79800"/>
                </a:lnTo>
                <a:lnTo>
                  <a:pt x="24167" y="112059"/>
                </a:lnTo>
                <a:lnTo>
                  <a:pt x="7323" y="147999"/>
                </a:lnTo>
                <a:lnTo>
                  <a:pt x="231" y="186867"/>
                </a:lnTo>
                <a:lnTo>
                  <a:pt x="0" y="192077"/>
                </a:lnTo>
                <a:lnTo>
                  <a:pt x="25" y="197308"/>
                </a:lnTo>
                <a:lnTo>
                  <a:pt x="360" y="202540"/>
                </a:lnTo>
              </a:path>
            </a:pathLst>
          </a:custGeom>
          <a:ln w="2229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46752" y="4164008"/>
            <a:ext cx="267970" cy="180340"/>
          </a:xfrm>
          <a:custGeom>
            <a:avLst/>
            <a:gdLst/>
            <a:ahLst/>
            <a:cxnLst/>
            <a:rect l="l" t="t" r="r" b="b"/>
            <a:pathLst>
              <a:path w="267969" h="180339">
                <a:moveTo>
                  <a:pt x="0" y="0"/>
                </a:moveTo>
                <a:lnTo>
                  <a:pt x="8108" y="37542"/>
                </a:lnTo>
                <a:lnTo>
                  <a:pt x="25539" y="72174"/>
                </a:lnTo>
                <a:lnTo>
                  <a:pt x="51258" y="103202"/>
                </a:lnTo>
                <a:lnTo>
                  <a:pt x="84229" y="129929"/>
                </a:lnTo>
                <a:lnTo>
                  <a:pt x="123417" y="151661"/>
                </a:lnTo>
                <a:lnTo>
                  <a:pt x="167786" y="167702"/>
                </a:lnTo>
                <a:lnTo>
                  <a:pt x="216301" y="177358"/>
                </a:lnTo>
                <a:lnTo>
                  <a:pt x="267927" y="179934"/>
                </a:lnTo>
              </a:path>
            </a:pathLst>
          </a:custGeom>
          <a:ln w="22073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46288" y="2941237"/>
            <a:ext cx="0" cy="1223645"/>
          </a:xfrm>
          <a:custGeom>
            <a:avLst/>
            <a:gdLst/>
            <a:ahLst/>
            <a:cxnLst/>
            <a:rect l="l" t="t" r="r" b="b"/>
            <a:pathLst>
              <a:path h="1223645">
                <a:moveTo>
                  <a:pt x="0" y="1223323"/>
                </a:moveTo>
                <a:lnTo>
                  <a:pt x="0" y="0"/>
                </a:lnTo>
              </a:path>
            </a:pathLst>
          </a:custGeom>
          <a:ln w="2509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75934" y="2733678"/>
            <a:ext cx="245745" cy="202565"/>
          </a:xfrm>
          <a:custGeom>
            <a:avLst/>
            <a:gdLst/>
            <a:ahLst/>
            <a:cxnLst/>
            <a:rect l="l" t="t" r="r" b="b"/>
            <a:pathLst>
              <a:path w="245744" h="202564">
                <a:moveTo>
                  <a:pt x="245128" y="202030"/>
                </a:moveTo>
                <a:lnTo>
                  <a:pt x="241626" y="162846"/>
                </a:lnTo>
                <a:lnTo>
                  <a:pt x="228441" y="126052"/>
                </a:lnTo>
                <a:lnTo>
                  <a:pt x="206536" y="92444"/>
                </a:lnTo>
                <a:lnTo>
                  <a:pt x="176878" y="62815"/>
                </a:lnTo>
                <a:lnTo>
                  <a:pt x="140430" y="37961"/>
                </a:lnTo>
                <a:lnTo>
                  <a:pt x="98158" y="18677"/>
                </a:lnTo>
                <a:lnTo>
                  <a:pt x="51026" y="5758"/>
                </a:lnTo>
                <a:lnTo>
                  <a:pt x="0" y="0"/>
                </a:lnTo>
              </a:path>
            </a:pathLst>
          </a:custGeom>
          <a:ln w="2248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109671" y="6339133"/>
            <a:ext cx="695960" cy="362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b="1" spc="-60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I</a:t>
            </a:r>
            <a:r>
              <a:rPr sz="2300" b="1" i="1" spc="-15" dirty="0">
                <a:solidFill>
                  <a:srgbClr val="80FFFF"/>
                </a:solidFill>
                <a:latin typeface="Times New Roman"/>
                <a:cs typeface="Times New Roman"/>
              </a:rPr>
              <a:t>f</a:t>
            </a:r>
            <a:r>
              <a:rPr sz="3450" b="1" spc="-472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E</a:t>
            </a:r>
            <a:r>
              <a:rPr sz="3450" b="1" spc="209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W</a:t>
            </a:r>
            <a:endParaRPr sz="3450" baseline="1207">
              <a:latin typeface="Times New Roman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869" y="5611517"/>
            <a:ext cx="8604259" cy="12003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Анализ риска – оценка </a:t>
            </a:r>
            <a:r>
              <a:rPr lang="ru-RU" dirty="0" smtClean="0"/>
              <a:t>микроэлемента</a:t>
            </a:r>
            <a:endParaRPr lang="ru-RU" dirty="0"/>
          </a:p>
          <a:p>
            <a:r>
              <a:rPr lang="ru-RU" dirty="0"/>
              <a:t>Дефицит </a:t>
            </a:r>
            <a:r>
              <a:rPr lang="ru-RU" dirty="0" smtClean="0"/>
              <a:t>микроэлементов, </a:t>
            </a:r>
            <a:r>
              <a:rPr lang="ru-RU" dirty="0"/>
              <a:t>в частности антиоксидантов, может привести к окислительному повреждению клеток, органелл, липидов, белков, ДНК</a:t>
            </a:r>
            <a:r>
              <a:rPr lang="ru-RU" dirty="0" smtClean="0"/>
              <a:t>, привести </a:t>
            </a:r>
            <a:r>
              <a:rPr lang="ru-RU" dirty="0"/>
              <a:t>к сердечно-сосудистым заболеваниям, раку, хроническим воспалениям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" y="765048"/>
            <a:ext cx="9134855" cy="5748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65020">
              <a:lnSpc>
                <a:spcPct val="100000"/>
              </a:lnSpc>
            </a:pPr>
            <a:r>
              <a:rPr sz="2400" spc="-5" dirty="0"/>
              <a:t>Improvement in </a:t>
            </a:r>
            <a:r>
              <a:rPr sz="2400" dirty="0"/>
              <a:t>Life</a:t>
            </a:r>
            <a:r>
              <a:rPr sz="2400" spc="-65" dirty="0"/>
              <a:t> </a:t>
            </a:r>
            <a:r>
              <a:rPr sz="2400" dirty="0"/>
              <a:t>Expectancy</a:t>
            </a:r>
            <a:endParaRPr sz="2400"/>
          </a:p>
        </p:txBody>
      </p:sp>
      <p:sp>
        <p:nvSpPr>
          <p:cNvPr id="4" name="TextBox 3"/>
          <p:cNvSpPr txBox="1"/>
          <p:nvPr/>
        </p:nvSpPr>
        <p:spPr>
          <a:xfrm>
            <a:off x="4572" y="6481046"/>
            <a:ext cx="914399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Улучшение в продолжительности жизни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874521"/>
            <a:ext cx="1131570" cy="43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59121" y="874521"/>
            <a:ext cx="3482975" cy="1289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2420" algn="ctr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Efficiency</a:t>
            </a:r>
            <a:r>
              <a:rPr sz="2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2800">
              <a:latin typeface="Arial"/>
              <a:cs typeface="Arial"/>
            </a:endParaRPr>
          </a:p>
          <a:p>
            <a:pPr marL="295275" algn="ctr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nutrient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deficiency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525905" algn="l"/>
                <a:tab pos="2705735" algn="l"/>
              </a:tabLst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Fe	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Vit.</a:t>
            </a:r>
            <a:r>
              <a:rPr sz="28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A	J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59121" y="2841116"/>
            <a:ext cx="647700" cy="1853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+++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++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++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76238" y="2841116"/>
            <a:ext cx="647700" cy="1853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+++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++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++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52664" y="2841116"/>
            <a:ext cx="647700" cy="1853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+++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±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Food</a:t>
            </a:r>
            <a:r>
              <a:rPr spc="-55" dirty="0"/>
              <a:t> </a:t>
            </a:r>
            <a:r>
              <a:rPr spc="-5" dirty="0"/>
              <a:t>based</a:t>
            </a:r>
          </a:p>
          <a:p>
            <a:pPr marL="1449705" marR="324485">
              <a:lnSpc>
                <a:spcPct val="155600"/>
              </a:lnSpc>
              <a:spcBef>
                <a:spcPts val="880"/>
              </a:spcBef>
            </a:pPr>
            <a:r>
              <a:rPr sz="1800" spc="-5" dirty="0"/>
              <a:t>Fortification  Diversification  Chang. eating</a:t>
            </a:r>
            <a:r>
              <a:rPr sz="1800" spc="-45" dirty="0"/>
              <a:t> </a:t>
            </a:r>
            <a:r>
              <a:rPr sz="1800" spc="-5" dirty="0"/>
              <a:t>habits</a:t>
            </a:r>
            <a:endParaRPr sz="1800"/>
          </a:p>
          <a:p>
            <a:pPr marL="12700" marR="789305">
              <a:lnSpc>
                <a:spcPts val="4800"/>
              </a:lnSpc>
              <a:spcBef>
                <a:spcPts val="240"/>
              </a:spcBef>
            </a:pPr>
            <a:r>
              <a:rPr spc="-5" dirty="0"/>
              <a:t>Supplements  Health and</a:t>
            </a:r>
            <a:r>
              <a:rPr spc="-20" dirty="0"/>
              <a:t> </a:t>
            </a:r>
            <a:r>
              <a:rPr spc="-5" dirty="0"/>
              <a:t>Nutriton</a:t>
            </a:r>
          </a:p>
          <a:p>
            <a:pPr marL="12700">
              <a:lnSpc>
                <a:spcPts val="2960"/>
              </a:lnSpc>
            </a:pPr>
            <a:r>
              <a:rPr dirty="0"/>
              <a:t>Education</a:t>
            </a: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b="1" spc="-5" dirty="0">
                <a:latin typeface="Arial"/>
                <a:cs typeface="Arial"/>
              </a:rPr>
              <a:t>Info/Educ./Comm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(IEC)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159121" y="5295087"/>
            <a:ext cx="647700" cy="1045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+++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+++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76238" y="5295087"/>
            <a:ext cx="647700" cy="1045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++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+++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52664" y="5295087"/>
            <a:ext cx="647700" cy="1045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+++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679" rIns="0" bIns="0" rtlCol="0">
            <a:spAutoFit/>
          </a:bodyPr>
          <a:lstStyle/>
          <a:p>
            <a:pPr marL="1268730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Coping with Micronutrient</a:t>
            </a:r>
            <a:r>
              <a:rPr sz="2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deficiency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9644" y="6412229"/>
            <a:ext cx="8745220" cy="0"/>
          </a:xfrm>
          <a:custGeom>
            <a:avLst/>
            <a:gdLst/>
            <a:ahLst/>
            <a:cxnLst/>
            <a:rect l="l" t="t" r="r" b="b"/>
            <a:pathLst>
              <a:path w="8745220">
                <a:moveTo>
                  <a:pt x="0" y="0"/>
                </a:moveTo>
                <a:lnTo>
                  <a:pt x="8744712" y="0"/>
                </a:lnTo>
              </a:path>
            </a:pathLst>
          </a:custGeom>
          <a:ln w="355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7017" y="844550"/>
            <a:ext cx="0" cy="5549900"/>
          </a:xfrm>
          <a:custGeom>
            <a:avLst/>
            <a:gdLst/>
            <a:ahLst/>
            <a:cxnLst/>
            <a:rect l="l" t="t" r="r" b="b"/>
            <a:pathLst>
              <a:path h="5549900">
                <a:moveTo>
                  <a:pt x="0" y="0"/>
                </a:moveTo>
                <a:lnTo>
                  <a:pt x="0" y="5549900"/>
                </a:lnTo>
              </a:path>
            </a:pathLst>
          </a:custGeom>
          <a:ln w="347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9644" y="826769"/>
            <a:ext cx="8745220" cy="0"/>
          </a:xfrm>
          <a:custGeom>
            <a:avLst/>
            <a:gdLst/>
            <a:ahLst/>
            <a:cxnLst/>
            <a:rect l="l" t="t" r="r" b="b"/>
            <a:pathLst>
              <a:path w="8745220">
                <a:moveTo>
                  <a:pt x="0" y="0"/>
                </a:moveTo>
                <a:lnTo>
                  <a:pt x="8744712" y="0"/>
                </a:lnTo>
              </a:path>
            </a:pathLst>
          </a:custGeom>
          <a:ln w="355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26956" y="844041"/>
            <a:ext cx="0" cy="5551170"/>
          </a:xfrm>
          <a:custGeom>
            <a:avLst/>
            <a:gdLst/>
            <a:ahLst/>
            <a:cxnLst/>
            <a:rect l="l" t="t" r="r" b="b"/>
            <a:pathLst>
              <a:path h="5551170">
                <a:moveTo>
                  <a:pt x="0" y="0"/>
                </a:moveTo>
                <a:lnTo>
                  <a:pt x="0" y="5550966"/>
                </a:lnTo>
              </a:path>
            </a:pathLst>
          </a:custGeom>
          <a:ln w="347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5973" y="6377304"/>
            <a:ext cx="8652510" cy="0"/>
          </a:xfrm>
          <a:custGeom>
            <a:avLst/>
            <a:gdLst/>
            <a:ahLst/>
            <a:cxnLst/>
            <a:rect l="l" t="t" r="r" b="b"/>
            <a:pathLst>
              <a:path w="8652510">
                <a:moveTo>
                  <a:pt x="0" y="0"/>
                </a:moveTo>
                <a:lnTo>
                  <a:pt x="8652027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1764" y="867410"/>
            <a:ext cx="0" cy="5504180"/>
          </a:xfrm>
          <a:custGeom>
            <a:avLst/>
            <a:gdLst/>
            <a:ahLst/>
            <a:cxnLst/>
            <a:rect l="l" t="t" r="r" b="b"/>
            <a:pathLst>
              <a:path h="5504180">
                <a:moveTo>
                  <a:pt x="0" y="0"/>
                </a:moveTo>
                <a:lnTo>
                  <a:pt x="0" y="5504180"/>
                </a:lnTo>
              </a:path>
            </a:pathLst>
          </a:custGeom>
          <a:ln w="115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5973" y="861694"/>
            <a:ext cx="8652510" cy="0"/>
          </a:xfrm>
          <a:custGeom>
            <a:avLst/>
            <a:gdLst/>
            <a:ahLst/>
            <a:cxnLst/>
            <a:rect l="l" t="t" r="r" b="b"/>
            <a:pathLst>
              <a:path w="8652510">
                <a:moveTo>
                  <a:pt x="0" y="0"/>
                </a:moveTo>
                <a:lnTo>
                  <a:pt x="8652027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92222" y="867155"/>
            <a:ext cx="0" cy="5504815"/>
          </a:xfrm>
          <a:custGeom>
            <a:avLst/>
            <a:gdLst/>
            <a:ahLst/>
            <a:cxnLst/>
            <a:rect l="l" t="t" r="r" b="b"/>
            <a:pathLst>
              <a:path h="5504815">
                <a:moveTo>
                  <a:pt x="0" y="0"/>
                </a:moveTo>
                <a:lnTo>
                  <a:pt x="0" y="5504688"/>
                </a:lnTo>
              </a:path>
            </a:pathLst>
          </a:custGeom>
          <a:ln w="115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306267" y="6468341"/>
            <a:ext cx="695960" cy="362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b="1" spc="-60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I</a:t>
            </a:r>
            <a:r>
              <a:rPr sz="2300" b="1" i="1" spc="-15" dirty="0">
                <a:solidFill>
                  <a:srgbClr val="80FFFF"/>
                </a:solidFill>
                <a:latin typeface="Times New Roman"/>
                <a:cs typeface="Times New Roman"/>
              </a:rPr>
              <a:t>f</a:t>
            </a:r>
            <a:r>
              <a:rPr sz="3450" b="1" spc="-472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E</a:t>
            </a:r>
            <a:r>
              <a:rPr sz="3450" b="1" spc="209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W</a:t>
            </a:r>
            <a:endParaRPr sz="3450" baseline="1207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000" y="685800"/>
            <a:ext cx="8763000" cy="5387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109671" y="6339133"/>
            <a:ext cx="695960" cy="362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b="1" spc="-60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I</a:t>
            </a:r>
            <a:r>
              <a:rPr sz="2300" b="1" i="1" spc="-15" dirty="0">
                <a:solidFill>
                  <a:srgbClr val="80FFFF"/>
                </a:solidFill>
                <a:latin typeface="Times New Roman"/>
                <a:cs typeface="Times New Roman"/>
              </a:rPr>
              <a:t>f</a:t>
            </a:r>
            <a:r>
              <a:rPr sz="3450" b="1" spc="-472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E</a:t>
            </a:r>
            <a:r>
              <a:rPr sz="3450" b="1" spc="209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W</a:t>
            </a:r>
            <a:endParaRPr sz="3450" baseline="1207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24000"/>
            <a:ext cx="3538769" cy="147732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Оценка </a:t>
            </a:r>
            <a:r>
              <a:rPr lang="ru-RU" dirty="0" smtClean="0"/>
              <a:t>риска: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Идентификации 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Доза-ответ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Потребление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Характеристика риска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91400" y="5181600"/>
            <a:ext cx="1143000" cy="457200"/>
          </a:xfrm>
          <a:custGeom>
            <a:avLst/>
            <a:gdLst/>
            <a:ahLst/>
            <a:cxnLst/>
            <a:rect l="l" t="t" r="r" b="b"/>
            <a:pathLst>
              <a:path w="1143000" h="457200">
                <a:moveTo>
                  <a:pt x="0" y="457200"/>
                </a:moveTo>
                <a:lnTo>
                  <a:pt x="1143000" y="457200"/>
                </a:lnTo>
                <a:lnTo>
                  <a:pt x="11430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600" y="5105400"/>
            <a:ext cx="1219200" cy="533400"/>
          </a:xfrm>
          <a:custGeom>
            <a:avLst/>
            <a:gdLst/>
            <a:ahLst/>
            <a:cxnLst/>
            <a:rect l="l" t="t" r="r" b="b"/>
            <a:pathLst>
              <a:path w="1219200" h="533400">
                <a:moveTo>
                  <a:pt x="0" y="533400"/>
                </a:moveTo>
                <a:lnTo>
                  <a:pt x="1219200" y="533400"/>
                </a:lnTo>
                <a:lnTo>
                  <a:pt x="12192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679" rIns="0" bIns="0" rtlCol="0">
            <a:spAutoFit/>
          </a:bodyPr>
          <a:lstStyle/>
          <a:p>
            <a:pPr marL="1264285">
              <a:lnSpc>
                <a:spcPct val="100000"/>
              </a:lnSpc>
            </a:pP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Risk assessment of food</a:t>
            </a:r>
            <a:r>
              <a:rPr sz="2800" spc="9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fortification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1030478"/>
            <a:ext cx="6176010" cy="1108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33299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Mikronutrients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high safety index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- 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unlimited addition</a:t>
            </a:r>
            <a:r>
              <a:rPr sz="18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possible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Vit.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baseline="-20833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7" baseline="-20833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, B</a:t>
            </a:r>
            <a:r>
              <a:rPr sz="1800" spc="-7" baseline="-20833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baseline="-20833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, E,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phylloquinone, biotin, panthotenic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acid,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K,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16699" y="2961323"/>
            <a:ext cx="26670" cy="2980690"/>
          </a:xfrm>
          <a:custGeom>
            <a:avLst/>
            <a:gdLst/>
            <a:ahLst/>
            <a:cxnLst/>
            <a:rect l="l" t="t" r="r" b="b"/>
            <a:pathLst>
              <a:path w="26669" h="2980690">
                <a:moveTo>
                  <a:pt x="0" y="2963950"/>
                </a:moveTo>
                <a:lnTo>
                  <a:pt x="0" y="2980514"/>
                </a:lnTo>
                <a:lnTo>
                  <a:pt x="12896" y="2980514"/>
                </a:lnTo>
                <a:lnTo>
                  <a:pt x="0" y="2963950"/>
                </a:lnTo>
                <a:close/>
              </a:path>
              <a:path w="26669" h="2980690">
                <a:moveTo>
                  <a:pt x="26200" y="0"/>
                </a:moveTo>
                <a:lnTo>
                  <a:pt x="0" y="0"/>
                </a:lnTo>
                <a:lnTo>
                  <a:pt x="0" y="2963950"/>
                </a:lnTo>
                <a:lnTo>
                  <a:pt x="12896" y="2980514"/>
                </a:lnTo>
                <a:lnTo>
                  <a:pt x="12896" y="2951108"/>
                </a:lnTo>
                <a:lnTo>
                  <a:pt x="26200" y="2951108"/>
                </a:lnTo>
                <a:lnTo>
                  <a:pt x="26200" y="0"/>
                </a:lnTo>
                <a:close/>
              </a:path>
              <a:path w="26669" h="2980690">
                <a:moveTo>
                  <a:pt x="26200" y="2951108"/>
                </a:moveTo>
                <a:lnTo>
                  <a:pt x="12896" y="2951108"/>
                </a:lnTo>
                <a:lnTo>
                  <a:pt x="26200" y="2963950"/>
                </a:lnTo>
                <a:lnTo>
                  <a:pt x="26200" y="29511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29596" y="5927135"/>
            <a:ext cx="7381240" cy="0"/>
          </a:xfrm>
          <a:custGeom>
            <a:avLst/>
            <a:gdLst/>
            <a:ahLst/>
            <a:cxnLst/>
            <a:rect l="l" t="t" r="r" b="b"/>
            <a:pathLst>
              <a:path w="7381240">
                <a:moveTo>
                  <a:pt x="0" y="0"/>
                </a:moveTo>
                <a:lnTo>
                  <a:pt x="7381103" y="0"/>
                </a:lnTo>
              </a:path>
            </a:pathLst>
          </a:custGeom>
          <a:ln w="294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95029" y="3110992"/>
            <a:ext cx="2407285" cy="2831465"/>
          </a:xfrm>
          <a:custGeom>
            <a:avLst/>
            <a:gdLst/>
            <a:ahLst/>
            <a:cxnLst/>
            <a:rect l="l" t="t" r="r" b="b"/>
            <a:pathLst>
              <a:path w="2407285" h="2831465">
                <a:moveTo>
                  <a:pt x="81859" y="0"/>
                </a:moveTo>
                <a:lnTo>
                  <a:pt x="0" y="0"/>
                </a:lnTo>
                <a:lnTo>
                  <a:pt x="0" y="26117"/>
                </a:lnTo>
                <a:lnTo>
                  <a:pt x="78466" y="29500"/>
                </a:lnTo>
                <a:lnTo>
                  <a:pt x="153402" y="35860"/>
                </a:lnTo>
                <a:lnTo>
                  <a:pt x="222229" y="45739"/>
                </a:lnTo>
                <a:lnTo>
                  <a:pt x="290785" y="58595"/>
                </a:lnTo>
                <a:lnTo>
                  <a:pt x="352825" y="74834"/>
                </a:lnTo>
                <a:lnTo>
                  <a:pt x="414865" y="94320"/>
                </a:lnTo>
                <a:lnTo>
                  <a:pt x="470253" y="117326"/>
                </a:lnTo>
                <a:lnTo>
                  <a:pt x="525776" y="146420"/>
                </a:lnTo>
                <a:lnTo>
                  <a:pt x="574648" y="175786"/>
                </a:lnTo>
                <a:lnTo>
                  <a:pt x="623927" y="208263"/>
                </a:lnTo>
                <a:lnTo>
                  <a:pt x="669676" y="244124"/>
                </a:lnTo>
                <a:lnTo>
                  <a:pt x="712031" y="279985"/>
                </a:lnTo>
                <a:lnTo>
                  <a:pt x="790362" y="364427"/>
                </a:lnTo>
                <a:lnTo>
                  <a:pt x="826337" y="410167"/>
                </a:lnTo>
                <a:lnTo>
                  <a:pt x="858918" y="458748"/>
                </a:lnTo>
                <a:lnTo>
                  <a:pt x="891499" y="507871"/>
                </a:lnTo>
                <a:lnTo>
                  <a:pt x="921093" y="559836"/>
                </a:lnTo>
                <a:lnTo>
                  <a:pt x="950552" y="611935"/>
                </a:lnTo>
                <a:lnTo>
                  <a:pt x="976617" y="667012"/>
                </a:lnTo>
                <a:lnTo>
                  <a:pt x="1002817" y="725472"/>
                </a:lnTo>
                <a:lnTo>
                  <a:pt x="1025488" y="784338"/>
                </a:lnTo>
                <a:lnTo>
                  <a:pt x="1048295" y="842798"/>
                </a:lnTo>
                <a:lnTo>
                  <a:pt x="1071238" y="904641"/>
                </a:lnTo>
                <a:lnTo>
                  <a:pt x="1110335" y="1028057"/>
                </a:lnTo>
                <a:lnTo>
                  <a:pt x="1149704" y="1155126"/>
                </a:lnTo>
                <a:lnTo>
                  <a:pt x="1182285" y="1285308"/>
                </a:lnTo>
                <a:lnTo>
                  <a:pt x="1218124" y="1415490"/>
                </a:lnTo>
                <a:lnTo>
                  <a:pt x="1250705" y="1545537"/>
                </a:lnTo>
                <a:lnTo>
                  <a:pt x="1286680" y="1678831"/>
                </a:lnTo>
                <a:lnTo>
                  <a:pt x="1322655" y="1805900"/>
                </a:lnTo>
                <a:lnTo>
                  <a:pt x="1362024" y="1929587"/>
                </a:lnTo>
                <a:lnTo>
                  <a:pt x="1404379" y="2053002"/>
                </a:lnTo>
                <a:lnTo>
                  <a:pt x="1450264" y="2170301"/>
                </a:lnTo>
                <a:lnTo>
                  <a:pt x="1476329" y="2225405"/>
                </a:lnTo>
                <a:lnTo>
                  <a:pt x="1505516" y="2280847"/>
                </a:lnTo>
                <a:lnTo>
                  <a:pt x="1534975" y="2332907"/>
                </a:lnTo>
                <a:lnTo>
                  <a:pt x="1564569" y="2381583"/>
                </a:lnTo>
                <a:lnTo>
                  <a:pt x="1597150" y="2430597"/>
                </a:lnTo>
                <a:lnTo>
                  <a:pt x="1632989" y="2479273"/>
                </a:lnTo>
                <a:lnTo>
                  <a:pt x="1668964" y="2521535"/>
                </a:lnTo>
                <a:lnTo>
                  <a:pt x="1708062" y="2563783"/>
                </a:lnTo>
                <a:lnTo>
                  <a:pt x="1750417" y="2603000"/>
                </a:lnTo>
                <a:lnTo>
                  <a:pt x="1796166" y="2641879"/>
                </a:lnTo>
                <a:lnTo>
                  <a:pt x="1842051" y="2674668"/>
                </a:lnTo>
                <a:lnTo>
                  <a:pt x="1894181" y="2707119"/>
                </a:lnTo>
                <a:lnTo>
                  <a:pt x="1946446" y="2733155"/>
                </a:lnTo>
                <a:lnTo>
                  <a:pt x="2002106" y="2759178"/>
                </a:lnTo>
                <a:lnTo>
                  <a:pt x="2060752" y="2778786"/>
                </a:lnTo>
                <a:lnTo>
                  <a:pt x="2122927" y="2795012"/>
                </a:lnTo>
                <a:lnTo>
                  <a:pt x="2188361" y="2811237"/>
                </a:lnTo>
                <a:lnTo>
                  <a:pt x="2256917" y="2821034"/>
                </a:lnTo>
                <a:lnTo>
                  <a:pt x="2328731" y="2827462"/>
                </a:lnTo>
                <a:lnTo>
                  <a:pt x="2407197" y="2830845"/>
                </a:lnTo>
                <a:lnTo>
                  <a:pt x="2407197" y="2801439"/>
                </a:lnTo>
                <a:lnTo>
                  <a:pt x="2331853" y="2801439"/>
                </a:lnTo>
                <a:lnTo>
                  <a:pt x="2259903" y="2795012"/>
                </a:lnTo>
                <a:lnTo>
                  <a:pt x="2194741" y="2785214"/>
                </a:lnTo>
                <a:lnTo>
                  <a:pt x="2129308" y="2768989"/>
                </a:lnTo>
                <a:lnTo>
                  <a:pt x="2067268" y="2752750"/>
                </a:lnTo>
                <a:lnTo>
                  <a:pt x="2012016" y="2733155"/>
                </a:lnTo>
                <a:lnTo>
                  <a:pt x="1956356" y="2710163"/>
                </a:lnTo>
                <a:lnTo>
                  <a:pt x="1858342" y="2651676"/>
                </a:lnTo>
                <a:lnTo>
                  <a:pt x="1812457" y="2619225"/>
                </a:lnTo>
                <a:lnTo>
                  <a:pt x="1770101" y="2583392"/>
                </a:lnTo>
                <a:lnTo>
                  <a:pt x="1727746" y="2544527"/>
                </a:lnTo>
                <a:lnTo>
                  <a:pt x="1652674" y="2463048"/>
                </a:lnTo>
                <a:lnTo>
                  <a:pt x="1619821" y="2417417"/>
                </a:lnTo>
                <a:lnTo>
                  <a:pt x="1587240" y="2368740"/>
                </a:lnTo>
                <a:lnTo>
                  <a:pt x="1557781" y="2319726"/>
                </a:lnTo>
                <a:lnTo>
                  <a:pt x="1528594" y="2267667"/>
                </a:lnTo>
                <a:lnTo>
                  <a:pt x="1502394" y="2212563"/>
                </a:lnTo>
                <a:lnTo>
                  <a:pt x="1476329" y="2157121"/>
                </a:lnTo>
                <a:lnTo>
                  <a:pt x="1430580" y="2043205"/>
                </a:lnTo>
                <a:lnTo>
                  <a:pt x="1388088" y="1922820"/>
                </a:lnTo>
                <a:lnTo>
                  <a:pt x="1348720" y="1799405"/>
                </a:lnTo>
                <a:lnTo>
                  <a:pt x="1276906" y="1539176"/>
                </a:lnTo>
                <a:lnTo>
                  <a:pt x="1244324" y="1408995"/>
                </a:lnTo>
                <a:lnTo>
                  <a:pt x="1208350" y="1278948"/>
                </a:lnTo>
                <a:lnTo>
                  <a:pt x="1175769" y="1148766"/>
                </a:lnTo>
                <a:lnTo>
                  <a:pt x="1136400" y="1018584"/>
                </a:lnTo>
                <a:lnTo>
                  <a:pt x="1097438" y="894898"/>
                </a:lnTo>
                <a:lnTo>
                  <a:pt x="1074360" y="833055"/>
                </a:lnTo>
                <a:lnTo>
                  <a:pt x="1051689" y="774460"/>
                </a:lnTo>
                <a:lnTo>
                  <a:pt x="1028882" y="712616"/>
                </a:lnTo>
                <a:lnTo>
                  <a:pt x="1002817" y="657269"/>
                </a:lnTo>
                <a:lnTo>
                  <a:pt x="976617" y="602057"/>
                </a:lnTo>
                <a:lnTo>
                  <a:pt x="947158" y="546709"/>
                </a:lnTo>
                <a:lnTo>
                  <a:pt x="914577" y="494609"/>
                </a:lnTo>
                <a:lnTo>
                  <a:pt x="881724" y="442509"/>
                </a:lnTo>
                <a:lnTo>
                  <a:pt x="849143" y="393928"/>
                </a:lnTo>
                <a:lnTo>
                  <a:pt x="770813" y="302584"/>
                </a:lnTo>
                <a:lnTo>
                  <a:pt x="731716" y="260363"/>
                </a:lnTo>
                <a:lnTo>
                  <a:pt x="685967" y="221525"/>
                </a:lnTo>
                <a:lnTo>
                  <a:pt x="640217" y="185664"/>
                </a:lnTo>
                <a:lnTo>
                  <a:pt x="591346" y="152916"/>
                </a:lnTo>
                <a:lnTo>
                  <a:pt x="538673" y="120438"/>
                </a:lnTo>
                <a:lnTo>
                  <a:pt x="483421" y="94320"/>
                </a:lnTo>
                <a:lnTo>
                  <a:pt x="424368" y="68338"/>
                </a:lnTo>
                <a:lnTo>
                  <a:pt x="362735" y="48716"/>
                </a:lnTo>
                <a:lnTo>
                  <a:pt x="297166" y="32477"/>
                </a:lnTo>
                <a:lnTo>
                  <a:pt x="228746" y="16238"/>
                </a:lnTo>
                <a:lnTo>
                  <a:pt x="156796" y="6495"/>
                </a:lnTo>
                <a:lnTo>
                  <a:pt x="81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91589" y="3110992"/>
            <a:ext cx="2407285" cy="2831465"/>
          </a:xfrm>
          <a:custGeom>
            <a:avLst/>
            <a:gdLst/>
            <a:ahLst/>
            <a:cxnLst/>
            <a:rect l="l" t="t" r="r" b="b"/>
            <a:pathLst>
              <a:path w="2407284" h="2831465">
                <a:moveTo>
                  <a:pt x="2407061" y="0"/>
                </a:moveTo>
                <a:lnTo>
                  <a:pt x="2325337" y="0"/>
                </a:lnTo>
                <a:lnTo>
                  <a:pt x="2249993" y="6495"/>
                </a:lnTo>
                <a:lnTo>
                  <a:pt x="2178451" y="16238"/>
                </a:lnTo>
                <a:lnTo>
                  <a:pt x="2109623" y="32477"/>
                </a:lnTo>
                <a:lnTo>
                  <a:pt x="2044461" y="48716"/>
                </a:lnTo>
                <a:lnTo>
                  <a:pt x="1982421" y="68338"/>
                </a:lnTo>
                <a:lnTo>
                  <a:pt x="1923640" y="94320"/>
                </a:lnTo>
                <a:lnTo>
                  <a:pt x="1868116" y="120438"/>
                </a:lnTo>
                <a:lnTo>
                  <a:pt x="1815851" y="152916"/>
                </a:lnTo>
                <a:lnTo>
                  <a:pt x="1766572" y="185664"/>
                </a:lnTo>
                <a:lnTo>
                  <a:pt x="1721230" y="221525"/>
                </a:lnTo>
                <a:lnTo>
                  <a:pt x="1675345" y="260363"/>
                </a:lnTo>
                <a:lnTo>
                  <a:pt x="1632989" y="302584"/>
                </a:lnTo>
                <a:lnTo>
                  <a:pt x="1593621" y="348189"/>
                </a:lnTo>
                <a:lnTo>
                  <a:pt x="1557646" y="393928"/>
                </a:lnTo>
                <a:lnTo>
                  <a:pt x="1525065" y="442509"/>
                </a:lnTo>
                <a:lnTo>
                  <a:pt x="1492484" y="494609"/>
                </a:lnTo>
                <a:lnTo>
                  <a:pt x="1459631" y="546709"/>
                </a:lnTo>
                <a:lnTo>
                  <a:pt x="1430444" y="602057"/>
                </a:lnTo>
                <a:lnTo>
                  <a:pt x="1404379" y="657269"/>
                </a:lnTo>
                <a:lnTo>
                  <a:pt x="1378178" y="715729"/>
                </a:lnTo>
                <a:lnTo>
                  <a:pt x="1355100" y="774460"/>
                </a:lnTo>
                <a:lnTo>
                  <a:pt x="1332429" y="833055"/>
                </a:lnTo>
                <a:lnTo>
                  <a:pt x="1309758" y="894898"/>
                </a:lnTo>
                <a:lnTo>
                  <a:pt x="1231021" y="1148766"/>
                </a:lnTo>
                <a:lnTo>
                  <a:pt x="1195317" y="1278948"/>
                </a:lnTo>
                <a:lnTo>
                  <a:pt x="1162465" y="1408995"/>
                </a:lnTo>
                <a:lnTo>
                  <a:pt x="1129884" y="1542154"/>
                </a:lnTo>
                <a:lnTo>
                  <a:pt x="1093909" y="1669358"/>
                </a:lnTo>
                <a:lnTo>
                  <a:pt x="1057934" y="1799405"/>
                </a:lnTo>
                <a:lnTo>
                  <a:pt x="1018972" y="1922820"/>
                </a:lnTo>
                <a:lnTo>
                  <a:pt x="976617" y="2043205"/>
                </a:lnTo>
                <a:lnTo>
                  <a:pt x="930732" y="2157121"/>
                </a:lnTo>
                <a:lnTo>
                  <a:pt x="904667" y="2212563"/>
                </a:lnTo>
                <a:lnTo>
                  <a:pt x="878602" y="2267667"/>
                </a:lnTo>
                <a:lnTo>
                  <a:pt x="849008" y="2319726"/>
                </a:lnTo>
                <a:lnTo>
                  <a:pt x="819549" y="2368740"/>
                </a:lnTo>
                <a:lnTo>
                  <a:pt x="786968" y="2417417"/>
                </a:lnTo>
                <a:lnTo>
                  <a:pt x="750993" y="2463048"/>
                </a:lnTo>
                <a:lnTo>
                  <a:pt x="715018" y="2505310"/>
                </a:lnTo>
                <a:lnTo>
                  <a:pt x="679043" y="2544527"/>
                </a:lnTo>
                <a:lnTo>
                  <a:pt x="636688" y="2583392"/>
                </a:lnTo>
                <a:lnTo>
                  <a:pt x="594332" y="2619225"/>
                </a:lnTo>
                <a:lnTo>
                  <a:pt x="548447" y="2651676"/>
                </a:lnTo>
                <a:lnTo>
                  <a:pt x="499712" y="2681096"/>
                </a:lnTo>
                <a:lnTo>
                  <a:pt x="447446" y="2710163"/>
                </a:lnTo>
                <a:lnTo>
                  <a:pt x="395181" y="2733155"/>
                </a:lnTo>
                <a:lnTo>
                  <a:pt x="277482" y="2772020"/>
                </a:lnTo>
                <a:lnTo>
                  <a:pt x="212319" y="2785214"/>
                </a:lnTo>
                <a:lnTo>
                  <a:pt x="146886" y="2795012"/>
                </a:lnTo>
                <a:lnTo>
                  <a:pt x="74936" y="2801439"/>
                </a:lnTo>
                <a:lnTo>
                  <a:pt x="0" y="2801439"/>
                </a:lnTo>
                <a:lnTo>
                  <a:pt x="0" y="2830845"/>
                </a:lnTo>
                <a:lnTo>
                  <a:pt x="74936" y="2827462"/>
                </a:lnTo>
                <a:lnTo>
                  <a:pt x="150280" y="2821034"/>
                </a:lnTo>
                <a:lnTo>
                  <a:pt x="218836" y="2811237"/>
                </a:lnTo>
                <a:lnTo>
                  <a:pt x="283862" y="2798056"/>
                </a:lnTo>
                <a:lnTo>
                  <a:pt x="346038" y="2778786"/>
                </a:lnTo>
                <a:lnTo>
                  <a:pt x="404955" y="2759178"/>
                </a:lnTo>
                <a:lnTo>
                  <a:pt x="460343" y="2733155"/>
                </a:lnTo>
                <a:lnTo>
                  <a:pt x="512472" y="2707119"/>
                </a:lnTo>
                <a:lnTo>
                  <a:pt x="564738" y="2674668"/>
                </a:lnTo>
                <a:lnTo>
                  <a:pt x="610623" y="2641879"/>
                </a:lnTo>
                <a:lnTo>
                  <a:pt x="656372" y="2603000"/>
                </a:lnTo>
                <a:lnTo>
                  <a:pt x="738096" y="2521535"/>
                </a:lnTo>
                <a:lnTo>
                  <a:pt x="774071" y="2479273"/>
                </a:lnTo>
                <a:lnTo>
                  <a:pt x="809639" y="2430597"/>
                </a:lnTo>
                <a:lnTo>
                  <a:pt x="842627" y="2381583"/>
                </a:lnTo>
                <a:lnTo>
                  <a:pt x="871814" y="2332907"/>
                </a:lnTo>
                <a:lnTo>
                  <a:pt x="901273" y="2280847"/>
                </a:lnTo>
                <a:lnTo>
                  <a:pt x="927338" y="2225405"/>
                </a:lnTo>
                <a:lnTo>
                  <a:pt x="953539" y="2170301"/>
                </a:lnTo>
                <a:lnTo>
                  <a:pt x="1002682" y="2053002"/>
                </a:lnTo>
                <a:lnTo>
                  <a:pt x="1045173" y="1932699"/>
                </a:lnTo>
                <a:lnTo>
                  <a:pt x="1084134" y="1805900"/>
                </a:lnTo>
                <a:lnTo>
                  <a:pt x="1120109" y="1678831"/>
                </a:lnTo>
                <a:lnTo>
                  <a:pt x="1156084" y="1548649"/>
                </a:lnTo>
                <a:lnTo>
                  <a:pt x="1188665" y="1415490"/>
                </a:lnTo>
                <a:lnTo>
                  <a:pt x="1221518" y="1285308"/>
                </a:lnTo>
                <a:lnTo>
                  <a:pt x="1257493" y="1155126"/>
                </a:lnTo>
                <a:lnTo>
                  <a:pt x="1296454" y="1028057"/>
                </a:lnTo>
                <a:lnTo>
                  <a:pt x="1335823" y="904641"/>
                </a:lnTo>
                <a:lnTo>
                  <a:pt x="1358494" y="842798"/>
                </a:lnTo>
                <a:lnTo>
                  <a:pt x="1378178" y="784338"/>
                </a:lnTo>
                <a:lnTo>
                  <a:pt x="1430444" y="667012"/>
                </a:lnTo>
                <a:lnTo>
                  <a:pt x="1456644" y="611935"/>
                </a:lnTo>
                <a:lnTo>
                  <a:pt x="1482709" y="559836"/>
                </a:lnTo>
                <a:lnTo>
                  <a:pt x="1515290" y="507871"/>
                </a:lnTo>
                <a:lnTo>
                  <a:pt x="1544749" y="458748"/>
                </a:lnTo>
                <a:lnTo>
                  <a:pt x="1580724" y="410167"/>
                </a:lnTo>
                <a:lnTo>
                  <a:pt x="1616699" y="364427"/>
                </a:lnTo>
                <a:lnTo>
                  <a:pt x="1655660" y="322206"/>
                </a:lnTo>
                <a:lnTo>
                  <a:pt x="1695029" y="282962"/>
                </a:lnTo>
                <a:lnTo>
                  <a:pt x="1737520" y="244124"/>
                </a:lnTo>
                <a:lnTo>
                  <a:pt x="1783270" y="208263"/>
                </a:lnTo>
                <a:lnTo>
                  <a:pt x="1832141" y="175786"/>
                </a:lnTo>
                <a:lnTo>
                  <a:pt x="1881013" y="146420"/>
                </a:lnTo>
                <a:lnTo>
                  <a:pt x="1936536" y="117326"/>
                </a:lnTo>
                <a:lnTo>
                  <a:pt x="1992196" y="94320"/>
                </a:lnTo>
                <a:lnTo>
                  <a:pt x="2054235" y="74834"/>
                </a:lnTo>
                <a:lnTo>
                  <a:pt x="2116411" y="58595"/>
                </a:lnTo>
                <a:lnTo>
                  <a:pt x="2181437" y="45739"/>
                </a:lnTo>
                <a:lnTo>
                  <a:pt x="2253387" y="35860"/>
                </a:lnTo>
                <a:lnTo>
                  <a:pt x="2328323" y="29500"/>
                </a:lnTo>
                <a:lnTo>
                  <a:pt x="2407061" y="26117"/>
                </a:lnTo>
                <a:lnTo>
                  <a:pt x="24070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65131" y="589603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65131" y="584245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07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65131" y="578887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65131" y="573342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65131" y="567967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65131" y="562594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65131" y="557083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65131" y="551708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65131" y="546333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65131" y="540823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65131" y="535448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65131" y="530072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65131" y="524530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65131" y="519172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07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65131" y="513813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465131" y="508264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65131" y="502756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465131" y="497390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465131" y="492011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65131" y="486463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65131" y="481101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07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65131" y="475745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65131" y="470210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465131" y="464832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465131" y="459452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465131" y="453945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465131" y="448566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465131" y="443200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65131" y="437692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65131" y="432313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465131" y="426934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465131" y="421386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465131" y="416037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07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465131" y="410681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465131" y="405133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65131" y="399754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465131" y="394388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465131" y="388867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465131" y="383502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465131" y="378122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465131" y="372615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465131" y="367066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465131" y="361687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465131" y="356322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465131" y="350814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37627" y="589603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737627" y="584245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07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737627" y="578887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737627" y="573342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737627" y="567967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737627" y="562594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737627" y="557083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737627" y="551708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737627" y="546333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737627" y="540823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737627" y="535448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737627" y="530072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737627" y="524530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737627" y="519172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07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737627" y="513813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737627" y="508264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737627" y="502756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737627" y="497390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737627" y="492011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737627" y="486463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737627" y="481101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07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737627" y="475745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37627" y="470210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737627" y="464832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37627" y="459452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737627" y="453945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37627" y="448566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737627" y="443200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737627" y="437692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737627" y="432313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737627" y="426934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737627" y="421386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737627" y="416037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07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737627" y="410681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737627" y="405133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737627" y="399754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737627" y="394388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737627" y="388867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737627" y="383502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737627" y="378122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737627" y="372615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737627" y="367066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737627" y="361687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94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737627" y="356322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737627" y="350814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1" y="0"/>
                </a:lnTo>
              </a:path>
            </a:pathLst>
          </a:custGeom>
          <a:ln w="2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 txBox="1"/>
          <p:nvPr/>
        </p:nvSpPr>
        <p:spPr>
          <a:xfrm>
            <a:off x="0" y="2819400"/>
            <a:ext cx="1610995" cy="31242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550">
              <a:latin typeface="Times New Roman"/>
              <a:cs typeface="Times New Roman"/>
            </a:endParaRPr>
          </a:p>
          <a:p>
            <a:pPr marL="84455" marR="69850" indent="26034" algn="ctr">
              <a:lnSpc>
                <a:spcPct val="101099"/>
              </a:lnSpc>
            </a:pPr>
            <a:r>
              <a:rPr sz="2100" spc="-5" dirty="0">
                <a:solidFill>
                  <a:srgbClr val="FFFFFF"/>
                </a:solidFill>
                <a:latin typeface="Arial"/>
                <a:cs typeface="Arial"/>
              </a:rPr>
              <a:t>Inzidenz  </a:t>
            </a:r>
            <a:r>
              <a:rPr sz="2100" spc="35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sz="21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Arial"/>
                <a:cs typeface="Arial"/>
              </a:rPr>
              <a:t>Neben-  </a:t>
            </a:r>
            <a:r>
              <a:rPr sz="2100" spc="-10" dirty="0">
                <a:solidFill>
                  <a:srgbClr val="FFFFFF"/>
                </a:solidFill>
                <a:latin typeface="Arial"/>
                <a:cs typeface="Arial"/>
              </a:rPr>
              <a:t>wirkungen</a:t>
            </a:r>
            <a:endParaRPr sz="2100">
              <a:latin typeface="Arial"/>
              <a:cs typeface="Arial"/>
            </a:endParaRPr>
          </a:p>
          <a:p>
            <a:pPr marL="6350" algn="ctr">
              <a:lnSpc>
                <a:spcPct val="101600"/>
              </a:lnSpc>
            </a:pPr>
            <a:r>
              <a:rPr sz="2100" spc="-55" dirty="0">
                <a:solidFill>
                  <a:srgbClr val="FFFFFF"/>
                </a:solidFill>
                <a:latin typeface="Arial"/>
                <a:cs typeface="Arial"/>
              </a:rPr>
              <a:t>(% </a:t>
            </a:r>
            <a:r>
              <a:rPr sz="2100" spc="1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1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30" dirty="0">
                <a:solidFill>
                  <a:srgbClr val="FFFFFF"/>
                </a:solidFill>
                <a:latin typeface="Arial"/>
                <a:cs typeface="Arial"/>
              </a:rPr>
              <a:t>Bevöl-  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kerung)</a:t>
            </a:r>
            <a:endParaRPr sz="21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3429000" y="6019800"/>
            <a:ext cx="411480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825">
              <a:lnSpc>
                <a:spcPts val="2710"/>
              </a:lnSpc>
            </a:pPr>
            <a:r>
              <a:rPr sz="2550" spc="60" dirty="0">
                <a:solidFill>
                  <a:srgbClr val="FFFFFF"/>
                </a:solidFill>
                <a:latin typeface="Arial"/>
                <a:cs typeface="Arial"/>
              </a:rPr>
              <a:t>tägliche</a:t>
            </a:r>
            <a:r>
              <a:rPr sz="25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-35" dirty="0">
                <a:solidFill>
                  <a:srgbClr val="FFFFFF"/>
                </a:solidFill>
                <a:latin typeface="Arial"/>
                <a:cs typeface="Arial"/>
              </a:rPr>
              <a:t>Nährstoffzufuhr</a:t>
            </a:r>
            <a:endParaRPr sz="255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600200" y="5105400"/>
            <a:ext cx="1371600" cy="53340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221615">
              <a:lnSpc>
                <a:spcPct val="100000"/>
              </a:lnSpc>
              <a:spcBef>
                <a:spcPts val="575"/>
              </a:spcBef>
            </a:pPr>
            <a:r>
              <a:rPr sz="2550" spc="90" dirty="0">
                <a:solidFill>
                  <a:srgbClr val="FFFFFF"/>
                </a:solidFill>
                <a:latin typeface="Arial"/>
                <a:cs typeface="Arial"/>
              </a:rPr>
              <a:t>Mangel</a:t>
            </a:r>
            <a:endParaRPr sz="255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7315200" y="5105400"/>
            <a:ext cx="1371600" cy="53340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37160">
              <a:lnSpc>
                <a:spcPct val="100000"/>
              </a:lnSpc>
              <a:spcBef>
                <a:spcPts val="775"/>
              </a:spcBef>
            </a:pPr>
            <a:r>
              <a:rPr sz="2350" spc="-114" dirty="0">
                <a:solidFill>
                  <a:srgbClr val="FFFFFF"/>
                </a:solidFill>
                <a:latin typeface="Arial"/>
                <a:cs typeface="Arial"/>
              </a:rPr>
              <a:t>Toxizität</a:t>
            </a:r>
            <a:endParaRPr sz="235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2971800" y="2590800"/>
            <a:ext cx="4724400" cy="9144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587375" marR="187960" indent="-349885">
              <a:lnSpc>
                <a:spcPct val="100000"/>
              </a:lnSpc>
              <a:spcBef>
                <a:spcPts val="415"/>
              </a:spcBef>
              <a:tabLst>
                <a:tab pos="2654935" algn="l"/>
                <a:tab pos="2948940" algn="l"/>
              </a:tabLst>
            </a:pPr>
            <a:r>
              <a:rPr sz="2350" spc="-60" dirty="0">
                <a:solidFill>
                  <a:srgbClr val="FFFFFF"/>
                </a:solidFill>
                <a:latin typeface="Arial"/>
                <a:cs typeface="Arial"/>
              </a:rPr>
              <a:t>Referenz-		</a:t>
            </a:r>
            <a:r>
              <a:rPr sz="3525" spc="15" baseline="2364" dirty="0">
                <a:solidFill>
                  <a:srgbClr val="FFFFFF"/>
                </a:solidFill>
                <a:latin typeface="Arial"/>
                <a:cs typeface="Arial"/>
              </a:rPr>
              <a:t>minim</a:t>
            </a:r>
            <a:r>
              <a:rPr sz="3525" spc="-780" baseline="23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25" spc="44" baseline="2364" dirty="0">
                <a:solidFill>
                  <a:srgbClr val="FFFFFF"/>
                </a:solidFill>
                <a:latin typeface="Arial"/>
                <a:cs typeface="Arial"/>
              </a:rPr>
              <a:t>ale </a:t>
            </a:r>
            <a:r>
              <a:rPr sz="3525" baseline="23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spc="-40" dirty="0">
                <a:solidFill>
                  <a:srgbClr val="FFFFFF"/>
                </a:solidFill>
                <a:latin typeface="Arial"/>
                <a:cs typeface="Arial"/>
              </a:rPr>
              <a:t>wert	</a:t>
            </a:r>
            <a:r>
              <a:rPr sz="3525" spc="-37" baseline="2364" dirty="0">
                <a:solidFill>
                  <a:srgbClr val="FFFFFF"/>
                </a:solidFill>
                <a:latin typeface="Arial"/>
                <a:cs typeface="Arial"/>
              </a:rPr>
              <a:t>toxische</a:t>
            </a:r>
            <a:r>
              <a:rPr sz="3525" spc="67" baseline="23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25" spc="-112" baseline="2364" dirty="0">
                <a:solidFill>
                  <a:srgbClr val="FFFFFF"/>
                </a:solidFill>
                <a:latin typeface="Arial"/>
                <a:cs typeface="Arial"/>
              </a:rPr>
              <a:t>Dosis</a:t>
            </a:r>
            <a:endParaRPr sz="3525" baseline="2364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8109671" y="6339133"/>
            <a:ext cx="695960" cy="362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b="1" spc="-60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I</a:t>
            </a:r>
            <a:r>
              <a:rPr sz="2300" b="1" i="1" spc="-15" dirty="0">
                <a:solidFill>
                  <a:srgbClr val="80FFFF"/>
                </a:solidFill>
                <a:latin typeface="Times New Roman"/>
                <a:cs typeface="Times New Roman"/>
              </a:rPr>
              <a:t>f</a:t>
            </a:r>
            <a:r>
              <a:rPr sz="3450" b="1" spc="-472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E</a:t>
            </a:r>
            <a:r>
              <a:rPr sz="3450" b="1" spc="209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W</a:t>
            </a:r>
            <a:endParaRPr sz="3450" baseline="1207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424428" y="6015228"/>
            <a:ext cx="4124325" cy="39052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4381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4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Daily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intake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0" y="2819400"/>
            <a:ext cx="1600200" cy="3124200"/>
          </a:xfrm>
          <a:custGeom>
            <a:avLst/>
            <a:gdLst/>
            <a:ahLst/>
            <a:cxnLst/>
            <a:rect l="l" t="t" r="r" b="b"/>
            <a:pathLst>
              <a:path w="1600200" h="3124200">
                <a:moveTo>
                  <a:pt x="0" y="3124200"/>
                </a:moveTo>
                <a:lnTo>
                  <a:pt x="1600200" y="3124200"/>
                </a:lnTo>
                <a:lnTo>
                  <a:pt x="1600200" y="0"/>
                </a:lnTo>
                <a:lnTo>
                  <a:pt x="0" y="0"/>
                </a:lnTo>
                <a:lnTo>
                  <a:pt x="0" y="312420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0" y="2819400"/>
            <a:ext cx="1600200" cy="3124200"/>
          </a:xfrm>
          <a:custGeom>
            <a:avLst/>
            <a:gdLst/>
            <a:ahLst/>
            <a:cxnLst/>
            <a:rect l="l" t="t" r="r" b="b"/>
            <a:pathLst>
              <a:path w="1600200" h="3124200">
                <a:moveTo>
                  <a:pt x="0" y="3124200"/>
                </a:moveTo>
                <a:lnTo>
                  <a:pt x="1600200" y="3124200"/>
                </a:lnTo>
                <a:lnTo>
                  <a:pt x="1600200" y="0"/>
                </a:lnTo>
                <a:lnTo>
                  <a:pt x="0" y="0"/>
                </a:lnTo>
                <a:lnTo>
                  <a:pt x="0" y="3124200"/>
                </a:lnTo>
                <a:close/>
              </a:path>
            </a:pathLst>
          </a:custGeom>
          <a:ln w="9144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277469" y="3955669"/>
            <a:ext cx="992505" cy="847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3810" algn="ctr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Incidence  of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adverse  effects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2971800" y="2590800"/>
            <a:ext cx="4724400" cy="914400"/>
          </a:xfrm>
          <a:custGeom>
            <a:avLst/>
            <a:gdLst/>
            <a:ahLst/>
            <a:cxnLst/>
            <a:rect l="l" t="t" r="r" b="b"/>
            <a:pathLst>
              <a:path w="4724400" h="914400">
                <a:moveTo>
                  <a:pt x="0" y="914400"/>
                </a:moveTo>
                <a:lnTo>
                  <a:pt x="4724400" y="914400"/>
                </a:lnTo>
                <a:lnTo>
                  <a:pt x="4724400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971800" y="2590800"/>
            <a:ext cx="4724400" cy="914400"/>
          </a:xfrm>
          <a:custGeom>
            <a:avLst/>
            <a:gdLst/>
            <a:ahLst/>
            <a:cxnLst/>
            <a:rect l="l" t="t" r="r" b="b"/>
            <a:pathLst>
              <a:path w="4724400" h="914400">
                <a:moveTo>
                  <a:pt x="0" y="914400"/>
                </a:moveTo>
                <a:lnTo>
                  <a:pt x="4724400" y="914400"/>
                </a:lnTo>
                <a:lnTo>
                  <a:pt x="4724400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ln w="9144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3216275" y="2698115"/>
            <a:ext cx="393065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PRI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5490083" y="2850515"/>
            <a:ext cx="1597025" cy="286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lowest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toxic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dose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600200" y="5105400"/>
            <a:ext cx="1371600" cy="533400"/>
          </a:xfrm>
          <a:prstGeom prst="rect">
            <a:avLst/>
          </a:prstGeom>
          <a:solidFill>
            <a:srgbClr val="CC0000"/>
          </a:solidFill>
          <a:ln w="9144">
            <a:solidFill>
              <a:srgbClr val="000000"/>
            </a:solidFill>
          </a:ln>
        </p:spPr>
        <p:txBody>
          <a:bodyPr vert="horz" wrap="square" lIns="0" tIns="110489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869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Deficiency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7315200" y="5105400"/>
            <a:ext cx="1371600" cy="533400"/>
          </a:xfrm>
          <a:prstGeom prst="rect">
            <a:avLst/>
          </a:prstGeom>
          <a:solidFill>
            <a:srgbClr val="CC0000"/>
          </a:solidFill>
          <a:ln w="9144">
            <a:solidFill>
              <a:srgbClr val="000000"/>
            </a:solidFill>
          </a:ln>
        </p:spPr>
        <p:txBody>
          <a:bodyPr vert="horz" wrap="square" lIns="0" tIns="110489" rIns="0" bIns="0" rtlCol="0">
            <a:spAutoFit/>
          </a:bodyPr>
          <a:lstStyle/>
          <a:p>
            <a:pPr marL="338455">
              <a:lnSpc>
                <a:spcPct val="100000"/>
              </a:lnSpc>
              <a:spcBef>
                <a:spcPts val="869"/>
              </a:spcBef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Toxicity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68798" y="6263752"/>
            <a:ext cx="7832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Оценка риска обогащения пищи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9361" y="6406896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266700" y="0"/>
                </a:moveTo>
                <a:lnTo>
                  <a:pt x="266700" y="114299"/>
                </a:lnTo>
                <a:lnTo>
                  <a:pt x="342900" y="76199"/>
                </a:lnTo>
                <a:lnTo>
                  <a:pt x="285750" y="76199"/>
                </a:lnTo>
                <a:lnTo>
                  <a:pt x="285750" y="38099"/>
                </a:lnTo>
                <a:lnTo>
                  <a:pt x="342899" y="38099"/>
                </a:lnTo>
                <a:lnTo>
                  <a:pt x="266700" y="0"/>
                </a:lnTo>
                <a:close/>
              </a:path>
              <a:path w="381000" h="114300">
                <a:moveTo>
                  <a:pt x="266700" y="38099"/>
                </a:moveTo>
                <a:lnTo>
                  <a:pt x="0" y="38099"/>
                </a:lnTo>
                <a:lnTo>
                  <a:pt x="0" y="76199"/>
                </a:lnTo>
                <a:lnTo>
                  <a:pt x="266700" y="76199"/>
                </a:lnTo>
                <a:lnTo>
                  <a:pt x="266700" y="38099"/>
                </a:lnTo>
                <a:close/>
              </a:path>
              <a:path w="381000" h="114300">
                <a:moveTo>
                  <a:pt x="342899" y="38099"/>
                </a:moveTo>
                <a:lnTo>
                  <a:pt x="285750" y="38099"/>
                </a:lnTo>
                <a:lnTo>
                  <a:pt x="285750" y="76199"/>
                </a:lnTo>
                <a:lnTo>
                  <a:pt x="342900" y="76199"/>
                </a:lnTo>
                <a:lnTo>
                  <a:pt x="381000" y="57149"/>
                </a:lnTo>
                <a:lnTo>
                  <a:pt x="342899" y="380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4844" y="6289547"/>
            <a:ext cx="307530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Definition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a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NOAEL</a:t>
            </a:r>
            <a:r>
              <a:rPr sz="1800" spc="-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needed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46716" y="2792894"/>
            <a:ext cx="26670" cy="2961640"/>
          </a:xfrm>
          <a:custGeom>
            <a:avLst/>
            <a:gdLst/>
            <a:ahLst/>
            <a:cxnLst/>
            <a:rect l="l" t="t" r="r" b="b"/>
            <a:pathLst>
              <a:path w="26669" h="2961640">
                <a:moveTo>
                  <a:pt x="0" y="2948372"/>
                </a:moveTo>
                <a:lnTo>
                  <a:pt x="0" y="2961086"/>
                </a:lnTo>
                <a:lnTo>
                  <a:pt x="13236" y="2961086"/>
                </a:lnTo>
                <a:lnTo>
                  <a:pt x="0" y="2948372"/>
                </a:lnTo>
                <a:close/>
              </a:path>
              <a:path w="26669" h="2961640">
                <a:moveTo>
                  <a:pt x="26067" y="0"/>
                </a:moveTo>
                <a:lnTo>
                  <a:pt x="0" y="0"/>
                </a:lnTo>
                <a:lnTo>
                  <a:pt x="0" y="2948372"/>
                </a:lnTo>
                <a:lnTo>
                  <a:pt x="13236" y="2961086"/>
                </a:lnTo>
                <a:lnTo>
                  <a:pt x="13236" y="2935324"/>
                </a:lnTo>
                <a:lnTo>
                  <a:pt x="26067" y="2935324"/>
                </a:lnTo>
                <a:lnTo>
                  <a:pt x="26067" y="0"/>
                </a:lnTo>
                <a:close/>
              </a:path>
              <a:path w="26669" h="2961640">
                <a:moveTo>
                  <a:pt x="26067" y="2935324"/>
                </a:moveTo>
                <a:lnTo>
                  <a:pt x="13236" y="2935324"/>
                </a:lnTo>
                <a:lnTo>
                  <a:pt x="26067" y="2948372"/>
                </a:lnTo>
                <a:lnTo>
                  <a:pt x="26067" y="2935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59952" y="5741099"/>
            <a:ext cx="7332345" cy="0"/>
          </a:xfrm>
          <a:custGeom>
            <a:avLst/>
            <a:gdLst/>
            <a:ahLst/>
            <a:cxnLst/>
            <a:rect l="l" t="t" r="r" b="b"/>
            <a:pathLst>
              <a:path w="7332345">
                <a:moveTo>
                  <a:pt x="0" y="0"/>
                </a:moveTo>
                <a:lnTo>
                  <a:pt x="7331806" y="0"/>
                </a:lnTo>
              </a:path>
            </a:pathLst>
          </a:custGeom>
          <a:ln w="257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24649" y="2941866"/>
            <a:ext cx="2391410" cy="2812415"/>
          </a:xfrm>
          <a:custGeom>
            <a:avLst/>
            <a:gdLst/>
            <a:ahLst/>
            <a:cxnLst/>
            <a:rect l="l" t="t" r="r" b="b"/>
            <a:pathLst>
              <a:path w="2391410" h="2812415">
                <a:moveTo>
                  <a:pt x="0" y="0"/>
                </a:moveTo>
                <a:lnTo>
                  <a:pt x="0" y="29070"/>
                </a:lnTo>
                <a:lnTo>
                  <a:pt x="78068" y="29070"/>
                </a:lnTo>
                <a:lnTo>
                  <a:pt x="152624" y="35501"/>
                </a:lnTo>
                <a:lnTo>
                  <a:pt x="223804" y="45147"/>
                </a:lnTo>
                <a:lnTo>
                  <a:pt x="288906" y="57874"/>
                </a:lnTo>
                <a:lnTo>
                  <a:pt x="412087" y="96724"/>
                </a:lnTo>
                <a:lnTo>
                  <a:pt x="467194" y="119499"/>
                </a:lnTo>
                <a:lnTo>
                  <a:pt x="522436" y="145220"/>
                </a:lnTo>
                <a:lnTo>
                  <a:pt x="571060" y="174425"/>
                </a:lnTo>
                <a:lnTo>
                  <a:pt x="619684" y="206846"/>
                </a:lnTo>
                <a:lnTo>
                  <a:pt x="665201" y="242347"/>
                </a:lnTo>
                <a:lnTo>
                  <a:pt x="707477" y="281064"/>
                </a:lnTo>
                <a:lnTo>
                  <a:pt x="746241" y="323263"/>
                </a:lnTo>
                <a:lnTo>
                  <a:pt x="785005" y="365061"/>
                </a:lnTo>
                <a:lnTo>
                  <a:pt x="820798" y="410342"/>
                </a:lnTo>
                <a:lnTo>
                  <a:pt x="853214" y="455757"/>
                </a:lnTo>
                <a:lnTo>
                  <a:pt x="918046" y="559180"/>
                </a:lnTo>
                <a:lnTo>
                  <a:pt x="943978" y="610758"/>
                </a:lnTo>
                <a:lnTo>
                  <a:pt x="970046" y="665685"/>
                </a:lnTo>
                <a:lnTo>
                  <a:pt x="995979" y="720879"/>
                </a:lnTo>
                <a:lnTo>
                  <a:pt x="1018670" y="778753"/>
                </a:lnTo>
                <a:lnTo>
                  <a:pt x="1041631" y="840378"/>
                </a:lnTo>
                <a:lnTo>
                  <a:pt x="1064187" y="898520"/>
                </a:lnTo>
                <a:lnTo>
                  <a:pt x="1102951" y="1021369"/>
                </a:lnTo>
                <a:lnTo>
                  <a:pt x="1142121" y="1150513"/>
                </a:lnTo>
                <a:lnTo>
                  <a:pt x="1177643" y="1280060"/>
                </a:lnTo>
                <a:lnTo>
                  <a:pt x="1210329" y="1409205"/>
                </a:lnTo>
                <a:lnTo>
                  <a:pt x="1242745" y="1538484"/>
                </a:lnTo>
                <a:lnTo>
                  <a:pt x="1278132" y="1667896"/>
                </a:lnTo>
                <a:lnTo>
                  <a:pt x="1313925" y="1797041"/>
                </a:lnTo>
                <a:lnTo>
                  <a:pt x="1352689" y="1919930"/>
                </a:lnTo>
                <a:lnTo>
                  <a:pt x="1394965" y="2039737"/>
                </a:lnTo>
                <a:lnTo>
                  <a:pt x="1443859" y="2155860"/>
                </a:lnTo>
                <a:lnTo>
                  <a:pt x="1469927" y="2211068"/>
                </a:lnTo>
                <a:lnTo>
                  <a:pt x="1495454" y="2265955"/>
                </a:lnTo>
                <a:lnTo>
                  <a:pt x="1524899" y="2317492"/>
                </a:lnTo>
                <a:lnTo>
                  <a:pt x="1553938" y="2369364"/>
                </a:lnTo>
                <a:lnTo>
                  <a:pt x="1586624" y="2417887"/>
                </a:lnTo>
                <a:lnTo>
                  <a:pt x="1622011" y="2463075"/>
                </a:lnTo>
                <a:lnTo>
                  <a:pt x="1657804" y="2508249"/>
                </a:lnTo>
                <a:lnTo>
                  <a:pt x="1738844" y="2589232"/>
                </a:lnTo>
                <a:lnTo>
                  <a:pt x="1830014" y="2660181"/>
                </a:lnTo>
                <a:lnTo>
                  <a:pt x="1933609" y="2718417"/>
                </a:lnTo>
                <a:lnTo>
                  <a:pt x="1988987" y="2741165"/>
                </a:lnTo>
                <a:lnTo>
                  <a:pt x="2047335" y="2763591"/>
                </a:lnTo>
                <a:lnTo>
                  <a:pt x="2108790" y="2779989"/>
                </a:lnTo>
                <a:lnTo>
                  <a:pt x="2241696" y="2805751"/>
                </a:lnTo>
                <a:lnTo>
                  <a:pt x="2390944" y="2812114"/>
                </a:lnTo>
                <a:lnTo>
                  <a:pt x="2390944" y="2786352"/>
                </a:lnTo>
                <a:lnTo>
                  <a:pt x="2316252" y="2783003"/>
                </a:lnTo>
                <a:lnTo>
                  <a:pt x="2245072" y="2776639"/>
                </a:lnTo>
                <a:lnTo>
                  <a:pt x="2180241" y="2766940"/>
                </a:lnTo>
                <a:lnTo>
                  <a:pt x="2115139" y="2753892"/>
                </a:lnTo>
                <a:lnTo>
                  <a:pt x="2056790" y="2737816"/>
                </a:lnTo>
                <a:lnTo>
                  <a:pt x="1998441" y="2715068"/>
                </a:lnTo>
                <a:lnTo>
                  <a:pt x="1943334" y="2692642"/>
                </a:lnTo>
                <a:lnTo>
                  <a:pt x="1894710" y="2666545"/>
                </a:lnTo>
                <a:lnTo>
                  <a:pt x="1846221" y="2637755"/>
                </a:lnTo>
                <a:lnTo>
                  <a:pt x="1800569" y="2605295"/>
                </a:lnTo>
                <a:lnTo>
                  <a:pt x="1758428" y="2569820"/>
                </a:lnTo>
                <a:lnTo>
                  <a:pt x="1716288" y="2531010"/>
                </a:lnTo>
                <a:lnTo>
                  <a:pt x="1644973" y="2447012"/>
                </a:lnTo>
                <a:lnTo>
                  <a:pt x="1609180" y="2401490"/>
                </a:lnTo>
                <a:lnTo>
                  <a:pt x="1576899" y="2356316"/>
                </a:lnTo>
                <a:lnTo>
                  <a:pt x="1547455" y="2304779"/>
                </a:lnTo>
                <a:lnTo>
                  <a:pt x="1518415" y="2252906"/>
                </a:lnTo>
                <a:lnTo>
                  <a:pt x="1492483" y="2201369"/>
                </a:lnTo>
                <a:lnTo>
                  <a:pt x="1466550" y="2146148"/>
                </a:lnTo>
                <a:lnTo>
                  <a:pt x="1420898" y="2033039"/>
                </a:lnTo>
                <a:lnTo>
                  <a:pt x="1378757" y="1913566"/>
                </a:lnTo>
                <a:lnTo>
                  <a:pt x="1339858" y="1787396"/>
                </a:lnTo>
                <a:lnTo>
                  <a:pt x="1304200" y="1661198"/>
                </a:lnTo>
                <a:lnTo>
                  <a:pt x="1268678" y="1532053"/>
                </a:lnTo>
                <a:lnTo>
                  <a:pt x="1235992" y="1402909"/>
                </a:lnTo>
                <a:lnTo>
                  <a:pt x="1203576" y="1270415"/>
                </a:lnTo>
                <a:lnTo>
                  <a:pt x="1168188" y="1140868"/>
                </a:lnTo>
                <a:lnTo>
                  <a:pt x="1129019" y="1015072"/>
                </a:lnTo>
                <a:lnTo>
                  <a:pt x="1090120" y="892224"/>
                </a:lnTo>
                <a:lnTo>
                  <a:pt x="1067564" y="830599"/>
                </a:lnTo>
                <a:lnTo>
                  <a:pt x="1044603" y="769108"/>
                </a:lnTo>
                <a:lnTo>
                  <a:pt x="1022047" y="711100"/>
                </a:lnTo>
                <a:lnTo>
                  <a:pt x="995979" y="652958"/>
                </a:lnTo>
                <a:lnTo>
                  <a:pt x="970046" y="598031"/>
                </a:lnTo>
                <a:lnTo>
                  <a:pt x="941007" y="546186"/>
                </a:lnTo>
                <a:lnTo>
                  <a:pt x="908591" y="491259"/>
                </a:lnTo>
                <a:lnTo>
                  <a:pt x="875905" y="442763"/>
                </a:lnTo>
                <a:lnTo>
                  <a:pt x="843489" y="394266"/>
                </a:lnTo>
                <a:lnTo>
                  <a:pt x="804590" y="348985"/>
                </a:lnTo>
                <a:lnTo>
                  <a:pt x="768932" y="303838"/>
                </a:lnTo>
                <a:lnTo>
                  <a:pt x="726656" y="261772"/>
                </a:lnTo>
                <a:lnTo>
                  <a:pt x="681409" y="222922"/>
                </a:lnTo>
                <a:lnTo>
                  <a:pt x="635892" y="187420"/>
                </a:lnTo>
                <a:lnTo>
                  <a:pt x="587268" y="151919"/>
                </a:lnTo>
                <a:lnTo>
                  <a:pt x="535267" y="122848"/>
                </a:lnTo>
                <a:lnTo>
                  <a:pt x="480295" y="93643"/>
                </a:lnTo>
                <a:lnTo>
                  <a:pt x="421947" y="71002"/>
                </a:lnTo>
                <a:lnTo>
                  <a:pt x="360221" y="51577"/>
                </a:lnTo>
                <a:lnTo>
                  <a:pt x="295390" y="32152"/>
                </a:lnTo>
                <a:lnTo>
                  <a:pt x="227181" y="19425"/>
                </a:lnTo>
                <a:lnTo>
                  <a:pt x="156001" y="9645"/>
                </a:lnTo>
                <a:lnTo>
                  <a:pt x="81039" y="30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86400" y="2941866"/>
            <a:ext cx="2391410" cy="2812415"/>
          </a:xfrm>
          <a:custGeom>
            <a:avLst/>
            <a:gdLst/>
            <a:ahLst/>
            <a:cxnLst/>
            <a:rect l="l" t="t" r="r" b="b"/>
            <a:pathLst>
              <a:path w="2391409" h="2812415">
                <a:moveTo>
                  <a:pt x="2390944" y="0"/>
                </a:moveTo>
                <a:lnTo>
                  <a:pt x="2312876" y="3081"/>
                </a:lnTo>
                <a:lnTo>
                  <a:pt x="2234942" y="9645"/>
                </a:lnTo>
                <a:lnTo>
                  <a:pt x="2163762" y="19425"/>
                </a:lnTo>
                <a:lnTo>
                  <a:pt x="2095554" y="32152"/>
                </a:lnTo>
                <a:lnTo>
                  <a:pt x="2030722" y="51577"/>
                </a:lnTo>
                <a:lnTo>
                  <a:pt x="1968997" y="71002"/>
                </a:lnTo>
                <a:lnTo>
                  <a:pt x="1858648" y="122848"/>
                </a:lnTo>
                <a:lnTo>
                  <a:pt x="1803676" y="155000"/>
                </a:lnTo>
                <a:lnTo>
                  <a:pt x="1755052" y="187420"/>
                </a:lnTo>
                <a:lnTo>
                  <a:pt x="1709534" y="222922"/>
                </a:lnTo>
                <a:lnTo>
                  <a:pt x="1664287" y="261772"/>
                </a:lnTo>
                <a:lnTo>
                  <a:pt x="1625118" y="303838"/>
                </a:lnTo>
                <a:lnTo>
                  <a:pt x="1547455" y="394266"/>
                </a:lnTo>
                <a:lnTo>
                  <a:pt x="1514769" y="442763"/>
                </a:lnTo>
                <a:lnTo>
                  <a:pt x="1482353" y="491259"/>
                </a:lnTo>
                <a:lnTo>
                  <a:pt x="1449937" y="546186"/>
                </a:lnTo>
                <a:lnTo>
                  <a:pt x="1394965" y="655905"/>
                </a:lnTo>
                <a:lnTo>
                  <a:pt x="1368897" y="711100"/>
                </a:lnTo>
                <a:lnTo>
                  <a:pt x="1346341" y="769108"/>
                </a:lnTo>
                <a:lnTo>
                  <a:pt x="1323380" y="830599"/>
                </a:lnTo>
                <a:lnTo>
                  <a:pt x="1300824" y="892224"/>
                </a:lnTo>
                <a:lnTo>
                  <a:pt x="1261924" y="1015072"/>
                </a:lnTo>
                <a:lnTo>
                  <a:pt x="1222755" y="1144217"/>
                </a:lnTo>
                <a:lnTo>
                  <a:pt x="1190339" y="1273362"/>
                </a:lnTo>
                <a:lnTo>
                  <a:pt x="1154952" y="1402909"/>
                </a:lnTo>
                <a:lnTo>
                  <a:pt x="1122266" y="1532053"/>
                </a:lnTo>
                <a:lnTo>
                  <a:pt x="1086743" y="1661198"/>
                </a:lnTo>
                <a:lnTo>
                  <a:pt x="1050951" y="1787396"/>
                </a:lnTo>
                <a:lnTo>
                  <a:pt x="1012187" y="1913566"/>
                </a:lnTo>
                <a:lnTo>
                  <a:pt x="970046" y="2033039"/>
                </a:lnTo>
                <a:lnTo>
                  <a:pt x="924394" y="2146148"/>
                </a:lnTo>
                <a:lnTo>
                  <a:pt x="898461" y="2201369"/>
                </a:lnTo>
                <a:lnTo>
                  <a:pt x="872528" y="2252906"/>
                </a:lnTo>
                <a:lnTo>
                  <a:pt x="843489" y="2304779"/>
                </a:lnTo>
                <a:lnTo>
                  <a:pt x="814044" y="2356316"/>
                </a:lnTo>
                <a:lnTo>
                  <a:pt x="781628" y="2401490"/>
                </a:lnTo>
                <a:lnTo>
                  <a:pt x="749348" y="2447012"/>
                </a:lnTo>
                <a:lnTo>
                  <a:pt x="713555" y="2492186"/>
                </a:lnTo>
                <a:lnTo>
                  <a:pt x="674656" y="2531010"/>
                </a:lnTo>
                <a:lnTo>
                  <a:pt x="632515" y="2569820"/>
                </a:lnTo>
                <a:lnTo>
                  <a:pt x="590375" y="2605295"/>
                </a:lnTo>
                <a:lnTo>
                  <a:pt x="544722" y="2637755"/>
                </a:lnTo>
                <a:lnTo>
                  <a:pt x="496098" y="2666545"/>
                </a:lnTo>
                <a:lnTo>
                  <a:pt x="447609" y="2692642"/>
                </a:lnTo>
                <a:lnTo>
                  <a:pt x="392502" y="2718417"/>
                </a:lnTo>
                <a:lnTo>
                  <a:pt x="337260" y="2737816"/>
                </a:lnTo>
                <a:lnTo>
                  <a:pt x="275805" y="2753892"/>
                </a:lnTo>
                <a:lnTo>
                  <a:pt x="213945" y="2766940"/>
                </a:lnTo>
                <a:lnTo>
                  <a:pt x="145871" y="2776639"/>
                </a:lnTo>
                <a:lnTo>
                  <a:pt x="74556" y="2783003"/>
                </a:lnTo>
                <a:lnTo>
                  <a:pt x="0" y="2786352"/>
                </a:lnTo>
                <a:lnTo>
                  <a:pt x="0" y="2812114"/>
                </a:lnTo>
                <a:lnTo>
                  <a:pt x="77663" y="2812114"/>
                </a:lnTo>
                <a:lnTo>
                  <a:pt x="149248" y="2805751"/>
                </a:lnTo>
                <a:lnTo>
                  <a:pt x="217321" y="2796051"/>
                </a:lnTo>
                <a:lnTo>
                  <a:pt x="282153" y="2779989"/>
                </a:lnTo>
                <a:lnTo>
                  <a:pt x="343608" y="2763591"/>
                </a:lnTo>
                <a:lnTo>
                  <a:pt x="401957" y="2741165"/>
                </a:lnTo>
                <a:lnTo>
                  <a:pt x="457334" y="2718417"/>
                </a:lnTo>
                <a:lnTo>
                  <a:pt x="512306" y="2689292"/>
                </a:lnTo>
                <a:lnTo>
                  <a:pt x="560930" y="2660181"/>
                </a:lnTo>
                <a:lnTo>
                  <a:pt x="652100" y="2589232"/>
                </a:lnTo>
                <a:lnTo>
                  <a:pt x="694241" y="2550422"/>
                </a:lnTo>
                <a:lnTo>
                  <a:pt x="733140" y="2508249"/>
                </a:lnTo>
                <a:lnTo>
                  <a:pt x="804320" y="2417887"/>
                </a:lnTo>
                <a:lnTo>
                  <a:pt x="837006" y="2369364"/>
                </a:lnTo>
                <a:lnTo>
                  <a:pt x="866045" y="2320841"/>
                </a:lnTo>
                <a:lnTo>
                  <a:pt x="895354" y="2265955"/>
                </a:lnTo>
                <a:lnTo>
                  <a:pt x="924394" y="2214082"/>
                </a:lnTo>
                <a:lnTo>
                  <a:pt x="950461" y="2155860"/>
                </a:lnTo>
                <a:lnTo>
                  <a:pt x="995979" y="2042738"/>
                </a:lnTo>
                <a:lnTo>
                  <a:pt x="1037849" y="1919930"/>
                </a:lnTo>
                <a:lnTo>
                  <a:pt x="1077019" y="1797041"/>
                </a:lnTo>
                <a:lnTo>
                  <a:pt x="1112811" y="1667896"/>
                </a:lnTo>
                <a:lnTo>
                  <a:pt x="1148199" y="1538484"/>
                </a:lnTo>
                <a:lnTo>
                  <a:pt x="1180614" y="1409205"/>
                </a:lnTo>
                <a:lnTo>
                  <a:pt x="1216407" y="1280060"/>
                </a:lnTo>
                <a:lnTo>
                  <a:pt x="1248823" y="1150513"/>
                </a:lnTo>
                <a:lnTo>
                  <a:pt x="1287992" y="1024718"/>
                </a:lnTo>
                <a:lnTo>
                  <a:pt x="1326756" y="898520"/>
                </a:lnTo>
                <a:lnTo>
                  <a:pt x="1349312" y="840378"/>
                </a:lnTo>
                <a:lnTo>
                  <a:pt x="1372274" y="778753"/>
                </a:lnTo>
                <a:lnTo>
                  <a:pt x="1394965" y="723827"/>
                </a:lnTo>
                <a:lnTo>
                  <a:pt x="1420898" y="665685"/>
                </a:lnTo>
                <a:lnTo>
                  <a:pt x="1446830" y="610758"/>
                </a:lnTo>
                <a:lnTo>
                  <a:pt x="1475870" y="559180"/>
                </a:lnTo>
                <a:lnTo>
                  <a:pt x="1505314" y="507335"/>
                </a:lnTo>
                <a:lnTo>
                  <a:pt x="1570146" y="410342"/>
                </a:lnTo>
                <a:lnTo>
                  <a:pt x="1605803" y="365061"/>
                </a:lnTo>
                <a:lnTo>
                  <a:pt x="1644702" y="323263"/>
                </a:lnTo>
                <a:lnTo>
                  <a:pt x="1683467" y="281064"/>
                </a:lnTo>
                <a:lnTo>
                  <a:pt x="1725607" y="242347"/>
                </a:lnTo>
                <a:lnTo>
                  <a:pt x="1771260" y="209793"/>
                </a:lnTo>
                <a:lnTo>
                  <a:pt x="1819884" y="177775"/>
                </a:lnTo>
                <a:lnTo>
                  <a:pt x="1871749" y="145220"/>
                </a:lnTo>
                <a:lnTo>
                  <a:pt x="1923750" y="119499"/>
                </a:lnTo>
                <a:lnTo>
                  <a:pt x="1978857" y="96724"/>
                </a:lnTo>
                <a:lnTo>
                  <a:pt x="2102037" y="57874"/>
                </a:lnTo>
                <a:lnTo>
                  <a:pt x="2170111" y="45147"/>
                </a:lnTo>
                <a:lnTo>
                  <a:pt x="2238319" y="35501"/>
                </a:lnTo>
                <a:lnTo>
                  <a:pt x="2312876" y="29070"/>
                </a:lnTo>
                <a:lnTo>
                  <a:pt x="2390944" y="29070"/>
                </a:lnTo>
                <a:lnTo>
                  <a:pt x="23909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078" y="571198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83078" y="565709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83078" y="560372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8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83078" y="555033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83078" y="549546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83078" y="544208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8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83078" y="538870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83078" y="533382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83078" y="528061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83078" y="522706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83078" y="517218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83078" y="511897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83078" y="506543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83078" y="501054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83078" y="495565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83078" y="490211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583078" y="484891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83078" y="479402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83078" y="474042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83078" y="468730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83078" y="463238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83078" y="457902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8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83078" y="452560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83078" y="447068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583078" y="441756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83078" y="436404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83078" y="430911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83078" y="425586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83078" y="420234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583078" y="414741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83078" y="409430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83078" y="404077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583078" y="398585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83078" y="393260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583078" y="387908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83078" y="382415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83078" y="377103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83078" y="371738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583078" y="366258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583078" y="360933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583078" y="355431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8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583078" y="350088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583078" y="344609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583078" y="339284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630009" y="571198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630009" y="565709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630009" y="560372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8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630009" y="555033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630009" y="549546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630009" y="544208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8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630009" y="538870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630009" y="533382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630009" y="528061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630009" y="522706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630009" y="517218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630009" y="511897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630009" y="506543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630009" y="501054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630009" y="495565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630009" y="490211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630009" y="484891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630009" y="479402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630009" y="474042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630009" y="468730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630009" y="463238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630009" y="457902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8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630009" y="452560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630009" y="447068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630009" y="441756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630009" y="436404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630009" y="430911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630009" y="425586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630009" y="420234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630009" y="414741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630009" y="409430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630009" y="404077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630009" y="398585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630009" y="393260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630009" y="387908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630009" y="382415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630009" y="377103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630009" y="371738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630009" y="366258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630009" y="360933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630009" y="355431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8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630009" y="350088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630009" y="344609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630009" y="339284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62" y="0"/>
                </a:lnTo>
              </a:path>
            </a:pathLst>
          </a:custGeom>
          <a:ln w="291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1621917" y="4198244"/>
            <a:ext cx="180340" cy="367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50" spc="-9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35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35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0" y="2819400"/>
            <a:ext cx="1706245" cy="312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50">
              <a:latin typeface="Times New Roman"/>
              <a:cs typeface="Times New Roman"/>
            </a:endParaRPr>
          </a:p>
          <a:p>
            <a:pPr marL="33655" indent="111760" algn="ctr">
              <a:lnSpc>
                <a:spcPct val="99300"/>
              </a:lnSpc>
            </a:pPr>
            <a:r>
              <a:rPr sz="2350" spc="-35" dirty="0">
                <a:solidFill>
                  <a:srgbClr val="FFFFFF"/>
                </a:solidFill>
                <a:latin typeface="Arial"/>
                <a:cs typeface="Arial"/>
              </a:rPr>
              <a:t>Inzidenz  </a:t>
            </a:r>
            <a:r>
              <a:rPr sz="2350" spc="10" dirty="0">
                <a:solidFill>
                  <a:srgbClr val="FFFFFF"/>
                </a:solidFill>
                <a:latin typeface="Arial"/>
                <a:cs typeface="Arial"/>
              </a:rPr>
              <a:t>von </a:t>
            </a:r>
            <a:r>
              <a:rPr sz="2350" spc="40" dirty="0">
                <a:solidFill>
                  <a:srgbClr val="FFFFFF"/>
                </a:solidFill>
                <a:latin typeface="Arial"/>
                <a:cs typeface="Arial"/>
              </a:rPr>
              <a:t>Neben-  </a:t>
            </a:r>
            <a:r>
              <a:rPr sz="2350" spc="-40" dirty="0">
                <a:solidFill>
                  <a:srgbClr val="FFFFFF"/>
                </a:solidFill>
                <a:latin typeface="Arial"/>
                <a:cs typeface="Arial"/>
              </a:rPr>
              <a:t>wirkungen  </a:t>
            </a:r>
            <a:r>
              <a:rPr sz="2350" spc="-80" dirty="0">
                <a:solidFill>
                  <a:srgbClr val="FFFFFF"/>
                </a:solidFill>
                <a:latin typeface="Arial"/>
                <a:cs typeface="Arial"/>
              </a:rPr>
              <a:t>(% </a:t>
            </a:r>
            <a:r>
              <a:rPr sz="2350" spc="85" dirty="0">
                <a:solidFill>
                  <a:srgbClr val="FFFFFF"/>
                </a:solidFill>
                <a:latin typeface="Arial"/>
                <a:cs typeface="Arial"/>
              </a:rPr>
              <a:t>der </a:t>
            </a:r>
            <a:r>
              <a:rPr sz="2350" spc="-85" dirty="0">
                <a:solidFill>
                  <a:srgbClr val="FFFFFF"/>
                </a:solidFill>
                <a:latin typeface="Arial"/>
                <a:cs typeface="Arial"/>
              </a:rPr>
              <a:t>Bevö  </a:t>
            </a:r>
            <a:r>
              <a:rPr sz="2350" spc="-30" dirty="0">
                <a:solidFill>
                  <a:srgbClr val="FFFFFF"/>
                </a:solidFill>
                <a:latin typeface="Arial"/>
                <a:cs typeface="Arial"/>
              </a:rPr>
              <a:t>kerung)</a:t>
            </a:r>
            <a:endParaRPr sz="235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3429000" y="5791200"/>
            <a:ext cx="411480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0">
              <a:lnSpc>
                <a:spcPts val="2750"/>
              </a:lnSpc>
            </a:pPr>
            <a:r>
              <a:rPr sz="2350" spc="40" dirty="0">
                <a:solidFill>
                  <a:srgbClr val="FFFFFF"/>
                </a:solidFill>
                <a:latin typeface="Arial"/>
                <a:cs typeface="Arial"/>
              </a:rPr>
              <a:t>tägliche</a:t>
            </a:r>
            <a:r>
              <a:rPr sz="23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spc="-45" dirty="0">
                <a:solidFill>
                  <a:srgbClr val="FFFFFF"/>
                </a:solidFill>
                <a:latin typeface="Arial"/>
                <a:cs typeface="Arial"/>
              </a:rPr>
              <a:t>Nährstoffzufuhr</a:t>
            </a:r>
            <a:endParaRPr sz="235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828800" y="5029200"/>
            <a:ext cx="137160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0815">
              <a:lnSpc>
                <a:spcPts val="2765"/>
              </a:lnSpc>
            </a:pPr>
            <a:r>
              <a:rPr sz="2350" spc="65" dirty="0">
                <a:solidFill>
                  <a:srgbClr val="FFFFFF"/>
                </a:solidFill>
                <a:latin typeface="Arial"/>
                <a:cs typeface="Arial"/>
              </a:rPr>
              <a:t>Mangel</a:t>
            </a:r>
            <a:endParaRPr sz="2350">
              <a:latin typeface="Arial"/>
              <a:cs typeface="Arial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7106284" y="5214184"/>
            <a:ext cx="165735" cy="168275"/>
          </a:xfrm>
          <a:custGeom>
            <a:avLst/>
            <a:gdLst/>
            <a:ahLst/>
            <a:cxnLst/>
            <a:rect l="l" t="t" r="r" b="b"/>
            <a:pathLst>
              <a:path w="165734" h="168275">
                <a:moveTo>
                  <a:pt x="97112" y="164981"/>
                </a:moveTo>
                <a:lnTo>
                  <a:pt x="64696" y="164981"/>
                </a:lnTo>
                <a:lnTo>
                  <a:pt x="74556" y="167995"/>
                </a:lnTo>
                <a:lnTo>
                  <a:pt x="90764" y="167995"/>
                </a:lnTo>
                <a:lnTo>
                  <a:pt x="97112" y="164981"/>
                </a:lnTo>
                <a:close/>
              </a:path>
              <a:path w="165734" h="168275">
                <a:moveTo>
                  <a:pt x="97112" y="0"/>
                </a:moveTo>
                <a:lnTo>
                  <a:pt x="64696" y="0"/>
                </a:lnTo>
                <a:lnTo>
                  <a:pt x="54972" y="3349"/>
                </a:lnTo>
                <a:lnTo>
                  <a:pt x="48488" y="6350"/>
                </a:lnTo>
                <a:lnTo>
                  <a:pt x="42140" y="9699"/>
                </a:lnTo>
                <a:lnTo>
                  <a:pt x="35657" y="13048"/>
                </a:lnTo>
                <a:lnTo>
                  <a:pt x="29309" y="19411"/>
                </a:lnTo>
                <a:lnTo>
                  <a:pt x="22556" y="22747"/>
                </a:lnTo>
                <a:lnTo>
                  <a:pt x="16207" y="29111"/>
                </a:lnTo>
                <a:lnTo>
                  <a:pt x="13101" y="35474"/>
                </a:lnTo>
                <a:lnTo>
                  <a:pt x="6348" y="45173"/>
                </a:lnTo>
                <a:lnTo>
                  <a:pt x="3376" y="51872"/>
                </a:lnTo>
                <a:lnTo>
                  <a:pt x="3376" y="58222"/>
                </a:lnTo>
                <a:lnTo>
                  <a:pt x="0" y="67934"/>
                </a:lnTo>
                <a:lnTo>
                  <a:pt x="0" y="100060"/>
                </a:lnTo>
                <a:lnTo>
                  <a:pt x="3376" y="106758"/>
                </a:lnTo>
                <a:lnTo>
                  <a:pt x="3376" y="116458"/>
                </a:lnTo>
                <a:lnTo>
                  <a:pt x="6348" y="122821"/>
                </a:lnTo>
                <a:lnTo>
                  <a:pt x="13101" y="129171"/>
                </a:lnTo>
                <a:lnTo>
                  <a:pt x="16207" y="135869"/>
                </a:lnTo>
                <a:lnTo>
                  <a:pt x="22556" y="142220"/>
                </a:lnTo>
                <a:lnTo>
                  <a:pt x="29309" y="148583"/>
                </a:lnTo>
                <a:lnTo>
                  <a:pt x="35657" y="155281"/>
                </a:lnTo>
                <a:lnTo>
                  <a:pt x="42140" y="158296"/>
                </a:lnTo>
                <a:lnTo>
                  <a:pt x="48488" y="161631"/>
                </a:lnTo>
                <a:lnTo>
                  <a:pt x="58348" y="164981"/>
                </a:lnTo>
                <a:lnTo>
                  <a:pt x="106972" y="164981"/>
                </a:lnTo>
                <a:lnTo>
                  <a:pt x="113320" y="161631"/>
                </a:lnTo>
                <a:lnTo>
                  <a:pt x="120073" y="158296"/>
                </a:lnTo>
                <a:lnTo>
                  <a:pt x="126557" y="151932"/>
                </a:lnTo>
                <a:lnTo>
                  <a:pt x="132905" y="148583"/>
                </a:lnTo>
                <a:lnTo>
                  <a:pt x="74556" y="148583"/>
                </a:lnTo>
                <a:lnTo>
                  <a:pt x="68073" y="145569"/>
                </a:lnTo>
                <a:lnTo>
                  <a:pt x="64696" y="145569"/>
                </a:lnTo>
                <a:lnTo>
                  <a:pt x="58348" y="142220"/>
                </a:lnTo>
                <a:lnTo>
                  <a:pt x="51865" y="142220"/>
                </a:lnTo>
                <a:lnTo>
                  <a:pt x="48488" y="138884"/>
                </a:lnTo>
                <a:lnTo>
                  <a:pt x="42140" y="132520"/>
                </a:lnTo>
                <a:lnTo>
                  <a:pt x="38764" y="129171"/>
                </a:lnTo>
                <a:lnTo>
                  <a:pt x="32280" y="126157"/>
                </a:lnTo>
                <a:lnTo>
                  <a:pt x="29309" y="119472"/>
                </a:lnTo>
                <a:lnTo>
                  <a:pt x="25932" y="113108"/>
                </a:lnTo>
                <a:lnTo>
                  <a:pt x="25932" y="109759"/>
                </a:lnTo>
                <a:lnTo>
                  <a:pt x="22556" y="103409"/>
                </a:lnTo>
                <a:lnTo>
                  <a:pt x="22556" y="97046"/>
                </a:lnTo>
                <a:lnTo>
                  <a:pt x="19584" y="90696"/>
                </a:lnTo>
                <a:lnTo>
                  <a:pt x="19584" y="77634"/>
                </a:lnTo>
                <a:lnTo>
                  <a:pt x="22556" y="71284"/>
                </a:lnTo>
                <a:lnTo>
                  <a:pt x="22556" y="64585"/>
                </a:lnTo>
                <a:lnTo>
                  <a:pt x="25932" y="58222"/>
                </a:lnTo>
                <a:lnTo>
                  <a:pt x="25932" y="51872"/>
                </a:lnTo>
                <a:lnTo>
                  <a:pt x="29309" y="48523"/>
                </a:lnTo>
                <a:lnTo>
                  <a:pt x="32280" y="42159"/>
                </a:lnTo>
                <a:lnTo>
                  <a:pt x="38764" y="35474"/>
                </a:lnTo>
                <a:lnTo>
                  <a:pt x="42140" y="32460"/>
                </a:lnTo>
                <a:lnTo>
                  <a:pt x="45517" y="29111"/>
                </a:lnTo>
                <a:lnTo>
                  <a:pt x="51865" y="25761"/>
                </a:lnTo>
                <a:lnTo>
                  <a:pt x="58348" y="22747"/>
                </a:lnTo>
                <a:lnTo>
                  <a:pt x="61725" y="22747"/>
                </a:lnTo>
                <a:lnTo>
                  <a:pt x="68073" y="19411"/>
                </a:lnTo>
                <a:lnTo>
                  <a:pt x="136153" y="19411"/>
                </a:lnTo>
                <a:lnTo>
                  <a:pt x="132905" y="16062"/>
                </a:lnTo>
                <a:lnTo>
                  <a:pt x="126557" y="13048"/>
                </a:lnTo>
                <a:lnTo>
                  <a:pt x="120073" y="9699"/>
                </a:lnTo>
                <a:lnTo>
                  <a:pt x="113320" y="6350"/>
                </a:lnTo>
                <a:lnTo>
                  <a:pt x="103866" y="3349"/>
                </a:lnTo>
                <a:lnTo>
                  <a:pt x="97112" y="0"/>
                </a:lnTo>
                <a:close/>
              </a:path>
              <a:path w="165734" h="168275">
                <a:moveTo>
                  <a:pt x="136153" y="19411"/>
                </a:moveTo>
                <a:lnTo>
                  <a:pt x="94141" y="19411"/>
                </a:lnTo>
                <a:lnTo>
                  <a:pt x="100489" y="22747"/>
                </a:lnTo>
                <a:lnTo>
                  <a:pt x="103866" y="22747"/>
                </a:lnTo>
                <a:lnTo>
                  <a:pt x="110349" y="25761"/>
                </a:lnTo>
                <a:lnTo>
                  <a:pt x="116697" y="29111"/>
                </a:lnTo>
                <a:lnTo>
                  <a:pt x="120073" y="32460"/>
                </a:lnTo>
                <a:lnTo>
                  <a:pt x="126557" y="35474"/>
                </a:lnTo>
                <a:lnTo>
                  <a:pt x="129933" y="42159"/>
                </a:lnTo>
                <a:lnTo>
                  <a:pt x="132905" y="45173"/>
                </a:lnTo>
                <a:lnTo>
                  <a:pt x="136281" y="51872"/>
                </a:lnTo>
                <a:lnTo>
                  <a:pt x="139388" y="58222"/>
                </a:lnTo>
                <a:lnTo>
                  <a:pt x="139388" y="64585"/>
                </a:lnTo>
                <a:lnTo>
                  <a:pt x="142765" y="71284"/>
                </a:lnTo>
                <a:lnTo>
                  <a:pt x="142765" y="97046"/>
                </a:lnTo>
                <a:lnTo>
                  <a:pt x="139388" y="103409"/>
                </a:lnTo>
                <a:lnTo>
                  <a:pt x="139388" y="109759"/>
                </a:lnTo>
                <a:lnTo>
                  <a:pt x="136281" y="113108"/>
                </a:lnTo>
                <a:lnTo>
                  <a:pt x="132905" y="119472"/>
                </a:lnTo>
                <a:lnTo>
                  <a:pt x="129933" y="126157"/>
                </a:lnTo>
                <a:lnTo>
                  <a:pt x="126557" y="129171"/>
                </a:lnTo>
                <a:lnTo>
                  <a:pt x="120073" y="132520"/>
                </a:lnTo>
                <a:lnTo>
                  <a:pt x="116697" y="138884"/>
                </a:lnTo>
                <a:lnTo>
                  <a:pt x="110349" y="142220"/>
                </a:lnTo>
                <a:lnTo>
                  <a:pt x="106972" y="142220"/>
                </a:lnTo>
                <a:lnTo>
                  <a:pt x="100489" y="145569"/>
                </a:lnTo>
                <a:lnTo>
                  <a:pt x="94141" y="145569"/>
                </a:lnTo>
                <a:lnTo>
                  <a:pt x="87658" y="148583"/>
                </a:lnTo>
                <a:lnTo>
                  <a:pt x="132905" y="148583"/>
                </a:lnTo>
                <a:lnTo>
                  <a:pt x="139388" y="142220"/>
                </a:lnTo>
                <a:lnTo>
                  <a:pt x="146141" y="135869"/>
                </a:lnTo>
                <a:lnTo>
                  <a:pt x="149113" y="129171"/>
                </a:lnTo>
                <a:lnTo>
                  <a:pt x="155596" y="122821"/>
                </a:lnTo>
                <a:lnTo>
                  <a:pt x="158973" y="113108"/>
                </a:lnTo>
                <a:lnTo>
                  <a:pt x="162349" y="106758"/>
                </a:lnTo>
                <a:lnTo>
                  <a:pt x="162349" y="100060"/>
                </a:lnTo>
                <a:lnTo>
                  <a:pt x="165321" y="90696"/>
                </a:lnTo>
                <a:lnTo>
                  <a:pt x="165321" y="74285"/>
                </a:lnTo>
                <a:lnTo>
                  <a:pt x="162349" y="64585"/>
                </a:lnTo>
                <a:lnTo>
                  <a:pt x="162349" y="58222"/>
                </a:lnTo>
                <a:lnTo>
                  <a:pt x="158973" y="48523"/>
                </a:lnTo>
                <a:lnTo>
                  <a:pt x="155596" y="42159"/>
                </a:lnTo>
                <a:lnTo>
                  <a:pt x="149113" y="35474"/>
                </a:lnTo>
                <a:lnTo>
                  <a:pt x="146141" y="29111"/>
                </a:lnTo>
                <a:lnTo>
                  <a:pt x="139388" y="22747"/>
                </a:lnTo>
                <a:lnTo>
                  <a:pt x="136153" y="194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274982" y="5217534"/>
            <a:ext cx="130175" cy="158750"/>
          </a:xfrm>
          <a:custGeom>
            <a:avLst/>
            <a:gdLst/>
            <a:ahLst/>
            <a:cxnLst/>
            <a:rect l="l" t="t" r="r" b="b"/>
            <a:pathLst>
              <a:path w="130175" h="158750">
                <a:moveTo>
                  <a:pt x="29039" y="0"/>
                </a:moveTo>
                <a:lnTo>
                  <a:pt x="6348" y="0"/>
                </a:lnTo>
                <a:lnTo>
                  <a:pt x="52000" y="77634"/>
                </a:lnTo>
                <a:lnTo>
                  <a:pt x="0" y="158282"/>
                </a:lnTo>
                <a:lnTo>
                  <a:pt x="22556" y="158282"/>
                </a:lnTo>
                <a:lnTo>
                  <a:pt x="64831" y="93696"/>
                </a:lnTo>
                <a:lnTo>
                  <a:pt x="88236" y="93696"/>
                </a:lnTo>
                <a:lnTo>
                  <a:pt x="77933" y="77634"/>
                </a:lnTo>
                <a:lnTo>
                  <a:pt x="88859" y="61236"/>
                </a:lnTo>
                <a:lnTo>
                  <a:pt x="64831" y="61236"/>
                </a:lnTo>
                <a:lnTo>
                  <a:pt x="29039" y="0"/>
                </a:lnTo>
                <a:close/>
              </a:path>
              <a:path w="130175" h="158750">
                <a:moveTo>
                  <a:pt x="88236" y="93696"/>
                </a:moveTo>
                <a:lnTo>
                  <a:pt x="64831" y="93696"/>
                </a:lnTo>
                <a:lnTo>
                  <a:pt x="106972" y="158282"/>
                </a:lnTo>
                <a:lnTo>
                  <a:pt x="129663" y="158282"/>
                </a:lnTo>
                <a:lnTo>
                  <a:pt x="88236" y="93696"/>
                </a:lnTo>
                <a:close/>
              </a:path>
              <a:path w="130175" h="158750">
                <a:moveTo>
                  <a:pt x="129663" y="0"/>
                </a:moveTo>
                <a:lnTo>
                  <a:pt x="106972" y="0"/>
                </a:lnTo>
                <a:lnTo>
                  <a:pt x="64831" y="61236"/>
                </a:lnTo>
                <a:lnTo>
                  <a:pt x="88859" y="61236"/>
                </a:lnTo>
                <a:lnTo>
                  <a:pt x="129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459888" y="5217534"/>
            <a:ext cx="110489" cy="158750"/>
          </a:xfrm>
          <a:custGeom>
            <a:avLst/>
            <a:gdLst/>
            <a:ahLst/>
            <a:cxnLst/>
            <a:rect l="l" t="t" r="r" b="b"/>
            <a:pathLst>
              <a:path w="110490" h="158750">
                <a:moveTo>
                  <a:pt x="106972" y="0"/>
                </a:moveTo>
                <a:lnTo>
                  <a:pt x="9859" y="0"/>
                </a:lnTo>
                <a:lnTo>
                  <a:pt x="9859" y="19398"/>
                </a:lnTo>
                <a:lnTo>
                  <a:pt x="84416" y="19398"/>
                </a:lnTo>
                <a:lnTo>
                  <a:pt x="0" y="138870"/>
                </a:lnTo>
                <a:lnTo>
                  <a:pt x="0" y="158282"/>
                </a:lnTo>
                <a:lnTo>
                  <a:pt x="110349" y="158282"/>
                </a:lnTo>
                <a:lnTo>
                  <a:pt x="110349" y="138870"/>
                </a:lnTo>
                <a:lnTo>
                  <a:pt x="22691" y="138870"/>
                </a:lnTo>
                <a:lnTo>
                  <a:pt x="106972" y="22412"/>
                </a:lnTo>
                <a:lnTo>
                  <a:pt x="1069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722457" y="5162312"/>
            <a:ext cx="162560" cy="220345"/>
          </a:xfrm>
          <a:custGeom>
            <a:avLst/>
            <a:gdLst/>
            <a:ahLst/>
            <a:cxnLst/>
            <a:rect l="l" t="t" r="r" b="b"/>
            <a:pathLst>
              <a:path w="162559" h="220345">
                <a:moveTo>
                  <a:pt x="94276" y="216853"/>
                </a:moveTo>
                <a:lnTo>
                  <a:pt x="65237" y="216853"/>
                </a:lnTo>
                <a:lnTo>
                  <a:pt x="71585" y="219867"/>
                </a:lnTo>
                <a:lnTo>
                  <a:pt x="91169" y="219867"/>
                </a:lnTo>
                <a:lnTo>
                  <a:pt x="94276" y="216853"/>
                </a:lnTo>
                <a:close/>
              </a:path>
              <a:path w="162559" h="220345">
                <a:moveTo>
                  <a:pt x="110349" y="55221"/>
                </a:moveTo>
                <a:lnTo>
                  <a:pt x="58483" y="55221"/>
                </a:lnTo>
                <a:lnTo>
                  <a:pt x="49029" y="58222"/>
                </a:lnTo>
                <a:lnTo>
                  <a:pt x="42275" y="61571"/>
                </a:lnTo>
                <a:lnTo>
                  <a:pt x="35792" y="64920"/>
                </a:lnTo>
                <a:lnTo>
                  <a:pt x="29444" y="71284"/>
                </a:lnTo>
                <a:lnTo>
                  <a:pt x="22961" y="77634"/>
                </a:lnTo>
                <a:lnTo>
                  <a:pt x="16207" y="80983"/>
                </a:lnTo>
                <a:lnTo>
                  <a:pt x="13236" y="87346"/>
                </a:lnTo>
                <a:lnTo>
                  <a:pt x="6753" y="97046"/>
                </a:lnTo>
                <a:lnTo>
                  <a:pt x="3376" y="103744"/>
                </a:lnTo>
                <a:lnTo>
                  <a:pt x="3376" y="110094"/>
                </a:lnTo>
                <a:lnTo>
                  <a:pt x="0" y="119807"/>
                </a:lnTo>
                <a:lnTo>
                  <a:pt x="0" y="151932"/>
                </a:lnTo>
                <a:lnTo>
                  <a:pt x="3376" y="161631"/>
                </a:lnTo>
                <a:lnTo>
                  <a:pt x="3376" y="168330"/>
                </a:lnTo>
                <a:lnTo>
                  <a:pt x="6753" y="174693"/>
                </a:lnTo>
                <a:lnTo>
                  <a:pt x="13236" y="181043"/>
                </a:lnTo>
                <a:lnTo>
                  <a:pt x="16207" y="187742"/>
                </a:lnTo>
                <a:lnTo>
                  <a:pt x="22961" y="194092"/>
                </a:lnTo>
                <a:lnTo>
                  <a:pt x="29444" y="200455"/>
                </a:lnTo>
                <a:lnTo>
                  <a:pt x="35792" y="207154"/>
                </a:lnTo>
                <a:lnTo>
                  <a:pt x="42275" y="210168"/>
                </a:lnTo>
                <a:lnTo>
                  <a:pt x="49029" y="213504"/>
                </a:lnTo>
                <a:lnTo>
                  <a:pt x="55377" y="216853"/>
                </a:lnTo>
                <a:lnTo>
                  <a:pt x="104001" y="216853"/>
                </a:lnTo>
                <a:lnTo>
                  <a:pt x="107377" y="213504"/>
                </a:lnTo>
                <a:lnTo>
                  <a:pt x="113725" y="213504"/>
                </a:lnTo>
                <a:lnTo>
                  <a:pt x="116832" y="210168"/>
                </a:lnTo>
                <a:lnTo>
                  <a:pt x="120209" y="210168"/>
                </a:lnTo>
                <a:lnTo>
                  <a:pt x="123585" y="207154"/>
                </a:lnTo>
                <a:lnTo>
                  <a:pt x="126557" y="203804"/>
                </a:lnTo>
                <a:lnTo>
                  <a:pt x="129933" y="200455"/>
                </a:lnTo>
                <a:lnTo>
                  <a:pt x="68208" y="200455"/>
                </a:lnTo>
                <a:lnTo>
                  <a:pt x="65237" y="197441"/>
                </a:lnTo>
                <a:lnTo>
                  <a:pt x="58483" y="194092"/>
                </a:lnTo>
                <a:lnTo>
                  <a:pt x="52000" y="194092"/>
                </a:lnTo>
                <a:lnTo>
                  <a:pt x="49029" y="190756"/>
                </a:lnTo>
                <a:lnTo>
                  <a:pt x="42275" y="187742"/>
                </a:lnTo>
                <a:lnTo>
                  <a:pt x="39169" y="181043"/>
                </a:lnTo>
                <a:lnTo>
                  <a:pt x="32821" y="178029"/>
                </a:lnTo>
                <a:lnTo>
                  <a:pt x="29444" y="171344"/>
                </a:lnTo>
                <a:lnTo>
                  <a:pt x="26067" y="168330"/>
                </a:lnTo>
                <a:lnTo>
                  <a:pt x="26067" y="161631"/>
                </a:lnTo>
                <a:lnTo>
                  <a:pt x="22961" y="155281"/>
                </a:lnTo>
                <a:lnTo>
                  <a:pt x="19584" y="148918"/>
                </a:lnTo>
                <a:lnTo>
                  <a:pt x="19584" y="129506"/>
                </a:lnTo>
                <a:lnTo>
                  <a:pt x="22961" y="123156"/>
                </a:lnTo>
                <a:lnTo>
                  <a:pt x="22961" y="116458"/>
                </a:lnTo>
                <a:lnTo>
                  <a:pt x="26067" y="110094"/>
                </a:lnTo>
                <a:lnTo>
                  <a:pt x="26067" y="106758"/>
                </a:lnTo>
                <a:lnTo>
                  <a:pt x="32821" y="94031"/>
                </a:lnTo>
                <a:lnTo>
                  <a:pt x="39169" y="90696"/>
                </a:lnTo>
                <a:lnTo>
                  <a:pt x="42275" y="84332"/>
                </a:lnTo>
                <a:lnTo>
                  <a:pt x="49029" y="80983"/>
                </a:lnTo>
                <a:lnTo>
                  <a:pt x="52000" y="77634"/>
                </a:lnTo>
                <a:lnTo>
                  <a:pt x="58483" y="74619"/>
                </a:lnTo>
                <a:lnTo>
                  <a:pt x="65237" y="74619"/>
                </a:lnTo>
                <a:lnTo>
                  <a:pt x="68208" y="71284"/>
                </a:lnTo>
                <a:lnTo>
                  <a:pt x="133310" y="71284"/>
                </a:lnTo>
                <a:lnTo>
                  <a:pt x="129933" y="67934"/>
                </a:lnTo>
                <a:lnTo>
                  <a:pt x="126557" y="64920"/>
                </a:lnTo>
                <a:lnTo>
                  <a:pt x="123585" y="64920"/>
                </a:lnTo>
                <a:lnTo>
                  <a:pt x="116832" y="58222"/>
                </a:lnTo>
                <a:lnTo>
                  <a:pt x="113725" y="58222"/>
                </a:lnTo>
                <a:lnTo>
                  <a:pt x="110349" y="55221"/>
                </a:lnTo>
                <a:close/>
              </a:path>
              <a:path w="162559" h="220345">
                <a:moveTo>
                  <a:pt x="162349" y="190756"/>
                </a:moveTo>
                <a:lnTo>
                  <a:pt x="142765" y="190756"/>
                </a:lnTo>
                <a:lnTo>
                  <a:pt x="142765" y="213504"/>
                </a:lnTo>
                <a:lnTo>
                  <a:pt x="162349" y="213504"/>
                </a:lnTo>
                <a:lnTo>
                  <a:pt x="162349" y="190756"/>
                </a:lnTo>
                <a:close/>
              </a:path>
              <a:path w="162559" h="220345">
                <a:moveTo>
                  <a:pt x="133310" y="71284"/>
                </a:moveTo>
                <a:lnTo>
                  <a:pt x="94276" y="71284"/>
                </a:lnTo>
                <a:lnTo>
                  <a:pt x="100624" y="74619"/>
                </a:lnTo>
                <a:lnTo>
                  <a:pt x="104001" y="74619"/>
                </a:lnTo>
                <a:lnTo>
                  <a:pt x="110349" y="77634"/>
                </a:lnTo>
                <a:lnTo>
                  <a:pt x="113725" y="80983"/>
                </a:lnTo>
                <a:lnTo>
                  <a:pt x="120209" y="84332"/>
                </a:lnTo>
                <a:lnTo>
                  <a:pt x="123585" y="90696"/>
                </a:lnTo>
                <a:lnTo>
                  <a:pt x="129933" y="94031"/>
                </a:lnTo>
                <a:lnTo>
                  <a:pt x="133310" y="100395"/>
                </a:lnTo>
                <a:lnTo>
                  <a:pt x="136417" y="103744"/>
                </a:lnTo>
                <a:lnTo>
                  <a:pt x="139793" y="110094"/>
                </a:lnTo>
                <a:lnTo>
                  <a:pt x="139793" y="116458"/>
                </a:lnTo>
                <a:lnTo>
                  <a:pt x="142765" y="123156"/>
                </a:lnTo>
                <a:lnTo>
                  <a:pt x="142765" y="148918"/>
                </a:lnTo>
                <a:lnTo>
                  <a:pt x="139793" y="151932"/>
                </a:lnTo>
                <a:lnTo>
                  <a:pt x="139793" y="158631"/>
                </a:lnTo>
                <a:lnTo>
                  <a:pt x="136417" y="164981"/>
                </a:lnTo>
                <a:lnTo>
                  <a:pt x="133310" y="171344"/>
                </a:lnTo>
                <a:lnTo>
                  <a:pt x="120209" y="184393"/>
                </a:lnTo>
                <a:lnTo>
                  <a:pt x="110349" y="194092"/>
                </a:lnTo>
                <a:lnTo>
                  <a:pt x="104001" y="194092"/>
                </a:lnTo>
                <a:lnTo>
                  <a:pt x="100624" y="197441"/>
                </a:lnTo>
                <a:lnTo>
                  <a:pt x="94276" y="197441"/>
                </a:lnTo>
                <a:lnTo>
                  <a:pt x="87793" y="200455"/>
                </a:lnTo>
                <a:lnTo>
                  <a:pt x="133310" y="200455"/>
                </a:lnTo>
                <a:lnTo>
                  <a:pt x="136417" y="197441"/>
                </a:lnTo>
                <a:lnTo>
                  <a:pt x="139793" y="194092"/>
                </a:lnTo>
                <a:lnTo>
                  <a:pt x="142765" y="190756"/>
                </a:lnTo>
                <a:lnTo>
                  <a:pt x="162349" y="190756"/>
                </a:lnTo>
                <a:lnTo>
                  <a:pt x="162349" y="80983"/>
                </a:lnTo>
                <a:lnTo>
                  <a:pt x="142765" y="80983"/>
                </a:lnTo>
                <a:lnTo>
                  <a:pt x="139793" y="77634"/>
                </a:lnTo>
                <a:lnTo>
                  <a:pt x="136417" y="74619"/>
                </a:lnTo>
                <a:lnTo>
                  <a:pt x="133310" y="71284"/>
                </a:lnTo>
                <a:close/>
              </a:path>
              <a:path w="162559" h="220345">
                <a:moveTo>
                  <a:pt x="162349" y="55221"/>
                </a:moveTo>
                <a:lnTo>
                  <a:pt x="142765" y="55221"/>
                </a:lnTo>
                <a:lnTo>
                  <a:pt x="142765" y="80983"/>
                </a:lnTo>
                <a:lnTo>
                  <a:pt x="162349" y="80983"/>
                </a:lnTo>
                <a:lnTo>
                  <a:pt x="162349" y="55221"/>
                </a:lnTo>
                <a:close/>
              </a:path>
              <a:path w="162559" h="220345">
                <a:moveTo>
                  <a:pt x="97652" y="51872"/>
                </a:moveTo>
                <a:lnTo>
                  <a:pt x="74691" y="51872"/>
                </a:lnTo>
                <a:lnTo>
                  <a:pt x="65237" y="55221"/>
                </a:lnTo>
                <a:lnTo>
                  <a:pt x="100624" y="55221"/>
                </a:lnTo>
                <a:lnTo>
                  <a:pt x="97652" y="51872"/>
                </a:lnTo>
                <a:close/>
              </a:path>
              <a:path w="162559" h="220345">
                <a:moveTo>
                  <a:pt x="120209" y="0"/>
                </a:moveTo>
                <a:lnTo>
                  <a:pt x="100624" y="0"/>
                </a:lnTo>
                <a:lnTo>
                  <a:pt x="100624" y="26096"/>
                </a:lnTo>
                <a:lnTo>
                  <a:pt x="120209" y="26096"/>
                </a:lnTo>
                <a:lnTo>
                  <a:pt x="120209" y="0"/>
                </a:lnTo>
                <a:close/>
              </a:path>
              <a:path w="162559" h="220345">
                <a:moveTo>
                  <a:pt x="65237" y="0"/>
                </a:moveTo>
                <a:lnTo>
                  <a:pt x="45652" y="0"/>
                </a:lnTo>
                <a:lnTo>
                  <a:pt x="45652" y="26096"/>
                </a:lnTo>
                <a:lnTo>
                  <a:pt x="65237" y="26096"/>
                </a:lnTo>
                <a:lnTo>
                  <a:pt x="652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2590800" y="2438400"/>
            <a:ext cx="4114800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ts val="2395"/>
              </a:lnSpc>
              <a:tabLst>
                <a:tab pos="2214880" algn="l"/>
              </a:tabLst>
            </a:pPr>
            <a:r>
              <a:rPr sz="2350" spc="-70" dirty="0">
                <a:solidFill>
                  <a:srgbClr val="FFFFFF"/>
                </a:solidFill>
                <a:latin typeface="Arial"/>
                <a:cs typeface="Arial"/>
              </a:rPr>
              <a:t>Referenz-	</a:t>
            </a:r>
            <a:r>
              <a:rPr sz="3525" spc="52" baseline="-10638" dirty="0">
                <a:solidFill>
                  <a:srgbClr val="FFFFFF"/>
                </a:solidFill>
                <a:latin typeface="Arial"/>
                <a:cs typeface="Arial"/>
              </a:rPr>
              <a:t>minimale</a:t>
            </a:r>
            <a:endParaRPr sz="3525" baseline="-10638">
              <a:latin typeface="Arial"/>
              <a:cs typeface="Arial"/>
            </a:endParaRPr>
          </a:p>
          <a:p>
            <a:pPr marL="404495">
              <a:lnSpc>
                <a:spcPct val="100000"/>
              </a:lnSpc>
              <a:spcBef>
                <a:spcPts val="434"/>
              </a:spcBef>
              <a:tabLst>
                <a:tab pos="1925955" algn="l"/>
              </a:tabLst>
            </a:pPr>
            <a:r>
              <a:rPr sz="3525" spc="-67" baseline="10638" dirty="0">
                <a:solidFill>
                  <a:srgbClr val="FFFFFF"/>
                </a:solidFill>
                <a:latin typeface="Arial"/>
                <a:cs typeface="Arial"/>
              </a:rPr>
              <a:t>wert	</a:t>
            </a:r>
            <a:r>
              <a:rPr sz="2350" spc="-30" dirty="0">
                <a:solidFill>
                  <a:srgbClr val="FFFFFF"/>
                </a:solidFill>
                <a:latin typeface="Arial"/>
                <a:cs typeface="Arial"/>
              </a:rPr>
              <a:t>toxische</a:t>
            </a:r>
            <a:r>
              <a:rPr sz="23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spc="-80" dirty="0">
                <a:solidFill>
                  <a:srgbClr val="FFFFFF"/>
                </a:solidFill>
                <a:latin typeface="Arial"/>
                <a:cs typeface="Arial"/>
              </a:rPr>
              <a:t>Dosis</a:t>
            </a:r>
            <a:endParaRPr sz="2350">
              <a:latin typeface="Arial"/>
              <a:cs typeface="Arial"/>
            </a:endParaRPr>
          </a:p>
        </p:txBody>
      </p:sp>
      <p:sp>
        <p:nvSpPr>
          <p:cNvPr id="106" name="object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679" rIns="0" bIns="0" rtlCol="0">
            <a:spAutoFit/>
          </a:bodyPr>
          <a:lstStyle/>
          <a:p>
            <a:pPr marL="1264285">
              <a:lnSpc>
                <a:spcPct val="100000"/>
              </a:lnSpc>
            </a:pP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Risk assessment of food</a:t>
            </a:r>
            <a:r>
              <a:rPr sz="2800" spc="9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fortification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764844" y="1259078"/>
            <a:ext cx="5677535" cy="833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Mikronutrients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moderate safety index</a:t>
            </a:r>
            <a:r>
              <a:rPr sz="18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Interactions </a:t>
            </a:r>
            <a:r>
              <a:rPr sz="1800" spc="-15" dirty="0">
                <a:solidFill>
                  <a:srgbClr val="FFFF00"/>
                </a:solidFill>
                <a:latin typeface="Arial"/>
                <a:cs typeface="Arial"/>
              </a:rPr>
              <a:t>with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other nutrients 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affect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1800" spc="1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bioavailability: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674620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Ca and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P;  Fe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Vit.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C;	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folate and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B12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0" y="2819400"/>
            <a:ext cx="1676400" cy="3124200"/>
          </a:xfrm>
          <a:custGeom>
            <a:avLst/>
            <a:gdLst/>
            <a:ahLst/>
            <a:cxnLst/>
            <a:rect l="l" t="t" r="r" b="b"/>
            <a:pathLst>
              <a:path w="1676400" h="3124200">
                <a:moveTo>
                  <a:pt x="0" y="3124200"/>
                </a:moveTo>
                <a:lnTo>
                  <a:pt x="1676400" y="3124200"/>
                </a:lnTo>
                <a:lnTo>
                  <a:pt x="1676400" y="0"/>
                </a:lnTo>
                <a:lnTo>
                  <a:pt x="0" y="0"/>
                </a:lnTo>
                <a:lnTo>
                  <a:pt x="0" y="312420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0" y="2819400"/>
            <a:ext cx="1676400" cy="3124200"/>
          </a:xfrm>
          <a:custGeom>
            <a:avLst/>
            <a:gdLst/>
            <a:ahLst/>
            <a:cxnLst/>
            <a:rect l="l" t="t" r="r" b="b"/>
            <a:pathLst>
              <a:path w="1676400" h="3124200">
                <a:moveTo>
                  <a:pt x="0" y="3124200"/>
                </a:moveTo>
                <a:lnTo>
                  <a:pt x="1676400" y="3124200"/>
                </a:lnTo>
                <a:lnTo>
                  <a:pt x="1676400" y="0"/>
                </a:lnTo>
                <a:lnTo>
                  <a:pt x="0" y="0"/>
                </a:lnTo>
                <a:lnTo>
                  <a:pt x="0" y="3124200"/>
                </a:lnTo>
                <a:close/>
              </a:path>
            </a:pathLst>
          </a:custGeom>
          <a:ln w="9144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315569" y="3955669"/>
            <a:ext cx="992505" cy="847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3175" algn="ctr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Incidence  of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adverse  effects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2590800" y="2438400"/>
            <a:ext cx="4114800" cy="914400"/>
          </a:xfrm>
          <a:custGeom>
            <a:avLst/>
            <a:gdLst/>
            <a:ahLst/>
            <a:cxnLst/>
            <a:rect l="l" t="t" r="r" b="b"/>
            <a:pathLst>
              <a:path w="4114800" h="914400">
                <a:moveTo>
                  <a:pt x="0" y="914400"/>
                </a:moveTo>
                <a:lnTo>
                  <a:pt x="4114800" y="914400"/>
                </a:lnTo>
                <a:lnTo>
                  <a:pt x="4114800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590800" y="2438400"/>
            <a:ext cx="4114800" cy="914400"/>
          </a:xfrm>
          <a:custGeom>
            <a:avLst/>
            <a:gdLst/>
            <a:ahLst/>
            <a:cxnLst/>
            <a:rect l="l" t="t" r="r" b="b"/>
            <a:pathLst>
              <a:path w="4114800" h="914400">
                <a:moveTo>
                  <a:pt x="0" y="914400"/>
                </a:moveTo>
                <a:lnTo>
                  <a:pt x="4114800" y="914400"/>
                </a:lnTo>
                <a:lnTo>
                  <a:pt x="4114800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ln w="9144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3140075" y="2545715"/>
            <a:ext cx="393065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4435728" y="2698115"/>
            <a:ext cx="159829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lowest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toxic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dose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3424428" y="5786628"/>
            <a:ext cx="4124325" cy="39052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4381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4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Daily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intake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828800" y="5029200"/>
            <a:ext cx="1371600" cy="533400"/>
          </a:xfrm>
          <a:prstGeom prst="rect">
            <a:avLst/>
          </a:prstGeom>
          <a:solidFill>
            <a:srgbClr val="CC0000"/>
          </a:solidFill>
          <a:ln w="9144">
            <a:solidFill>
              <a:srgbClr val="000000"/>
            </a:solidFill>
          </a:ln>
        </p:spPr>
        <p:txBody>
          <a:bodyPr vert="horz" wrap="square" lIns="0" tIns="110489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869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Deficiency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6858000" y="4953000"/>
            <a:ext cx="1371600" cy="533400"/>
          </a:xfrm>
          <a:prstGeom prst="rect">
            <a:avLst/>
          </a:prstGeom>
          <a:solidFill>
            <a:srgbClr val="CC0000"/>
          </a:solidFill>
          <a:ln w="9144">
            <a:solidFill>
              <a:srgbClr val="000000"/>
            </a:solidFill>
          </a:ln>
        </p:spPr>
        <p:txBody>
          <a:bodyPr vert="horz" wrap="square" lIns="0" tIns="110489" rIns="0" bIns="0" rtlCol="0">
            <a:spAutoFit/>
          </a:bodyPr>
          <a:lstStyle/>
          <a:p>
            <a:pPr marL="338455">
              <a:lnSpc>
                <a:spcPct val="100000"/>
              </a:lnSpc>
              <a:spcBef>
                <a:spcPts val="869"/>
              </a:spcBef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Toxicity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8109671" y="6339133"/>
            <a:ext cx="695960" cy="362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b="1" spc="-60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I</a:t>
            </a:r>
            <a:r>
              <a:rPr sz="2300" b="1" i="1" spc="-15" dirty="0">
                <a:solidFill>
                  <a:srgbClr val="80FFFF"/>
                </a:solidFill>
                <a:latin typeface="Times New Roman"/>
                <a:cs typeface="Times New Roman"/>
              </a:rPr>
              <a:t>f</a:t>
            </a:r>
            <a:r>
              <a:rPr sz="3450" b="1" spc="-472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E</a:t>
            </a:r>
            <a:r>
              <a:rPr sz="3450" b="1" spc="209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W</a:t>
            </a:r>
            <a:endParaRPr sz="3450" baseline="1207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86271" y="5410200"/>
            <a:ext cx="1371600" cy="22860"/>
          </a:xfrm>
          <a:custGeom>
            <a:avLst/>
            <a:gdLst/>
            <a:ahLst/>
            <a:cxnLst/>
            <a:rect l="l" t="t" r="r" b="b"/>
            <a:pathLst>
              <a:path w="1371600" h="22860">
                <a:moveTo>
                  <a:pt x="0" y="22859"/>
                </a:moveTo>
                <a:lnTo>
                  <a:pt x="1371600" y="22859"/>
                </a:lnTo>
                <a:lnTo>
                  <a:pt x="1371600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86271" y="4899659"/>
            <a:ext cx="1371600" cy="533400"/>
          </a:xfrm>
          <a:custGeom>
            <a:avLst/>
            <a:gdLst/>
            <a:ahLst/>
            <a:cxnLst/>
            <a:rect l="l" t="t" r="r" b="b"/>
            <a:pathLst>
              <a:path w="1371600" h="533400">
                <a:moveTo>
                  <a:pt x="0" y="533399"/>
                </a:moveTo>
                <a:lnTo>
                  <a:pt x="1371600" y="533399"/>
                </a:lnTo>
                <a:lnTo>
                  <a:pt x="137160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70532" y="5334000"/>
            <a:ext cx="1382395" cy="32384"/>
          </a:xfrm>
          <a:custGeom>
            <a:avLst/>
            <a:gdLst/>
            <a:ahLst/>
            <a:cxnLst/>
            <a:rect l="l" t="t" r="r" b="b"/>
            <a:pathLst>
              <a:path w="1382395" h="32385">
                <a:moveTo>
                  <a:pt x="0" y="32003"/>
                </a:moveTo>
                <a:lnTo>
                  <a:pt x="1382268" y="32003"/>
                </a:lnTo>
                <a:lnTo>
                  <a:pt x="1382268" y="0"/>
                </a:lnTo>
                <a:lnTo>
                  <a:pt x="0" y="0"/>
                </a:lnTo>
                <a:lnTo>
                  <a:pt x="0" y="32003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70532" y="4832603"/>
            <a:ext cx="1382395" cy="533400"/>
          </a:xfrm>
          <a:custGeom>
            <a:avLst/>
            <a:gdLst/>
            <a:ahLst/>
            <a:cxnLst/>
            <a:rect l="l" t="t" r="r" b="b"/>
            <a:pathLst>
              <a:path w="1382395" h="533400">
                <a:moveTo>
                  <a:pt x="0" y="533400"/>
                </a:moveTo>
                <a:lnTo>
                  <a:pt x="1382268" y="533400"/>
                </a:lnTo>
                <a:lnTo>
                  <a:pt x="1382268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86674" y="2579662"/>
            <a:ext cx="30480" cy="3079750"/>
          </a:xfrm>
          <a:custGeom>
            <a:avLst/>
            <a:gdLst/>
            <a:ahLst/>
            <a:cxnLst/>
            <a:rect l="l" t="t" r="r" b="b"/>
            <a:pathLst>
              <a:path w="30480" h="3079750">
                <a:moveTo>
                  <a:pt x="0" y="3065846"/>
                </a:moveTo>
                <a:lnTo>
                  <a:pt x="0" y="3079483"/>
                </a:lnTo>
                <a:lnTo>
                  <a:pt x="16832" y="3079483"/>
                </a:lnTo>
                <a:lnTo>
                  <a:pt x="0" y="3065846"/>
                </a:lnTo>
                <a:close/>
              </a:path>
              <a:path w="30480" h="3079750">
                <a:moveTo>
                  <a:pt x="30438" y="0"/>
                </a:moveTo>
                <a:lnTo>
                  <a:pt x="0" y="0"/>
                </a:lnTo>
                <a:lnTo>
                  <a:pt x="0" y="3065846"/>
                </a:lnTo>
                <a:lnTo>
                  <a:pt x="16832" y="3079483"/>
                </a:lnTo>
                <a:lnTo>
                  <a:pt x="16832" y="3052572"/>
                </a:lnTo>
                <a:lnTo>
                  <a:pt x="30438" y="3052572"/>
                </a:lnTo>
                <a:lnTo>
                  <a:pt x="30438" y="0"/>
                </a:lnTo>
                <a:close/>
              </a:path>
              <a:path w="30480" h="3079750">
                <a:moveTo>
                  <a:pt x="30438" y="3052572"/>
                </a:moveTo>
                <a:lnTo>
                  <a:pt x="16832" y="3052572"/>
                </a:lnTo>
                <a:lnTo>
                  <a:pt x="30438" y="3065846"/>
                </a:lnTo>
                <a:lnTo>
                  <a:pt x="30438" y="30525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3506" y="5645691"/>
            <a:ext cx="7240905" cy="0"/>
          </a:xfrm>
          <a:custGeom>
            <a:avLst/>
            <a:gdLst/>
            <a:ahLst/>
            <a:cxnLst/>
            <a:rect l="l" t="t" r="r" b="b"/>
            <a:pathLst>
              <a:path w="7240905">
                <a:moveTo>
                  <a:pt x="0" y="0"/>
                </a:moveTo>
                <a:lnTo>
                  <a:pt x="7240494" y="0"/>
                </a:lnTo>
              </a:path>
            </a:pathLst>
          </a:custGeom>
          <a:ln w="269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71115" y="2734075"/>
            <a:ext cx="2483485" cy="2925445"/>
          </a:xfrm>
          <a:custGeom>
            <a:avLst/>
            <a:gdLst/>
            <a:ahLst/>
            <a:cxnLst/>
            <a:rect l="l" t="t" r="r" b="b"/>
            <a:pathLst>
              <a:path w="2483485" h="2925445">
                <a:moveTo>
                  <a:pt x="0" y="0"/>
                </a:moveTo>
                <a:lnTo>
                  <a:pt x="0" y="30351"/>
                </a:lnTo>
                <a:lnTo>
                  <a:pt x="80934" y="30351"/>
                </a:lnTo>
                <a:lnTo>
                  <a:pt x="155276" y="37064"/>
                </a:lnTo>
                <a:lnTo>
                  <a:pt x="229618" y="47135"/>
                </a:lnTo>
                <a:lnTo>
                  <a:pt x="296947" y="60702"/>
                </a:lnTo>
                <a:lnTo>
                  <a:pt x="364556" y="77486"/>
                </a:lnTo>
                <a:lnTo>
                  <a:pt x="485748" y="124341"/>
                </a:lnTo>
                <a:lnTo>
                  <a:pt x="539751" y="151195"/>
                </a:lnTo>
                <a:lnTo>
                  <a:pt x="593754" y="181686"/>
                </a:lnTo>
                <a:lnTo>
                  <a:pt x="641025" y="215254"/>
                </a:lnTo>
                <a:lnTo>
                  <a:pt x="688435" y="252179"/>
                </a:lnTo>
                <a:lnTo>
                  <a:pt x="775962" y="332882"/>
                </a:lnTo>
                <a:lnTo>
                  <a:pt x="816640" y="380157"/>
                </a:lnTo>
                <a:lnTo>
                  <a:pt x="853811" y="426872"/>
                </a:lnTo>
                <a:lnTo>
                  <a:pt x="887475" y="474147"/>
                </a:lnTo>
                <a:lnTo>
                  <a:pt x="921140" y="527856"/>
                </a:lnTo>
                <a:lnTo>
                  <a:pt x="951578" y="578208"/>
                </a:lnTo>
                <a:lnTo>
                  <a:pt x="981736" y="635553"/>
                </a:lnTo>
                <a:lnTo>
                  <a:pt x="1035739" y="749824"/>
                </a:lnTo>
                <a:lnTo>
                  <a:pt x="1059584" y="810246"/>
                </a:lnTo>
                <a:lnTo>
                  <a:pt x="1083009" y="870948"/>
                </a:lnTo>
                <a:lnTo>
                  <a:pt x="1103348" y="934588"/>
                </a:lnTo>
                <a:lnTo>
                  <a:pt x="1147252" y="1062426"/>
                </a:lnTo>
                <a:lnTo>
                  <a:pt x="1184283" y="1196977"/>
                </a:lnTo>
                <a:lnTo>
                  <a:pt x="1221454" y="1331529"/>
                </a:lnTo>
                <a:lnTo>
                  <a:pt x="1255118" y="1465941"/>
                </a:lnTo>
                <a:lnTo>
                  <a:pt x="1292289" y="1600492"/>
                </a:lnTo>
                <a:lnTo>
                  <a:pt x="1325953" y="1734624"/>
                </a:lnTo>
                <a:lnTo>
                  <a:pt x="1363124" y="1869176"/>
                </a:lnTo>
                <a:lnTo>
                  <a:pt x="1403802" y="1997014"/>
                </a:lnTo>
                <a:lnTo>
                  <a:pt x="1447566" y="2121467"/>
                </a:lnTo>
                <a:lnTo>
                  <a:pt x="1498062" y="2242354"/>
                </a:lnTo>
                <a:lnTo>
                  <a:pt x="1524994" y="2299657"/>
                </a:lnTo>
                <a:lnTo>
                  <a:pt x="1552066" y="2356611"/>
                </a:lnTo>
                <a:lnTo>
                  <a:pt x="1582504" y="2410417"/>
                </a:lnTo>
                <a:lnTo>
                  <a:pt x="1616168" y="2464224"/>
                </a:lnTo>
                <a:lnTo>
                  <a:pt x="1650113" y="2514884"/>
                </a:lnTo>
                <a:lnTo>
                  <a:pt x="1683777" y="2561697"/>
                </a:lnTo>
                <a:lnTo>
                  <a:pt x="1724174" y="2608860"/>
                </a:lnTo>
                <a:lnTo>
                  <a:pt x="1764712" y="2652540"/>
                </a:lnTo>
                <a:lnTo>
                  <a:pt x="1808616" y="2693073"/>
                </a:lnTo>
                <a:lnTo>
                  <a:pt x="1852379" y="2729760"/>
                </a:lnTo>
                <a:lnTo>
                  <a:pt x="1903156" y="2766783"/>
                </a:lnTo>
                <a:lnTo>
                  <a:pt x="1953653" y="2797190"/>
                </a:lnTo>
                <a:lnTo>
                  <a:pt x="2007656" y="2827583"/>
                </a:lnTo>
                <a:lnTo>
                  <a:pt x="2065166" y="2850997"/>
                </a:lnTo>
                <a:lnTo>
                  <a:pt x="2125762" y="2874396"/>
                </a:lnTo>
                <a:lnTo>
                  <a:pt x="2193371" y="2891180"/>
                </a:lnTo>
                <a:lnTo>
                  <a:pt x="2260700" y="2904803"/>
                </a:lnTo>
                <a:lnTo>
                  <a:pt x="2331535" y="2918077"/>
                </a:lnTo>
                <a:lnTo>
                  <a:pt x="2483305" y="2925070"/>
                </a:lnTo>
                <a:lnTo>
                  <a:pt x="2483305" y="2898160"/>
                </a:lnTo>
                <a:lnTo>
                  <a:pt x="2405877" y="2894663"/>
                </a:lnTo>
                <a:lnTo>
                  <a:pt x="2335042" y="2888033"/>
                </a:lnTo>
                <a:lnTo>
                  <a:pt x="2264206" y="2877893"/>
                </a:lnTo>
                <a:lnTo>
                  <a:pt x="2200104" y="2864270"/>
                </a:lnTo>
                <a:lnTo>
                  <a:pt x="2136001" y="2847500"/>
                </a:lnTo>
                <a:lnTo>
                  <a:pt x="2075265" y="2824086"/>
                </a:lnTo>
                <a:lnTo>
                  <a:pt x="2021402" y="2800687"/>
                </a:lnTo>
                <a:lnTo>
                  <a:pt x="1967399" y="2773776"/>
                </a:lnTo>
                <a:lnTo>
                  <a:pt x="1916482" y="2743383"/>
                </a:lnTo>
                <a:lnTo>
                  <a:pt x="1869212" y="2709843"/>
                </a:lnTo>
                <a:lnTo>
                  <a:pt x="1825448" y="2672807"/>
                </a:lnTo>
                <a:lnTo>
                  <a:pt x="1785051" y="2632273"/>
                </a:lnTo>
                <a:lnTo>
                  <a:pt x="1744373" y="2588607"/>
                </a:lnTo>
                <a:lnTo>
                  <a:pt x="1707342" y="2544927"/>
                </a:lnTo>
                <a:lnTo>
                  <a:pt x="1673678" y="2498114"/>
                </a:lnTo>
                <a:lnTo>
                  <a:pt x="1640014" y="2450937"/>
                </a:lnTo>
                <a:lnTo>
                  <a:pt x="1605928" y="2397130"/>
                </a:lnTo>
                <a:lnTo>
                  <a:pt x="1578997" y="2343323"/>
                </a:lnTo>
                <a:lnTo>
                  <a:pt x="1548839" y="2289517"/>
                </a:lnTo>
                <a:lnTo>
                  <a:pt x="1474497" y="2111327"/>
                </a:lnTo>
                <a:lnTo>
                  <a:pt x="1430734" y="1986943"/>
                </a:lnTo>
                <a:lnTo>
                  <a:pt x="1390056" y="1859105"/>
                </a:lnTo>
                <a:lnTo>
                  <a:pt x="1352885" y="1728050"/>
                </a:lnTo>
                <a:lnTo>
                  <a:pt x="1319221" y="1593499"/>
                </a:lnTo>
                <a:lnTo>
                  <a:pt x="1282190" y="1459087"/>
                </a:lnTo>
                <a:lnTo>
                  <a:pt x="1248525" y="1321319"/>
                </a:lnTo>
                <a:lnTo>
                  <a:pt x="1211354" y="1186907"/>
                </a:lnTo>
                <a:lnTo>
                  <a:pt x="1174183" y="1055852"/>
                </a:lnTo>
                <a:lnTo>
                  <a:pt x="1110081" y="863955"/>
                </a:lnTo>
                <a:lnTo>
                  <a:pt x="1086516" y="800456"/>
                </a:lnTo>
                <a:lnTo>
                  <a:pt x="1059584" y="739614"/>
                </a:lnTo>
                <a:lnTo>
                  <a:pt x="1032513" y="679191"/>
                </a:lnTo>
                <a:lnTo>
                  <a:pt x="1005581" y="622266"/>
                </a:lnTo>
                <a:lnTo>
                  <a:pt x="975143" y="564920"/>
                </a:lnTo>
                <a:lnTo>
                  <a:pt x="944985" y="511072"/>
                </a:lnTo>
                <a:lnTo>
                  <a:pt x="910900" y="460860"/>
                </a:lnTo>
                <a:lnTo>
                  <a:pt x="873869" y="410088"/>
                </a:lnTo>
                <a:lnTo>
                  <a:pt x="836698" y="359876"/>
                </a:lnTo>
                <a:lnTo>
                  <a:pt x="796301" y="316098"/>
                </a:lnTo>
                <a:lnTo>
                  <a:pt x="752538" y="272459"/>
                </a:lnTo>
                <a:lnTo>
                  <a:pt x="708774" y="231898"/>
                </a:lnTo>
                <a:lnTo>
                  <a:pt x="657857" y="195253"/>
                </a:lnTo>
                <a:lnTo>
                  <a:pt x="607360" y="158189"/>
                </a:lnTo>
                <a:lnTo>
                  <a:pt x="553497" y="127838"/>
                </a:lnTo>
                <a:lnTo>
                  <a:pt x="495987" y="97766"/>
                </a:lnTo>
                <a:lnTo>
                  <a:pt x="435392" y="73989"/>
                </a:lnTo>
                <a:lnTo>
                  <a:pt x="371149" y="50631"/>
                </a:lnTo>
                <a:lnTo>
                  <a:pt x="303540" y="33847"/>
                </a:lnTo>
                <a:lnTo>
                  <a:pt x="232704" y="20280"/>
                </a:lnTo>
                <a:lnTo>
                  <a:pt x="158502" y="10070"/>
                </a:lnTo>
                <a:lnTo>
                  <a:pt x="80934" y="34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71411" y="2734075"/>
            <a:ext cx="2486660" cy="2925445"/>
          </a:xfrm>
          <a:custGeom>
            <a:avLst/>
            <a:gdLst/>
            <a:ahLst/>
            <a:cxnLst/>
            <a:rect l="l" t="t" r="r" b="b"/>
            <a:pathLst>
              <a:path w="2486660" h="2925445">
                <a:moveTo>
                  <a:pt x="2486672" y="0"/>
                </a:moveTo>
                <a:lnTo>
                  <a:pt x="2405737" y="3496"/>
                </a:lnTo>
                <a:lnTo>
                  <a:pt x="2328309" y="10070"/>
                </a:lnTo>
                <a:lnTo>
                  <a:pt x="2250460" y="20280"/>
                </a:lnTo>
                <a:lnTo>
                  <a:pt x="2179765" y="33847"/>
                </a:lnTo>
                <a:lnTo>
                  <a:pt x="2051420" y="73989"/>
                </a:lnTo>
                <a:lnTo>
                  <a:pt x="1990824" y="97766"/>
                </a:lnTo>
                <a:lnTo>
                  <a:pt x="1933595" y="127838"/>
                </a:lnTo>
                <a:lnTo>
                  <a:pt x="1879311" y="158189"/>
                </a:lnTo>
                <a:lnTo>
                  <a:pt x="1825308" y="195253"/>
                </a:lnTo>
                <a:lnTo>
                  <a:pt x="1778318" y="231898"/>
                </a:lnTo>
                <a:lnTo>
                  <a:pt x="1734554" y="272459"/>
                </a:lnTo>
                <a:lnTo>
                  <a:pt x="1690370" y="316098"/>
                </a:lnTo>
                <a:lnTo>
                  <a:pt x="1650113" y="363373"/>
                </a:lnTo>
                <a:lnTo>
                  <a:pt x="1612942" y="410088"/>
                </a:lnTo>
                <a:lnTo>
                  <a:pt x="1575771" y="460860"/>
                </a:lnTo>
                <a:lnTo>
                  <a:pt x="1542106" y="511072"/>
                </a:lnTo>
                <a:lnTo>
                  <a:pt x="1511668" y="568417"/>
                </a:lnTo>
                <a:lnTo>
                  <a:pt x="1481230" y="622266"/>
                </a:lnTo>
                <a:lnTo>
                  <a:pt x="1451073" y="679191"/>
                </a:lnTo>
                <a:lnTo>
                  <a:pt x="1427227" y="739614"/>
                </a:lnTo>
                <a:lnTo>
                  <a:pt x="1400155" y="800456"/>
                </a:lnTo>
                <a:lnTo>
                  <a:pt x="1353165" y="928014"/>
                </a:lnTo>
                <a:lnTo>
                  <a:pt x="1312628" y="1055852"/>
                </a:lnTo>
                <a:lnTo>
                  <a:pt x="1201115" y="1459087"/>
                </a:lnTo>
                <a:lnTo>
                  <a:pt x="1167451" y="1593499"/>
                </a:lnTo>
                <a:lnTo>
                  <a:pt x="1130279" y="1728050"/>
                </a:lnTo>
                <a:lnTo>
                  <a:pt x="1055937" y="1990440"/>
                </a:lnTo>
                <a:lnTo>
                  <a:pt x="1012174" y="2114823"/>
                </a:lnTo>
                <a:lnTo>
                  <a:pt x="961677" y="2232227"/>
                </a:lnTo>
                <a:lnTo>
                  <a:pt x="934746" y="2289517"/>
                </a:lnTo>
                <a:lnTo>
                  <a:pt x="907814" y="2343323"/>
                </a:lnTo>
                <a:lnTo>
                  <a:pt x="877236" y="2397130"/>
                </a:lnTo>
                <a:lnTo>
                  <a:pt x="847078" y="2450937"/>
                </a:lnTo>
                <a:lnTo>
                  <a:pt x="779469" y="2544927"/>
                </a:lnTo>
                <a:lnTo>
                  <a:pt x="742298" y="2592090"/>
                </a:lnTo>
                <a:lnTo>
                  <a:pt x="702041" y="2632273"/>
                </a:lnTo>
                <a:lnTo>
                  <a:pt x="657857" y="2672807"/>
                </a:lnTo>
                <a:lnTo>
                  <a:pt x="614093" y="2709843"/>
                </a:lnTo>
                <a:lnTo>
                  <a:pt x="567103" y="2743383"/>
                </a:lnTo>
                <a:lnTo>
                  <a:pt x="519693" y="2773776"/>
                </a:lnTo>
                <a:lnTo>
                  <a:pt x="465830" y="2800687"/>
                </a:lnTo>
                <a:lnTo>
                  <a:pt x="408320" y="2827583"/>
                </a:lnTo>
                <a:lnTo>
                  <a:pt x="350810" y="2847500"/>
                </a:lnTo>
                <a:lnTo>
                  <a:pt x="286988" y="2864270"/>
                </a:lnTo>
                <a:lnTo>
                  <a:pt x="222885" y="2877893"/>
                </a:lnTo>
                <a:lnTo>
                  <a:pt x="151770" y="2888033"/>
                </a:lnTo>
                <a:lnTo>
                  <a:pt x="77708" y="2894663"/>
                </a:lnTo>
                <a:lnTo>
                  <a:pt x="0" y="2898160"/>
                </a:lnTo>
                <a:lnTo>
                  <a:pt x="0" y="2925070"/>
                </a:lnTo>
                <a:lnTo>
                  <a:pt x="80934" y="2925070"/>
                </a:lnTo>
                <a:lnTo>
                  <a:pt x="155276" y="2918077"/>
                </a:lnTo>
                <a:lnTo>
                  <a:pt x="225971" y="2907950"/>
                </a:lnTo>
                <a:lnTo>
                  <a:pt x="293721" y="2891180"/>
                </a:lnTo>
                <a:lnTo>
                  <a:pt x="357823" y="2874396"/>
                </a:lnTo>
                <a:lnTo>
                  <a:pt x="418419" y="2850997"/>
                </a:lnTo>
                <a:lnTo>
                  <a:pt x="475929" y="2827583"/>
                </a:lnTo>
                <a:lnTo>
                  <a:pt x="533018" y="2797190"/>
                </a:lnTo>
                <a:lnTo>
                  <a:pt x="583935" y="2766783"/>
                </a:lnTo>
                <a:lnTo>
                  <a:pt x="630785" y="2729760"/>
                </a:lnTo>
                <a:lnTo>
                  <a:pt x="678196" y="2693073"/>
                </a:lnTo>
                <a:lnTo>
                  <a:pt x="721959" y="2652540"/>
                </a:lnTo>
                <a:lnTo>
                  <a:pt x="762637" y="2608860"/>
                </a:lnTo>
                <a:lnTo>
                  <a:pt x="836979" y="2514884"/>
                </a:lnTo>
                <a:lnTo>
                  <a:pt x="870643" y="2464224"/>
                </a:lnTo>
                <a:lnTo>
                  <a:pt x="904308" y="2410417"/>
                </a:lnTo>
                <a:lnTo>
                  <a:pt x="931239" y="2356611"/>
                </a:lnTo>
                <a:lnTo>
                  <a:pt x="961677" y="2303154"/>
                </a:lnTo>
                <a:lnTo>
                  <a:pt x="988749" y="2242354"/>
                </a:lnTo>
                <a:lnTo>
                  <a:pt x="1036019" y="2124964"/>
                </a:lnTo>
                <a:lnTo>
                  <a:pt x="1079783" y="1997014"/>
                </a:lnTo>
                <a:lnTo>
                  <a:pt x="1120180" y="1869176"/>
                </a:lnTo>
                <a:lnTo>
                  <a:pt x="1157351" y="1734624"/>
                </a:lnTo>
                <a:lnTo>
                  <a:pt x="1194522" y="1600492"/>
                </a:lnTo>
                <a:lnTo>
                  <a:pt x="1228046" y="1465941"/>
                </a:lnTo>
                <a:lnTo>
                  <a:pt x="1339559" y="1062426"/>
                </a:lnTo>
                <a:lnTo>
                  <a:pt x="1380237" y="934588"/>
                </a:lnTo>
                <a:lnTo>
                  <a:pt x="1403662" y="874165"/>
                </a:lnTo>
                <a:lnTo>
                  <a:pt x="1427227" y="810246"/>
                </a:lnTo>
                <a:lnTo>
                  <a:pt x="1451073" y="749824"/>
                </a:lnTo>
                <a:lnTo>
                  <a:pt x="1504935" y="635553"/>
                </a:lnTo>
                <a:lnTo>
                  <a:pt x="1535514" y="581704"/>
                </a:lnTo>
                <a:lnTo>
                  <a:pt x="1565672" y="527856"/>
                </a:lnTo>
                <a:lnTo>
                  <a:pt x="1599336" y="474147"/>
                </a:lnTo>
                <a:lnTo>
                  <a:pt x="1633281" y="426872"/>
                </a:lnTo>
                <a:lnTo>
                  <a:pt x="1670452" y="380157"/>
                </a:lnTo>
                <a:lnTo>
                  <a:pt x="1710709" y="336378"/>
                </a:lnTo>
                <a:lnTo>
                  <a:pt x="1751386" y="292740"/>
                </a:lnTo>
                <a:lnTo>
                  <a:pt x="1795150" y="252179"/>
                </a:lnTo>
                <a:lnTo>
                  <a:pt x="1842561" y="215254"/>
                </a:lnTo>
                <a:lnTo>
                  <a:pt x="1893057" y="181686"/>
                </a:lnTo>
                <a:lnTo>
                  <a:pt x="1946920" y="151195"/>
                </a:lnTo>
                <a:lnTo>
                  <a:pt x="2000923" y="124341"/>
                </a:lnTo>
                <a:lnTo>
                  <a:pt x="2061519" y="100983"/>
                </a:lnTo>
                <a:lnTo>
                  <a:pt x="2122536" y="80702"/>
                </a:lnTo>
                <a:lnTo>
                  <a:pt x="2186778" y="60702"/>
                </a:lnTo>
                <a:lnTo>
                  <a:pt x="2257474" y="47135"/>
                </a:lnTo>
                <a:lnTo>
                  <a:pt x="2328309" y="37064"/>
                </a:lnTo>
                <a:lnTo>
                  <a:pt x="2405737" y="30351"/>
                </a:lnTo>
                <a:lnTo>
                  <a:pt x="2486672" y="30351"/>
                </a:lnTo>
                <a:lnTo>
                  <a:pt x="24866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5505" y="5615287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85505" y="555799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85505" y="550261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85505" y="544723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85505" y="538993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85505" y="533455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85505" y="527917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5505" y="5221870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85505" y="5166492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85505" y="511112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85505" y="5053821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85505" y="4998442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85505" y="494131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3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85505" y="4885757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85505" y="482846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85505" y="4773131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85505" y="471763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985505" y="4660432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85505" y="4605011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985505" y="454965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85505" y="4492313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85505" y="4437032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985505" y="438153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85505" y="4324333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85505" y="4268912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85505" y="421355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85505" y="4156213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985505" y="410061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3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985505" y="404543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985505" y="398823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985505" y="393263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3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985505" y="3877040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985505" y="382011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85505" y="376276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85505" y="370748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985505" y="365199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85505" y="359478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85505" y="353936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85505" y="348401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985505" y="3426670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985505" y="337138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985505" y="331589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985505" y="3258690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985505" y="320309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3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985505" y="3147496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985505" y="3090570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985505" y="303497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3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985505" y="2979516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985505" y="2922591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985505" y="286699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7" y="0"/>
                </a:lnTo>
              </a:path>
            </a:pathLst>
          </a:custGeom>
          <a:ln w="303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998998" y="2819400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448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698797" y="5615287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698797" y="555799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698797" y="550261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698797" y="544723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698797" y="538993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698797" y="533455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698797" y="527917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698797" y="5221870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698797" y="5166492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698797" y="511112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698797" y="5053821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698797" y="4998442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698797" y="494131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3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698797" y="4885757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698797" y="482846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698797" y="4773131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698797" y="471763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698797" y="4660432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698797" y="4605011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698797" y="454965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98797" y="4492313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98797" y="4437032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698797" y="438153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698797" y="4324333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698797" y="4268912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698797" y="421355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698797" y="4156213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698797" y="410061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3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698797" y="404543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698797" y="398823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698797" y="393263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3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698797" y="3877040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698797" y="382011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698797" y="376276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698797" y="370748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698797" y="365199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698797" y="359478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698797" y="353936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698797" y="348401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698797" y="3426670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698797" y="337138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698797" y="331589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698797" y="3258690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698797" y="3203094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3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698797" y="3147496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698797" y="3090570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698797" y="303497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3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698797" y="2979516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698797" y="2922591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698797" y="286699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988" y="0"/>
                </a:lnTo>
              </a:path>
            </a:pathLst>
          </a:custGeom>
          <a:ln w="303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712291" y="2819400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448"/>
                </a:lnTo>
              </a:path>
            </a:pathLst>
          </a:custGeom>
          <a:ln w="26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1811086" y="3915217"/>
            <a:ext cx="128905" cy="376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0" y="2590800"/>
            <a:ext cx="1840864" cy="3124200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01600" indent="114935" algn="ctr">
              <a:lnSpc>
                <a:spcPct val="101099"/>
              </a:lnSpc>
              <a:spcBef>
                <a:spcPts val="1660"/>
              </a:spcBef>
            </a:pP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Inzidenz 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von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Neben- 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wirkungen  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(% </a:t>
            </a:r>
            <a:r>
              <a:rPr sz="2400" spc="11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Bevöl 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kerung)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3429000" y="5715000"/>
            <a:ext cx="411480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7060">
              <a:lnSpc>
                <a:spcPts val="2740"/>
              </a:lnSpc>
            </a:pP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täglic </a:t>
            </a:r>
            <a:r>
              <a:rPr sz="2400" spc="2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2400" spc="-3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Nährstoffzufuhr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981200" y="4800600"/>
            <a:ext cx="1371600" cy="53340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1285">
              <a:lnSpc>
                <a:spcPct val="100000"/>
              </a:lnSpc>
              <a:spcBef>
                <a:spcPts val="585"/>
              </a:spcBef>
            </a:pPr>
            <a:r>
              <a:rPr sz="2650" spc="85" dirty="0">
                <a:solidFill>
                  <a:srgbClr val="FFFFFF"/>
                </a:solidFill>
                <a:latin typeface="Arial"/>
                <a:cs typeface="Arial"/>
              </a:rPr>
              <a:t>Mangel</a:t>
            </a:r>
            <a:endParaRPr sz="265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5943600" y="4876800"/>
            <a:ext cx="1447800" cy="53340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67640">
              <a:lnSpc>
                <a:spcPct val="100000"/>
              </a:lnSpc>
              <a:spcBef>
                <a:spcPts val="515"/>
              </a:spcBef>
            </a:pPr>
            <a:r>
              <a:rPr sz="2650" spc="-125" dirty="0">
                <a:solidFill>
                  <a:srgbClr val="FFFFFF"/>
                </a:solidFill>
                <a:latin typeface="Arial"/>
                <a:cs typeface="Arial"/>
              </a:rPr>
              <a:t>Toxizität</a:t>
            </a:r>
            <a:endParaRPr sz="265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2209800" y="1905000"/>
            <a:ext cx="4419600" cy="932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95780">
              <a:lnSpc>
                <a:spcPts val="2510"/>
              </a:lnSpc>
            </a:pP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Minimale</a:t>
            </a:r>
            <a:endParaRPr sz="2400">
              <a:latin typeface="Arial"/>
              <a:cs typeface="Arial"/>
            </a:endParaRPr>
          </a:p>
          <a:p>
            <a:pPr marL="864235" marR="681355" indent="-719455">
              <a:lnSpc>
                <a:spcPct val="67100"/>
              </a:lnSpc>
              <a:spcBef>
                <a:spcPts val="975"/>
              </a:spcBef>
              <a:tabLst>
                <a:tab pos="1795780" algn="l"/>
              </a:tabLst>
            </a:pPr>
            <a:r>
              <a:rPr sz="3600" spc="-75" baseline="23148" dirty="0">
                <a:solidFill>
                  <a:srgbClr val="FFFFFF"/>
                </a:solidFill>
                <a:latin typeface="Arial"/>
                <a:cs typeface="Arial"/>
              </a:rPr>
              <a:t>Referenz-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toxische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Dosis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wert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9" name="object 1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679" rIns="0" bIns="0" rtlCol="0">
            <a:spAutoFit/>
          </a:bodyPr>
          <a:lstStyle/>
          <a:p>
            <a:pPr marL="1264285">
              <a:lnSpc>
                <a:spcPct val="100000"/>
              </a:lnSpc>
            </a:pP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Risk assessment of food</a:t>
            </a:r>
            <a:r>
              <a:rPr sz="2800" spc="9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fortification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535940" y="1030478"/>
            <a:ext cx="5462270" cy="601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Micronutrients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without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safety</a:t>
            </a:r>
            <a:r>
              <a:rPr sz="1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index: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Retinol,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Vit.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D,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folic acid, Ca,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J,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Fe, Se, Cu,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Zn,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Vit.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800" spc="7" baseline="-20833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229361" y="6268211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266700" y="0"/>
                </a:moveTo>
                <a:lnTo>
                  <a:pt x="266700" y="114300"/>
                </a:lnTo>
                <a:lnTo>
                  <a:pt x="342900" y="76200"/>
                </a:lnTo>
                <a:lnTo>
                  <a:pt x="285750" y="76200"/>
                </a:lnTo>
                <a:lnTo>
                  <a:pt x="285750" y="38100"/>
                </a:lnTo>
                <a:lnTo>
                  <a:pt x="342900" y="38100"/>
                </a:lnTo>
                <a:lnTo>
                  <a:pt x="266700" y="0"/>
                </a:lnTo>
                <a:close/>
              </a:path>
              <a:path w="381000" h="114300">
                <a:moveTo>
                  <a:pt x="266700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266700" y="76200"/>
                </a:lnTo>
                <a:lnTo>
                  <a:pt x="266700" y="38100"/>
                </a:lnTo>
                <a:close/>
              </a:path>
              <a:path w="381000" h="114300">
                <a:moveTo>
                  <a:pt x="342900" y="38100"/>
                </a:moveTo>
                <a:lnTo>
                  <a:pt x="285750" y="38100"/>
                </a:lnTo>
                <a:lnTo>
                  <a:pt x="285750" y="76200"/>
                </a:lnTo>
                <a:lnTo>
                  <a:pt x="342900" y="76200"/>
                </a:lnTo>
                <a:lnTo>
                  <a:pt x="381000" y="57150"/>
                </a:lnTo>
                <a:lnTo>
                  <a:pt x="342900" y="381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 txBox="1"/>
          <p:nvPr/>
        </p:nvSpPr>
        <p:spPr>
          <a:xfrm>
            <a:off x="764844" y="6151473"/>
            <a:ext cx="224599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Restriction</a:t>
            </a:r>
            <a:r>
              <a:rPr sz="1800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mandatory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8109671" y="6339133"/>
            <a:ext cx="695960" cy="362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b="1" spc="-60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I</a:t>
            </a:r>
            <a:r>
              <a:rPr sz="2300" b="1" i="1" spc="-15" dirty="0">
                <a:solidFill>
                  <a:srgbClr val="80FFFF"/>
                </a:solidFill>
                <a:latin typeface="Times New Roman"/>
                <a:cs typeface="Times New Roman"/>
              </a:rPr>
              <a:t>f</a:t>
            </a:r>
            <a:r>
              <a:rPr sz="3450" b="1" spc="-472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E</a:t>
            </a:r>
            <a:r>
              <a:rPr sz="3450" b="1" spc="209" baseline="1207" dirty="0">
                <a:solidFill>
                  <a:srgbClr val="80FFFF"/>
                </a:solidFill>
                <a:latin typeface="Times New Roman"/>
                <a:cs typeface="Times New Roman"/>
              </a:rPr>
              <a:t>W</a:t>
            </a:r>
            <a:endParaRPr sz="3450" baseline="1207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0" y="2590800"/>
            <a:ext cx="1828800" cy="3124200"/>
          </a:xfrm>
          <a:custGeom>
            <a:avLst/>
            <a:gdLst/>
            <a:ahLst/>
            <a:cxnLst/>
            <a:rect l="l" t="t" r="r" b="b"/>
            <a:pathLst>
              <a:path w="1828800" h="3124200">
                <a:moveTo>
                  <a:pt x="0" y="3124200"/>
                </a:moveTo>
                <a:lnTo>
                  <a:pt x="1828800" y="3124200"/>
                </a:lnTo>
                <a:lnTo>
                  <a:pt x="1828800" y="0"/>
                </a:lnTo>
                <a:lnTo>
                  <a:pt x="0" y="0"/>
                </a:lnTo>
                <a:lnTo>
                  <a:pt x="0" y="312420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0" y="2590800"/>
            <a:ext cx="1828800" cy="3124200"/>
          </a:xfrm>
          <a:custGeom>
            <a:avLst/>
            <a:gdLst/>
            <a:ahLst/>
            <a:cxnLst/>
            <a:rect l="l" t="t" r="r" b="b"/>
            <a:pathLst>
              <a:path w="1828800" h="3124200">
                <a:moveTo>
                  <a:pt x="0" y="3124200"/>
                </a:moveTo>
                <a:lnTo>
                  <a:pt x="1828800" y="3124200"/>
                </a:lnTo>
                <a:lnTo>
                  <a:pt x="1828800" y="0"/>
                </a:lnTo>
                <a:lnTo>
                  <a:pt x="0" y="0"/>
                </a:lnTo>
                <a:lnTo>
                  <a:pt x="0" y="3124200"/>
                </a:lnTo>
                <a:close/>
              </a:path>
            </a:pathLst>
          </a:custGeom>
          <a:ln w="9144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 txBox="1"/>
          <p:nvPr/>
        </p:nvSpPr>
        <p:spPr>
          <a:xfrm>
            <a:off x="417677" y="3727069"/>
            <a:ext cx="992505" cy="847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55244" algn="ctr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Incidence  of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adverse 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effects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2209800" y="1905000"/>
            <a:ext cx="4419600" cy="914400"/>
          </a:xfrm>
          <a:custGeom>
            <a:avLst/>
            <a:gdLst/>
            <a:ahLst/>
            <a:cxnLst/>
            <a:rect l="l" t="t" r="r" b="b"/>
            <a:pathLst>
              <a:path w="4419600" h="914400">
                <a:moveTo>
                  <a:pt x="0" y="914400"/>
                </a:moveTo>
                <a:lnTo>
                  <a:pt x="4419600" y="914400"/>
                </a:lnTo>
                <a:lnTo>
                  <a:pt x="4419600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209800" y="1905000"/>
            <a:ext cx="4419600" cy="914400"/>
          </a:xfrm>
          <a:custGeom>
            <a:avLst/>
            <a:gdLst/>
            <a:ahLst/>
            <a:cxnLst/>
            <a:rect l="l" t="t" r="r" b="b"/>
            <a:pathLst>
              <a:path w="4419600" h="914400">
                <a:moveTo>
                  <a:pt x="0" y="914400"/>
                </a:moveTo>
                <a:lnTo>
                  <a:pt x="4419600" y="914400"/>
                </a:lnTo>
                <a:lnTo>
                  <a:pt x="4419600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ln w="9144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 txBox="1"/>
          <p:nvPr/>
        </p:nvSpPr>
        <p:spPr>
          <a:xfrm>
            <a:off x="3203575" y="2012315"/>
            <a:ext cx="418465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PRI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4346828" y="2164715"/>
            <a:ext cx="162369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lowest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toxic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dose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1981200" y="4800600"/>
            <a:ext cx="1371600" cy="533400"/>
          </a:xfrm>
          <a:custGeom>
            <a:avLst/>
            <a:gdLst/>
            <a:ahLst/>
            <a:cxnLst/>
            <a:rect l="l" t="t" r="r" b="b"/>
            <a:pathLst>
              <a:path w="1371600" h="533400">
                <a:moveTo>
                  <a:pt x="0" y="533400"/>
                </a:moveTo>
                <a:lnTo>
                  <a:pt x="1371600" y="533400"/>
                </a:lnTo>
                <a:lnTo>
                  <a:pt x="13716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81200" y="4800600"/>
            <a:ext cx="1371600" cy="533400"/>
          </a:xfrm>
          <a:custGeom>
            <a:avLst/>
            <a:gdLst/>
            <a:ahLst/>
            <a:cxnLst/>
            <a:rect l="l" t="t" r="r" b="b"/>
            <a:pathLst>
              <a:path w="1371600" h="533400">
                <a:moveTo>
                  <a:pt x="0" y="533400"/>
                </a:moveTo>
                <a:lnTo>
                  <a:pt x="1371600" y="533400"/>
                </a:lnTo>
                <a:lnTo>
                  <a:pt x="13716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 txBox="1"/>
          <p:nvPr/>
        </p:nvSpPr>
        <p:spPr>
          <a:xfrm>
            <a:off x="1975866" y="4916170"/>
            <a:ext cx="137731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1454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Deficiency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943600" y="4876800"/>
            <a:ext cx="1447800" cy="533400"/>
          </a:xfrm>
          <a:custGeom>
            <a:avLst/>
            <a:gdLst/>
            <a:ahLst/>
            <a:cxnLst/>
            <a:rect l="l" t="t" r="r" b="b"/>
            <a:pathLst>
              <a:path w="1447800" h="533400">
                <a:moveTo>
                  <a:pt x="0" y="533400"/>
                </a:moveTo>
                <a:lnTo>
                  <a:pt x="1447800" y="533400"/>
                </a:lnTo>
                <a:lnTo>
                  <a:pt x="14478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943600" y="4876800"/>
            <a:ext cx="1447800" cy="533400"/>
          </a:xfrm>
          <a:custGeom>
            <a:avLst/>
            <a:gdLst/>
            <a:ahLst/>
            <a:cxnLst/>
            <a:rect l="l" t="t" r="r" b="b"/>
            <a:pathLst>
              <a:path w="1447800" h="533400">
                <a:moveTo>
                  <a:pt x="0" y="533400"/>
                </a:moveTo>
                <a:lnTo>
                  <a:pt x="1447800" y="533400"/>
                </a:lnTo>
                <a:lnTo>
                  <a:pt x="14478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 txBox="1"/>
          <p:nvPr/>
        </p:nvSpPr>
        <p:spPr>
          <a:xfrm>
            <a:off x="5964935" y="4992370"/>
            <a:ext cx="1409700" cy="429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9410">
              <a:lnSpc>
                <a:spcPct val="100000"/>
              </a:lnSpc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Toxicity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3429000" y="5715000"/>
            <a:ext cx="4114800" cy="381000"/>
          </a:xfrm>
          <a:custGeom>
            <a:avLst/>
            <a:gdLst/>
            <a:ahLst/>
            <a:cxnLst/>
            <a:rect l="l" t="t" r="r" b="b"/>
            <a:pathLst>
              <a:path w="4114800" h="381000">
                <a:moveTo>
                  <a:pt x="0" y="381000"/>
                </a:moveTo>
                <a:lnTo>
                  <a:pt x="4114800" y="381000"/>
                </a:lnTo>
                <a:lnTo>
                  <a:pt x="4114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429000" y="5715000"/>
            <a:ext cx="4114800" cy="381000"/>
          </a:xfrm>
          <a:custGeom>
            <a:avLst/>
            <a:gdLst/>
            <a:ahLst/>
            <a:cxnLst/>
            <a:rect l="l" t="t" r="r" b="b"/>
            <a:pathLst>
              <a:path w="4114800" h="381000">
                <a:moveTo>
                  <a:pt x="0" y="381000"/>
                </a:moveTo>
                <a:lnTo>
                  <a:pt x="4114800" y="381000"/>
                </a:lnTo>
                <a:lnTo>
                  <a:pt x="4114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ln w="9144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 txBox="1"/>
          <p:nvPr/>
        </p:nvSpPr>
        <p:spPr>
          <a:xfrm>
            <a:off x="4937252" y="5754623"/>
            <a:ext cx="109982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Daily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intake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615" y="0"/>
            <a:ext cx="8787383" cy="6281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86255" y="6438899"/>
            <a:ext cx="7171944" cy="419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438655" y="1371600"/>
            <a:ext cx="701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Мировая оценкам органических </a:t>
            </a:r>
            <a:r>
              <a:rPr lang="ru-RU" dirty="0" err="1"/>
              <a:t>контаминантов</a:t>
            </a:r>
            <a:r>
              <a:rPr lang="ru-RU" dirty="0"/>
              <a:t> в выращенной семге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9616" y="176783"/>
            <a:ext cx="6358128" cy="6681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29511" y="143255"/>
            <a:ext cx="7019544" cy="275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7868" y="0"/>
            <a:ext cx="4834128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29755" y="143257"/>
            <a:ext cx="2499359" cy="944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19700" y="1665732"/>
            <a:ext cx="3610355" cy="3526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56615"/>
            <a:ext cx="9143999" cy="5096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4627" y="6358128"/>
            <a:ext cx="7142988" cy="34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81000" y="5382766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Рекомендуемое потребление </a:t>
            </a:r>
            <a:r>
              <a:rPr lang="ru-RU" dirty="0" smtClean="0"/>
              <a:t>(в пище за </a:t>
            </a:r>
            <a:r>
              <a:rPr lang="ru-RU" dirty="0"/>
              <a:t>месяц), основанное на </a:t>
            </a:r>
            <a:r>
              <a:rPr lang="ru-RU" dirty="0" smtClean="0"/>
              <a:t>суммарн</a:t>
            </a:r>
            <a:r>
              <a:rPr lang="ru-RU" dirty="0" smtClean="0"/>
              <a:t>ой </a:t>
            </a:r>
            <a:r>
              <a:rPr lang="ru-RU" dirty="0"/>
              <a:t>оценке риска </a:t>
            </a:r>
            <a:r>
              <a:rPr lang="ru-RU" dirty="0" smtClean="0"/>
              <a:t>для ПХБ</a:t>
            </a:r>
            <a:r>
              <a:rPr lang="ru-RU" dirty="0"/>
              <a:t>, </a:t>
            </a:r>
            <a:r>
              <a:rPr lang="ru-RU" dirty="0" err="1"/>
              <a:t>токсафена</a:t>
            </a:r>
            <a:r>
              <a:rPr lang="ru-RU" dirty="0"/>
              <a:t>, и </a:t>
            </a:r>
            <a:r>
              <a:rPr lang="ru-RU" dirty="0" err="1" smtClean="0"/>
              <a:t>диэлдрина</a:t>
            </a:r>
            <a:r>
              <a:rPr lang="ru-RU" dirty="0" smtClean="0"/>
              <a:t> для </a:t>
            </a:r>
            <a:r>
              <a:rPr lang="ru-RU" dirty="0"/>
              <a:t>(</a:t>
            </a:r>
            <a:r>
              <a:rPr lang="ru-RU" dirty="0" smtClean="0"/>
              <a:t>А) – выращенной </a:t>
            </a:r>
            <a:r>
              <a:rPr lang="ru-RU" dirty="0"/>
              <a:t>и дикой семги, (В) </a:t>
            </a:r>
            <a:r>
              <a:rPr lang="ru-RU" dirty="0" smtClean="0"/>
              <a:t>–семги </a:t>
            </a:r>
            <a:r>
              <a:rPr lang="ru-RU" dirty="0"/>
              <a:t>из супермаркета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3014" y="245109"/>
            <a:ext cx="4392930" cy="1646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pc="-15" dirty="0">
                <a:latin typeface="Calibri"/>
                <a:cs typeface="Calibri"/>
              </a:rPr>
              <a:t>First-Ever </a:t>
            </a:r>
            <a:r>
              <a:rPr spc="-10" dirty="0">
                <a:latin typeface="Calibri"/>
                <a:cs typeface="Calibri"/>
              </a:rPr>
              <a:t>U.S. </a:t>
            </a:r>
            <a:r>
              <a:rPr spc="-40" dirty="0">
                <a:latin typeface="Calibri"/>
                <a:cs typeface="Calibri"/>
              </a:rPr>
              <a:t>Tests </a:t>
            </a:r>
            <a:r>
              <a:rPr dirty="0">
                <a:latin typeface="Calibri"/>
                <a:cs typeface="Calibri"/>
              </a:rPr>
              <a:t>of </a:t>
            </a:r>
            <a:r>
              <a:rPr spc="-10" dirty="0">
                <a:latin typeface="Calibri"/>
                <a:cs typeface="Calibri"/>
              </a:rPr>
              <a:t>Farmed </a:t>
            </a:r>
            <a:r>
              <a:rPr dirty="0">
                <a:latin typeface="Calibri"/>
                <a:cs typeface="Calibri"/>
              </a:rPr>
              <a:t>Salmon Show  </a:t>
            </a:r>
            <a:r>
              <a:rPr spc="-5" dirty="0">
                <a:latin typeface="Calibri"/>
                <a:cs typeface="Calibri"/>
              </a:rPr>
              <a:t>High </a:t>
            </a:r>
            <a:r>
              <a:rPr spc="-10" dirty="0">
                <a:latin typeface="Calibri"/>
                <a:cs typeface="Calibri"/>
              </a:rPr>
              <a:t>Levels </a:t>
            </a:r>
            <a:r>
              <a:rPr dirty="0">
                <a:latin typeface="Calibri"/>
                <a:cs typeface="Calibri"/>
              </a:rPr>
              <a:t>of </a:t>
            </a:r>
            <a:r>
              <a:rPr spc="-5" dirty="0">
                <a:latin typeface="Calibri"/>
                <a:cs typeface="Calibri"/>
              </a:rPr>
              <a:t>Cancer-Causing PCBs... </a:t>
            </a:r>
            <a:r>
              <a:rPr dirty="0">
                <a:latin typeface="Calibri"/>
                <a:cs typeface="Calibri"/>
              </a:rPr>
              <a:t>40 times  higher than other</a:t>
            </a:r>
            <a:r>
              <a:rPr spc="-16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foods!</a:t>
            </a:r>
          </a:p>
          <a:p>
            <a:pPr marL="12700" marR="31115">
              <a:lnSpc>
                <a:spcPct val="100000"/>
              </a:lnSpc>
            </a:pPr>
            <a:r>
              <a:rPr b="0" spc="-10" dirty="0">
                <a:latin typeface="Calibri"/>
                <a:cs typeface="Calibri"/>
              </a:rPr>
              <a:t>"Scottish </a:t>
            </a:r>
            <a:r>
              <a:rPr b="0" dirty="0">
                <a:latin typeface="Calibri"/>
                <a:cs typeface="Calibri"/>
              </a:rPr>
              <a:t>and </a:t>
            </a:r>
            <a:r>
              <a:rPr b="0" spc="-5" dirty="0">
                <a:latin typeface="Calibri"/>
                <a:cs typeface="Calibri"/>
              </a:rPr>
              <a:t>Irish </a:t>
            </a:r>
            <a:r>
              <a:rPr b="0" spc="-10" dirty="0">
                <a:latin typeface="Calibri"/>
                <a:cs typeface="Calibri"/>
              </a:rPr>
              <a:t>farmed </a:t>
            </a:r>
            <a:r>
              <a:rPr b="0" dirty="0">
                <a:latin typeface="Calibri"/>
                <a:cs typeface="Calibri"/>
              </a:rPr>
              <a:t>salmon </a:t>
            </a:r>
            <a:r>
              <a:rPr b="0" spc="-10" dirty="0">
                <a:latin typeface="Calibri"/>
                <a:cs typeface="Calibri"/>
              </a:rPr>
              <a:t>were </a:t>
            </a:r>
            <a:r>
              <a:rPr b="0" spc="-15" dirty="0">
                <a:latin typeface="Calibri"/>
                <a:cs typeface="Calibri"/>
              </a:rPr>
              <a:t>found  </a:t>
            </a:r>
            <a:r>
              <a:rPr b="0" spc="-10" dirty="0">
                <a:latin typeface="Calibri"/>
                <a:cs typeface="Calibri"/>
              </a:rPr>
              <a:t>to have </a:t>
            </a:r>
            <a:r>
              <a:rPr b="0" dirty="0">
                <a:latin typeface="Calibri"/>
                <a:cs typeface="Calibri"/>
              </a:rPr>
              <a:t>the </a:t>
            </a:r>
            <a:r>
              <a:rPr b="0" spc="-5" dirty="0">
                <a:latin typeface="Calibri"/>
                <a:cs typeface="Calibri"/>
              </a:rPr>
              <a:t>highest levels of PCBs of </a:t>
            </a:r>
            <a:r>
              <a:rPr b="0" dirty="0">
                <a:latin typeface="Calibri"/>
                <a:cs typeface="Calibri"/>
              </a:rPr>
              <a:t>all </a:t>
            </a:r>
            <a:r>
              <a:rPr b="0" spc="-5" dirty="0">
                <a:latin typeface="Calibri"/>
                <a:cs typeface="Calibri"/>
              </a:rPr>
              <a:t>salmon  </a:t>
            </a:r>
            <a:r>
              <a:rPr b="0" spc="-15" dirty="0">
                <a:latin typeface="Calibri"/>
                <a:cs typeface="Calibri"/>
              </a:rPr>
              <a:t>tested."  EWG</a:t>
            </a:r>
            <a:r>
              <a:rPr b="0" dirty="0">
                <a:latin typeface="Calibri"/>
                <a:cs typeface="Calibri"/>
              </a:rPr>
              <a:t> 2003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93747" y="5532424"/>
            <a:ext cx="4351655" cy="847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 dirty="0">
                <a:latin typeface="Calibri"/>
                <a:cs typeface="Calibri"/>
              </a:rPr>
              <a:t>Farmed </a:t>
            </a:r>
            <a:r>
              <a:rPr sz="1800" b="1" dirty="0">
                <a:latin typeface="Calibri"/>
                <a:cs typeface="Calibri"/>
              </a:rPr>
              <a:t>Salmon </a:t>
            </a:r>
            <a:r>
              <a:rPr sz="1800" b="1" spc="-5" dirty="0">
                <a:latin typeface="Calibri"/>
                <a:cs typeface="Calibri"/>
              </a:rPr>
              <a:t>Contain Alarming </a:t>
            </a:r>
            <a:r>
              <a:rPr sz="1800" b="1" dirty="0">
                <a:latin typeface="Calibri"/>
                <a:cs typeface="Calibri"/>
              </a:rPr>
              <a:t>Amounts</a:t>
            </a:r>
            <a:r>
              <a:rPr sz="1800" b="1" spc="-1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of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PCBs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July 30,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2003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28116" y="4572000"/>
            <a:ext cx="7144511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3014" y="1891284"/>
            <a:ext cx="3863975" cy="514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July 30,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2003</a:t>
            </a:r>
            <a:endParaRPr sz="1800">
              <a:latin typeface="Calibri"/>
              <a:cs typeface="Calibri"/>
            </a:endParaRPr>
          </a:p>
          <a:p>
            <a:pPr marL="83820">
              <a:lnSpc>
                <a:spcPct val="100000"/>
              </a:lnSpc>
              <a:spcBef>
                <a:spcPts val="685"/>
              </a:spcBef>
            </a:pPr>
            <a:r>
              <a:rPr sz="1000" spc="-5" dirty="0">
                <a:latin typeface="Calibri"/>
                <a:cs typeface="Calibri"/>
                <a:hlinkClick r:id="rId3"/>
              </a:rPr>
              <a:t>http://www.health-report.co.uk/pcb-toxic-chemical-farmed-salmon.html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59436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Выращенная семга содержит тревожное количество ПХБ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260604"/>
            <a:ext cx="8208264" cy="62666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821307" y="2136775"/>
          <a:ext cx="6584568" cy="2003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196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9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8589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LAKS, DIOKSINER OG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PCB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32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800" i="1" dirty="0">
                          <a:latin typeface="Calibri"/>
                          <a:cs typeface="Calibri"/>
                        </a:rPr>
                        <a:t>12.02.01</a:t>
                      </a:r>
                      <a:r>
                        <a:rPr sz="1800" i="1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–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5989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I en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pressemelding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tilbakeviser 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Fiskeridirektoratet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påstander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fra 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Norges Naturvernforbund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om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at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man 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ikke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bør spise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mer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enn 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ett 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laksemåltid per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uke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pga.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høyt innhold 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av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dioksin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og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dioksinlignende  PCB.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2533014" y="318389"/>
            <a:ext cx="5507355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5B5B5B"/>
                </a:solidFill>
                <a:latin typeface="Verdana"/>
                <a:cs typeface="Verdana"/>
              </a:rPr>
              <a:t>- ET NETTSTED MOT </a:t>
            </a:r>
            <a:r>
              <a:rPr sz="1400" b="1" spc="-5" dirty="0">
                <a:solidFill>
                  <a:srgbClr val="5B5B5B"/>
                </a:solidFill>
                <a:latin typeface="Verdana"/>
                <a:cs typeface="Verdana"/>
              </a:rPr>
              <a:t>SPREDNING </a:t>
            </a:r>
            <a:r>
              <a:rPr sz="1400" b="1" dirty="0">
                <a:solidFill>
                  <a:srgbClr val="5B5B5B"/>
                </a:solidFill>
                <a:latin typeface="Verdana"/>
                <a:cs typeface="Verdana"/>
              </a:rPr>
              <a:t>AV MILJØGIFTEN</a:t>
            </a:r>
            <a:r>
              <a:rPr sz="1400" b="1" spc="-130" dirty="0">
                <a:solidFill>
                  <a:srgbClr val="5B5B5B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5B5B5B"/>
                </a:solidFill>
                <a:latin typeface="Verdana"/>
                <a:cs typeface="Verdana"/>
              </a:rPr>
              <a:t>PCB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86255" y="0"/>
            <a:ext cx="1071371" cy="911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3992" rIns="0" bIns="0" rtlCol="0">
            <a:spAutoFit/>
          </a:bodyPr>
          <a:lstStyle/>
          <a:p>
            <a:pPr marL="2439670">
              <a:lnSpc>
                <a:spcPct val="100000"/>
              </a:lnSpc>
            </a:pPr>
            <a:r>
              <a:rPr b="0" i="1" spc="-15" dirty="0">
                <a:latin typeface="Calibri"/>
                <a:cs typeface="Calibri"/>
                <a:hlinkClick r:id="rId3"/>
              </a:rPr>
              <a:t>wwww.PCB.no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1116" y="499872"/>
            <a:ext cx="4872228" cy="3215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57627" y="5286755"/>
            <a:ext cx="2214372" cy="1385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35829" y="5687161"/>
            <a:ext cx="1758950" cy="617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FF0000"/>
                </a:solidFill>
                <a:latin typeface="Century Gothic"/>
                <a:cs typeface="Century Gothic"/>
              </a:rPr>
              <a:t>Dioxin</a:t>
            </a:r>
            <a:endParaRPr sz="20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2000" spc="-45" dirty="0">
                <a:latin typeface="Century Gothic"/>
                <a:cs typeface="Century Gothic"/>
              </a:rPr>
              <a:t>(</a:t>
            </a:r>
            <a:r>
              <a:rPr sz="2000" spc="5" dirty="0">
                <a:latin typeface="Century Gothic"/>
                <a:cs typeface="Century Gothic"/>
              </a:rPr>
              <a:t>2</a:t>
            </a:r>
            <a:r>
              <a:rPr sz="2000" spc="-30" dirty="0">
                <a:latin typeface="Century Gothic"/>
                <a:cs typeface="Century Gothic"/>
              </a:rPr>
              <a:t>,</a:t>
            </a:r>
            <a:r>
              <a:rPr sz="2000" spc="15" dirty="0">
                <a:latin typeface="Century Gothic"/>
                <a:cs typeface="Century Gothic"/>
              </a:rPr>
              <a:t>3</a:t>
            </a:r>
            <a:r>
              <a:rPr sz="2000" spc="-20" dirty="0">
                <a:latin typeface="Century Gothic"/>
                <a:cs typeface="Century Gothic"/>
              </a:rPr>
              <a:t>,</a:t>
            </a:r>
            <a:r>
              <a:rPr sz="2000" spc="15" dirty="0">
                <a:latin typeface="Century Gothic"/>
                <a:cs typeface="Century Gothic"/>
              </a:rPr>
              <a:t>7</a:t>
            </a:r>
            <a:r>
              <a:rPr sz="2000" spc="-30" dirty="0">
                <a:latin typeface="Century Gothic"/>
                <a:cs typeface="Century Gothic"/>
              </a:rPr>
              <a:t>,</a:t>
            </a:r>
            <a:r>
              <a:rPr sz="2000" spc="10" dirty="0">
                <a:latin typeface="Century Gothic"/>
                <a:cs typeface="Century Gothic"/>
              </a:rPr>
              <a:t>8</a:t>
            </a:r>
            <a:r>
              <a:rPr sz="2000" spc="-10" dirty="0">
                <a:latin typeface="Century Gothic"/>
                <a:cs typeface="Century Gothic"/>
              </a:rPr>
              <a:t>-</a:t>
            </a:r>
            <a:r>
              <a:rPr sz="2000" dirty="0">
                <a:latin typeface="Century Gothic"/>
                <a:cs typeface="Century Gothic"/>
              </a:rPr>
              <a:t>TCDD)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08501" y="22352"/>
            <a:ext cx="1045844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-30" dirty="0">
                <a:latin typeface="Calibri"/>
                <a:cs typeface="Calibri"/>
              </a:rPr>
              <a:t>e</a:t>
            </a:r>
            <a:r>
              <a:rPr sz="2800" spc="-35" dirty="0">
                <a:latin typeface="Calibri"/>
                <a:cs typeface="Calibri"/>
              </a:rPr>
              <a:t>v</a:t>
            </a:r>
            <a:r>
              <a:rPr sz="2800" spc="-10" dirty="0">
                <a:latin typeface="Calibri"/>
                <a:cs typeface="Calibri"/>
              </a:rPr>
              <a:t>eso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8640" y="40157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762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6255" y="4143755"/>
            <a:ext cx="6153912" cy="947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600" y="304800"/>
            <a:ext cx="8469275" cy="61863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Диоксины представляют собой класс химических загрязнителей, образующихся во время </a:t>
            </a:r>
            <a:r>
              <a:rPr lang="ru-RU" dirty="0" smtClean="0"/>
              <a:t>сжигания отходов</a:t>
            </a:r>
            <a:r>
              <a:rPr lang="ru-RU" dirty="0"/>
              <a:t> </a:t>
            </a:r>
            <a:r>
              <a:rPr lang="ru-RU" dirty="0" smtClean="0"/>
              <a:t>и</a:t>
            </a:r>
            <a:r>
              <a:rPr lang="ru-RU" dirty="0" smtClean="0"/>
              <a:t> лесных пожаров, </a:t>
            </a:r>
            <a:r>
              <a:rPr lang="ru-RU" dirty="0"/>
              <a:t>а также в некоторых промышленных процессах, таких как </a:t>
            </a:r>
            <a:r>
              <a:rPr lang="ru-RU" dirty="0" smtClean="0"/>
              <a:t>отбеливание целлюлозы </a:t>
            </a:r>
            <a:r>
              <a:rPr lang="ru-RU" dirty="0"/>
              <a:t>и производство гербицидов. Наиболее токсичным химическим веществом в этом классе является 2,3,7,8-тетрахлордибензо-пара-диоксин (TCDD). </a:t>
            </a:r>
            <a:endParaRPr lang="ru-RU" dirty="0" smtClean="0"/>
          </a:p>
          <a:p>
            <a:pPr algn="just"/>
            <a:r>
              <a:rPr lang="ru-RU" dirty="0" smtClean="0"/>
              <a:t>Самые </a:t>
            </a:r>
            <a:r>
              <a:rPr lang="ru-RU" dirty="0"/>
              <a:t>высокие концентрации диоксина в окружающей среде, как правило, обнаруживаются в почве и осадках, при этом значительно ниже уровень содержания в воздухе и воде.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Люди </a:t>
            </a:r>
            <a:r>
              <a:rPr lang="ru-RU" dirty="0"/>
              <a:t>в первую очередь </a:t>
            </a:r>
            <a:r>
              <a:rPr lang="ru-RU" dirty="0" smtClean="0"/>
              <a:t>подвергаются </a:t>
            </a:r>
            <a:r>
              <a:rPr lang="ru-RU" dirty="0"/>
              <a:t>воздействию диоксинов, потребляя пищу, загрязненную этими химическими веществами. </a:t>
            </a:r>
            <a:r>
              <a:rPr lang="ru-RU" dirty="0" err="1" smtClean="0"/>
              <a:t>Диоксины</a:t>
            </a:r>
            <a:r>
              <a:rPr lang="ru-RU" dirty="0" smtClean="0"/>
              <a:t> накапливаются </a:t>
            </a:r>
            <a:r>
              <a:rPr lang="ru-RU" dirty="0"/>
              <a:t>в жировых тканях, где они могут сохраняться в течение нескольких месяцев или лет. Люди, которые подверглись воздействию высокого уровня </a:t>
            </a:r>
            <a:r>
              <a:rPr lang="ru-RU" dirty="0" err="1" smtClean="0"/>
              <a:t>диоксинов</a:t>
            </a:r>
            <a:r>
              <a:rPr lang="ru-RU" dirty="0" smtClean="0"/>
              <a:t>, </a:t>
            </a:r>
            <a:r>
              <a:rPr lang="ru-RU" dirty="0"/>
              <a:t>заработали </a:t>
            </a:r>
            <a:r>
              <a:rPr lang="ru-RU" dirty="0" err="1"/>
              <a:t>хлоракне</a:t>
            </a:r>
            <a:r>
              <a:rPr lang="ru-RU" dirty="0"/>
              <a:t>, кожное заболевание, характеризующееся тяжелыми </a:t>
            </a:r>
            <a:r>
              <a:rPr lang="ru-RU" dirty="0" err="1"/>
              <a:t>акне</a:t>
            </a:r>
            <a:r>
              <a:rPr lang="ru-RU" dirty="0"/>
              <a:t>-подобными прыщами. Исследования также показали, что химические рабочие, которые подвергаются воздействию высокого уровня диоксинов, имеют повышенный риск развития рака. Другие исследования </a:t>
            </a:r>
            <a:r>
              <a:rPr lang="ru-RU" dirty="0" err="1" smtClean="0"/>
              <a:t>высокоэкспонированного</a:t>
            </a:r>
            <a:r>
              <a:rPr lang="ru-RU" dirty="0" smtClean="0"/>
              <a:t> </a:t>
            </a:r>
            <a:r>
              <a:rPr lang="ru-RU" dirty="0"/>
              <a:t>населения показывают, что диоксины могут вызывать репродуктивные проблемы и проблемы развития, а также повышенный риск сердечных заболеваний и диабета. Необходимы дополнительные исследования для определения долгосрочных эффектов воздействия </a:t>
            </a:r>
            <a:r>
              <a:rPr lang="ru-RU" dirty="0" smtClean="0"/>
              <a:t>низкоуровневых </a:t>
            </a:r>
            <a:r>
              <a:rPr lang="ru-RU" dirty="0" err="1" smtClean="0"/>
              <a:t>диоксинов</a:t>
            </a:r>
            <a:r>
              <a:rPr lang="ru-RU" dirty="0" smtClean="0"/>
              <a:t> на </a:t>
            </a:r>
            <a:r>
              <a:rPr lang="ru-RU" dirty="0"/>
              <a:t>риск развития рака, </a:t>
            </a:r>
            <a:r>
              <a:rPr lang="ru-RU" dirty="0" smtClean="0"/>
              <a:t>функции </a:t>
            </a:r>
            <a:r>
              <a:rPr lang="ru-RU" dirty="0" err="1" smtClean="0"/>
              <a:t>имунной</a:t>
            </a:r>
            <a:r>
              <a:rPr lang="ru-RU" dirty="0" smtClean="0"/>
              <a:t> и репродуктивной систем </a:t>
            </a:r>
            <a:r>
              <a:rPr lang="ru-RU" dirty="0"/>
              <a:t>и развития.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228600"/>
            <a:ext cx="8610600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10 июля 1976 года на заводе химического производства в </a:t>
            </a:r>
            <a:r>
              <a:rPr lang="ru-RU" sz="1400" dirty="0" err="1"/>
              <a:t>Севесо</a:t>
            </a:r>
            <a:r>
              <a:rPr lang="ru-RU" sz="1400" dirty="0"/>
              <a:t>, Италия, произошел взрыв. Приблизительно 30 кг диоксина высвободилось в окружающую среду, что привело к наибольшему </a:t>
            </a:r>
            <a:r>
              <a:rPr lang="ru-RU" sz="1400" dirty="0" smtClean="0"/>
              <a:t>из ныне известных экспонированию населения  2,3,7,8-тетрахлордибензо-п-диоксином </a:t>
            </a:r>
            <a:r>
              <a:rPr lang="ru-RU" sz="1400" dirty="0"/>
              <a:t>(ТХДД). Были загрязнены 11 общин в густонаселенном районе между Миланом и озером Комо. Исследователи из Университета Калифорнии в Беркли вместе с коллегами из Италии в Университете </a:t>
            </a:r>
            <a:r>
              <a:rPr lang="ru-RU" sz="1400" dirty="0" err="1"/>
              <a:t>Милано-Бикокка</a:t>
            </a:r>
            <a:r>
              <a:rPr lang="ru-RU" sz="1400" dirty="0"/>
              <a:t> инициировали исследование по изучению здоровья женщин </a:t>
            </a:r>
            <a:r>
              <a:rPr lang="ru-RU" sz="1400" dirty="0" err="1"/>
              <a:t>Севезо</a:t>
            </a:r>
            <a:r>
              <a:rPr lang="ru-RU" sz="1400" dirty="0"/>
              <a:t>, чтобы определить, существует ли связь между воздействием ТХДД и неблагоприятными </a:t>
            </a:r>
            <a:r>
              <a:rPr lang="ru-RU" sz="1400" dirty="0" smtClean="0"/>
              <a:t>эффектами на</a:t>
            </a:r>
            <a:r>
              <a:rPr lang="ru-RU" sz="1400" dirty="0" smtClean="0"/>
              <a:t> репродуктивное здоровья.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2133600"/>
            <a:ext cx="8610600" cy="289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ТХДД считается </a:t>
            </a:r>
            <a:r>
              <a:rPr lang="ru-RU" sz="1400" dirty="0" smtClean="0"/>
              <a:t>едва ли не </a:t>
            </a:r>
            <a:r>
              <a:rPr lang="ru-RU" sz="1400" dirty="0"/>
              <a:t>самым токсичным искусственным веществом. Было показано, что он вызывает рак и нарушает множественные эндокринные функции. Он является побочным продуктом нескольких производственных процессов, таких как производство бумаги и пестицидов. Как было </a:t>
            </a:r>
            <a:r>
              <a:rPr lang="ru-RU" sz="1400" dirty="0"/>
              <a:t>показано в исследованиях на животных, </a:t>
            </a:r>
            <a:r>
              <a:rPr lang="ru-RU" sz="1400" dirty="0" smtClean="0"/>
              <a:t>ТХДД </a:t>
            </a:r>
            <a:r>
              <a:rPr lang="ru-RU" sz="1400" dirty="0"/>
              <a:t>вызывает увеличение </a:t>
            </a:r>
            <a:r>
              <a:rPr lang="ru-RU" sz="1400" dirty="0" smtClean="0"/>
              <a:t>риска </a:t>
            </a:r>
            <a:r>
              <a:rPr lang="ru-RU" sz="1400" dirty="0"/>
              <a:t>потери плода и снижение веса при </a:t>
            </a:r>
            <a:r>
              <a:rPr lang="ru-RU" sz="1400" dirty="0" smtClean="0"/>
              <a:t>рождении.</a:t>
            </a:r>
            <a:endParaRPr lang="ru-RU" sz="1400" dirty="0"/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настоящем </a:t>
            </a:r>
            <a:r>
              <a:rPr lang="ru-RU" sz="1400" dirty="0" smtClean="0"/>
              <a:t>исследовании тестировались 510 беременных </a:t>
            </a:r>
            <a:r>
              <a:rPr lang="ru-RU" sz="1400" dirty="0"/>
              <a:t>женщин, </a:t>
            </a:r>
            <a:r>
              <a:rPr lang="ru-RU" sz="1400" dirty="0" smtClean="0"/>
              <a:t>они </a:t>
            </a:r>
            <a:r>
              <a:rPr lang="ru-RU" sz="1400" dirty="0"/>
              <a:t>были исследованы </a:t>
            </a:r>
            <a:r>
              <a:rPr lang="ru-RU" sz="1400" dirty="0" smtClean="0"/>
              <a:t>на содержание ТХДД </a:t>
            </a:r>
            <a:r>
              <a:rPr lang="ru-RU" sz="1400" dirty="0"/>
              <a:t>в образцах </a:t>
            </a:r>
            <a:r>
              <a:rPr lang="ru-RU" sz="1400" dirty="0" smtClean="0"/>
              <a:t>сыворотки крови вскоре </a:t>
            </a:r>
            <a:r>
              <a:rPr lang="ru-RU" sz="1400" dirty="0"/>
              <a:t>после взрыва. Девяносто семь из беременностей закончились спонтанными абортами. Не было выявлено достоверных </a:t>
            </a:r>
            <a:r>
              <a:rPr lang="ru-RU" sz="1400" dirty="0" err="1" smtClean="0"/>
              <a:t>мвязей</a:t>
            </a:r>
            <a:r>
              <a:rPr lang="ru-RU" sz="1400" dirty="0" smtClean="0"/>
              <a:t> </a:t>
            </a:r>
            <a:r>
              <a:rPr lang="ru-RU" sz="1400" dirty="0"/>
              <a:t>между воздействием ТХДД и самопроизвольными абортами, массой тела при рождении или рождениями, которые были незначительными для </a:t>
            </a:r>
            <a:r>
              <a:rPr lang="ru-RU" sz="1400" dirty="0" err="1"/>
              <a:t>гестационного</a:t>
            </a:r>
            <a:r>
              <a:rPr lang="ru-RU" sz="1400" dirty="0"/>
              <a:t> возраста. Однако, хотя статистически не значимы, но наблюдались сильные </a:t>
            </a:r>
            <a:r>
              <a:rPr lang="ru-RU" sz="1400" dirty="0" smtClean="0"/>
              <a:t>связи </a:t>
            </a:r>
            <a:r>
              <a:rPr lang="ru-RU" sz="1400" dirty="0"/>
              <a:t>для веса при рождении и </a:t>
            </a:r>
            <a:r>
              <a:rPr lang="ru-RU" sz="1400" dirty="0" smtClean="0"/>
              <a:t>для </a:t>
            </a:r>
            <a:r>
              <a:rPr lang="ru-RU" sz="1400" dirty="0" err="1"/>
              <a:t>гестационного</a:t>
            </a:r>
            <a:r>
              <a:rPr lang="ru-RU" sz="1400" dirty="0"/>
              <a:t> возраста среди беременностей, которые произошли в течение первых восьми лет после воздействия.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1244" y="499872"/>
            <a:ext cx="6429756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6029" y="91185"/>
            <a:ext cx="563181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0" i="1" spc="-10" dirty="0">
                <a:latin typeface="Arial"/>
                <a:cs typeface="Arial"/>
              </a:rPr>
              <a:t>Viktor Yushchenko </a:t>
            </a:r>
            <a:r>
              <a:rPr b="0" i="1" spc="-5" dirty="0">
                <a:latin typeface="Arial"/>
                <a:cs typeface="Arial"/>
              </a:rPr>
              <a:t>before </a:t>
            </a:r>
            <a:r>
              <a:rPr b="0" i="1" dirty="0">
                <a:latin typeface="Arial"/>
                <a:cs typeface="Arial"/>
              </a:rPr>
              <a:t>(L) </a:t>
            </a:r>
            <a:r>
              <a:rPr b="0" i="1" spc="-5" dirty="0">
                <a:latin typeface="Arial"/>
                <a:cs typeface="Arial"/>
              </a:rPr>
              <a:t>and </a:t>
            </a:r>
            <a:r>
              <a:rPr b="0" i="1" dirty="0">
                <a:latin typeface="Arial"/>
                <a:cs typeface="Arial"/>
              </a:rPr>
              <a:t>after </a:t>
            </a:r>
            <a:r>
              <a:rPr b="0" i="1" spc="-5" dirty="0">
                <a:latin typeface="Arial"/>
                <a:cs typeface="Arial"/>
              </a:rPr>
              <a:t>dioxin</a:t>
            </a:r>
            <a:r>
              <a:rPr b="0" i="1" spc="-10" dirty="0">
                <a:latin typeface="Arial"/>
                <a:cs typeface="Arial"/>
              </a:rPr>
              <a:t> </a:t>
            </a:r>
            <a:r>
              <a:rPr b="0" i="1" spc="-5" dirty="0">
                <a:latin typeface="Arial"/>
                <a:cs typeface="Arial"/>
              </a:rPr>
              <a:t>poisoning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3660" y="4549676"/>
            <a:ext cx="8153400" cy="2308324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Последние испытания подтверждают, что уровень диоксина в крови Ющенко в 1000 раз превышает допустимый уровень, </a:t>
            </a:r>
            <a:r>
              <a:rPr lang="ru-RU" dirty="0" smtClean="0"/>
              <a:t>как сообщил </a:t>
            </a:r>
            <a:r>
              <a:rPr lang="ru-RU" dirty="0"/>
              <a:t>Алексей Бебель, пресс-секретарь Генпрокуратуры.</a:t>
            </a:r>
          </a:p>
          <a:p>
            <a:r>
              <a:rPr lang="ru-RU" dirty="0" smtClean="0"/>
              <a:t>В </a:t>
            </a:r>
            <a:r>
              <a:rPr lang="ru-RU" dirty="0"/>
              <a:t>прошлом году Ющенко сильно заболел во время президентской избирательной кампании</a:t>
            </a:r>
            <a:r>
              <a:rPr lang="ru-RU" dirty="0" smtClean="0"/>
              <a:t>, </a:t>
            </a:r>
            <a:r>
              <a:rPr lang="ru-RU" dirty="0"/>
              <a:t>после лечения в </a:t>
            </a:r>
            <a:r>
              <a:rPr lang="ru-RU" dirty="0" smtClean="0"/>
              <a:t>Австрии, ему </a:t>
            </a:r>
            <a:r>
              <a:rPr lang="ru-RU" dirty="0"/>
              <a:t>был </a:t>
            </a:r>
            <a:r>
              <a:rPr lang="ru-RU" dirty="0" smtClean="0"/>
              <a:t>диагностировано обширное </a:t>
            </a:r>
            <a:r>
              <a:rPr lang="ru-RU" dirty="0"/>
              <a:t>отравление диоксином. Несколько </a:t>
            </a:r>
            <a:r>
              <a:rPr lang="ru-RU" dirty="0" smtClean="0"/>
              <a:t>недель в течении предвыборной гонки его травили, и яд оставил множественные оспы на его лице. </a:t>
            </a:r>
            <a:r>
              <a:rPr lang="ru-RU" dirty="0"/>
              <a:t>Шрамы все еще </a:t>
            </a:r>
            <a:r>
              <a:rPr lang="ru-RU" dirty="0" smtClean="0"/>
              <a:t>видны, даже спустя годы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25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143000" y="6175853"/>
            <a:ext cx="7772400" cy="646331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Потребление морской пищи в мировой перспективе – препятствия и возможности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" y="15242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09600" y="4191000"/>
            <a:ext cx="86868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Антибиотики в </a:t>
            </a:r>
            <a:r>
              <a:rPr lang="ru-RU" dirty="0" err="1"/>
              <a:t>аквакультуре</a:t>
            </a:r>
            <a:r>
              <a:rPr lang="ru-RU" dirty="0"/>
              <a:t> все еще являются проблемой в некотором роде. Использование антибиотиков значительно снизилось. Образцы рыб для пищевых нужд отбирались каждый год с 1989г и анализировались на наличие антибиотиков. Это чувствительные методы анализа пока не смогли идентифицировать хотя бы один образец, содержащий антибиотики, из нескольких тысяч тестируемых.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077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81000" y="4776381"/>
            <a:ext cx="8610600" cy="2031325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Дилемма для потребителя</a:t>
            </a:r>
          </a:p>
          <a:p>
            <a:r>
              <a:rPr lang="ru-RU" dirty="0"/>
              <a:t>Рекомендация органов здравоохранения: нужно съедать пищу морского происхождения хотя бы дважды в неделю для поддержания сбалансированного питания.</a:t>
            </a:r>
          </a:p>
          <a:p>
            <a:r>
              <a:rPr lang="ru-RU" dirty="0"/>
              <a:t>Отчеты, цитируемые массмедиа: морская пища содержит нежелательные вещества, и потребление может быть лимитировано для избегания проблем со здоровьем.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4856" cy="6643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09600" y="5715000"/>
            <a:ext cx="807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Школьники куда более озабочены безопасностью пищи, чем войной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155" y="71626"/>
            <a:ext cx="8933688" cy="671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5943600"/>
            <a:ext cx="822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Недоедание: мировой вызов общественному здоровью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" y="214884"/>
            <a:ext cx="9125712" cy="6428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4" y="76198"/>
            <a:ext cx="8897112" cy="670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63246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Морская еда – уникальный источник </a:t>
            </a:r>
            <a:r>
              <a:rPr lang="ru-RU" dirty="0" smtClean="0"/>
              <a:t>микроэлементов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" y="96010"/>
            <a:ext cx="8915400" cy="666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25549" y="665570"/>
            <a:ext cx="807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Поедание </a:t>
            </a:r>
            <a:r>
              <a:rPr lang="ru-RU" dirty="0" smtClean="0"/>
              <a:t>морепродуктов благоприятно </a:t>
            </a:r>
            <a:r>
              <a:rPr lang="ru-RU" dirty="0"/>
              <a:t>для здоровья 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728" y="152400"/>
            <a:ext cx="8924544" cy="6687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5943600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Омега-3 связана с улучшением показателей </a:t>
            </a:r>
            <a:r>
              <a:rPr lang="ru-RU" sz="2800" dirty="0" smtClean="0"/>
              <a:t>концентрации внимания </a:t>
            </a:r>
            <a:r>
              <a:rPr lang="ru-RU" sz="2800" dirty="0"/>
              <a:t>у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792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Морская пища – уникальный источник </a:t>
            </a:r>
            <a:r>
              <a:rPr lang="ru-RU" sz="2400" dirty="0" smtClean="0"/>
              <a:t>микроэлементов, </a:t>
            </a:r>
            <a:r>
              <a:rPr lang="ru-RU" sz="2400" dirty="0"/>
              <a:t>но в том числе и нежелательных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4200" y="3124200"/>
            <a:ext cx="2209800" cy="1477328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Присутствие диоксинов, и диоксин-подобных ПХБ, ингибиторов горения, ртути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011" y="96010"/>
            <a:ext cx="8953500" cy="666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09596" y="609600"/>
            <a:ext cx="8439911" cy="1107996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Сбалансированная оценка </a:t>
            </a:r>
            <a:r>
              <a:rPr lang="ru-RU" sz="2200" b="1" dirty="0"/>
              <a:t>риска </a:t>
            </a:r>
            <a:r>
              <a:rPr lang="ru-RU" sz="2200" b="1" dirty="0" smtClean="0"/>
              <a:t>для здоровья жителей Соединенного </a:t>
            </a:r>
            <a:r>
              <a:rPr lang="ru-RU" sz="2200" b="1" dirty="0"/>
              <a:t>Королевства </a:t>
            </a:r>
            <a:r>
              <a:rPr lang="ru-RU" sz="2200" b="1" dirty="0" smtClean="0"/>
              <a:t>предполагает </a:t>
            </a:r>
            <a:r>
              <a:rPr lang="ru-RU" sz="2200" b="1" dirty="0"/>
              <a:t>положительные и отрицательные аспекты потребления </a:t>
            </a:r>
            <a:r>
              <a:rPr lang="ru-RU" sz="2200" b="1" dirty="0" smtClean="0"/>
              <a:t>морепродуктов</a:t>
            </a:r>
            <a:endParaRPr lang="ru-RU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1" y="1981200"/>
            <a:ext cx="8001000" cy="409342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600" b="1" dirty="0" smtClean="0"/>
              <a:t>Употребление жирной рыбы простейший для человека способ уменьшить риск развития сердечных заболеваний. Но большинство людей не едят рыбу.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600" b="1" dirty="0" smtClean="0"/>
              <a:t>Употребление хотя бы одной порции жирной рыбы в неделю способствует улучшению здоровья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600" b="1" dirty="0" smtClean="0"/>
              <a:t>Этот обширный обзор уменьшил неопределенность относительно того как много жирной рыбы человек может безопасно использовать без каких-либо рисков для здоровья</a:t>
            </a:r>
            <a:endParaRPr lang="ru-RU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2779"/>
            <a:ext cx="9000744" cy="6745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54802"/>
            <a:ext cx="84582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Международное законодательство, защищающее потребителя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595021"/>
            <a:ext cx="8619744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ЕС повышает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лимиты для нежелательных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веществ в кормах 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продуктах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Программы по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надзору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Редко обнаруживаются завышенные уровни нежелательных веществ, но:</a:t>
            </a:r>
          </a:p>
          <a:p>
            <a:pPr indent="457200"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- 3 палтуса (весом больше 120 кг) показывают повышенные уровни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диоксино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-подобных ПХБ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- 1 угорь показывает уровни свинца и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диоксинов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превышающие лимиты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евросоюза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Проблема – адекватный надзор (необходимо увеличить число подконтрольных видов, мест отбора, число подконтрольных веществ)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255" y="143255"/>
            <a:ext cx="8830056" cy="5228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57783" y="5294048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Загрязнение локально становится глобальной проблемой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Торговля делает безопасность пищи проблемой глобального плана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935212" cy="670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81000" y="2438400"/>
            <a:ext cx="31242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Авторы спорят о том, что потребление более чем одной порции </a:t>
            </a:r>
            <a:r>
              <a:rPr lang="ru-RU" dirty="0" smtClean="0"/>
              <a:t>выращенной семги</a:t>
            </a:r>
            <a:r>
              <a:rPr lang="en-US" dirty="0" smtClean="0"/>
              <a:t> </a:t>
            </a:r>
            <a:r>
              <a:rPr lang="ru-RU" dirty="0" smtClean="0"/>
              <a:t>ежемесячно, </a:t>
            </a:r>
            <a:r>
              <a:rPr lang="ru-RU" dirty="0"/>
              <a:t>может увеличить риск заболевания раком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011" y="67056"/>
            <a:ext cx="8953500" cy="6723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90600" y="5791200"/>
            <a:ext cx="7620000" cy="92333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Рекомендация, основанная на оценке риска, о потреблении выращенной атлантической семги и дикой </a:t>
            </a:r>
            <a:r>
              <a:rPr lang="ru-RU" dirty="0" err="1"/>
              <a:t>тихоатлантической</a:t>
            </a:r>
            <a:r>
              <a:rPr lang="ru-RU" dirty="0"/>
              <a:t> семги, загрязненных диоксинами и диоксин-подобными веществами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155" y="199644"/>
            <a:ext cx="8933688" cy="6458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81000" y="60960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Ответная реакция на научную статью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5823"/>
            <a:ext cx="9143999" cy="615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4856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38963" y="1634224"/>
            <a:ext cx="7848600" cy="43242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500" dirty="0"/>
              <a:t>Отчет Всемирной организации по продовольствию </a:t>
            </a:r>
            <a:r>
              <a:rPr lang="ru-RU" sz="2500" dirty="0"/>
              <a:t>2004 (Отделение Мирового рыбоводства и </a:t>
            </a:r>
            <a:r>
              <a:rPr lang="ru-RU" sz="2500" dirty="0" err="1"/>
              <a:t>аквакультуры</a:t>
            </a:r>
            <a:r>
              <a:rPr lang="ru-RU" sz="2500" dirty="0"/>
              <a:t>. </a:t>
            </a:r>
            <a:r>
              <a:rPr lang="ru-RU" sz="2500" dirty="0" smtClean="0"/>
              <a:t>):</a:t>
            </a:r>
          </a:p>
          <a:p>
            <a:pPr algn="just"/>
            <a:endParaRPr lang="ru-RU" sz="2500" dirty="0"/>
          </a:p>
          <a:p>
            <a:pPr algn="just"/>
            <a:r>
              <a:rPr lang="ru-RU" sz="2500" dirty="0" smtClean="0"/>
              <a:t>Ученые, </a:t>
            </a:r>
            <a:r>
              <a:rPr lang="ru-RU" sz="2500" dirty="0"/>
              <a:t>на </a:t>
            </a:r>
            <a:r>
              <a:rPr lang="ru-RU" sz="2500" dirty="0" smtClean="0"/>
              <a:t>основе исследований за последние </a:t>
            </a:r>
            <a:r>
              <a:rPr lang="ru-RU" sz="2500" dirty="0"/>
              <a:t>70 </a:t>
            </a:r>
            <a:r>
              <a:rPr lang="ru-RU" sz="2500" dirty="0" smtClean="0"/>
              <a:t>лет сделали вывод о том, </a:t>
            </a:r>
            <a:r>
              <a:rPr lang="ru-RU" sz="2500" dirty="0"/>
              <a:t>что регулярное употребление рыбы в размере 200 граммов </a:t>
            </a:r>
            <a:r>
              <a:rPr lang="ru-RU" sz="2500" dirty="0"/>
              <a:t>(</a:t>
            </a:r>
            <a:r>
              <a:rPr lang="ru-RU" sz="2500" dirty="0" smtClean="0"/>
              <a:t>еженедельно),  </a:t>
            </a:r>
            <a:r>
              <a:rPr lang="ru-RU" sz="2500" dirty="0"/>
              <a:t>увеличивает риск заболевания раком людей из «группы риска» на 0,0001%. Для сравнения, риск </a:t>
            </a:r>
            <a:r>
              <a:rPr lang="ru-RU" sz="2500" dirty="0" smtClean="0"/>
              <a:t>смерти от </a:t>
            </a:r>
            <a:r>
              <a:rPr lang="ru-RU" sz="2500" dirty="0"/>
              <a:t>сердечно-сосудистого заболевания, </a:t>
            </a:r>
            <a:r>
              <a:rPr lang="ru-RU" sz="2500" dirty="0" smtClean="0"/>
              <a:t>при полном </a:t>
            </a:r>
            <a:r>
              <a:rPr lang="ru-RU" sz="2500" dirty="0"/>
              <a:t>исключении </a:t>
            </a:r>
            <a:r>
              <a:rPr lang="ru-RU" sz="2500" dirty="0" smtClean="0"/>
              <a:t>рыбы из </a:t>
            </a:r>
            <a:r>
              <a:rPr lang="ru-RU" sz="2500" dirty="0"/>
              <a:t>рациона, </a:t>
            </a:r>
            <a:r>
              <a:rPr lang="ru-RU" sz="2500" dirty="0" smtClean="0"/>
              <a:t>увеличивается до </a:t>
            </a:r>
            <a:r>
              <a:rPr lang="ru-RU" sz="2500" dirty="0"/>
              <a:t>30%</a:t>
            </a:r>
          </a:p>
          <a:p>
            <a:pPr algn="just"/>
            <a:endParaRPr lang="ru-RU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3" y="71626"/>
            <a:ext cx="8973312" cy="671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85800" y="609600"/>
            <a:ext cx="7915655" cy="707886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Как часто/много </a:t>
            </a:r>
            <a:r>
              <a:rPr lang="ru-RU" sz="2000" b="1" dirty="0" smtClean="0"/>
              <a:t>морепродуктов необходимо </a:t>
            </a:r>
            <a:r>
              <a:rPr lang="ru-RU" sz="2000" b="1" dirty="0"/>
              <a:t>съедать с целью извлечения пользы для здоровья?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199" y="1981200"/>
            <a:ext cx="8991600" cy="36933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Употребление 35 и более г рыбы в день снижает уровень смертности от инфаркта на 38%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774" y="2618601"/>
            <a:ext cx="8971026" cy="58477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/>
              <a:t>Употребление рыбы регулярно снижает риск сердечно-сосудистых заболеваний у женщин с сахарным диабетом до 64%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774" y="3886200"/>
            <a:ext cx="896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Регулярное потребление рыбы снижает риск коронарного заболевания сердца на 38%.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5486400"/>
            <a:ext cx="3648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30%-</a:t>
            </a:r>
            <a:r>
              <a:rPr lang="ru-RU" dirty="0" err="1"/>
              <a:t>ное</a:t>
            </a:r>
            <a:r>
              <a:rPr lang="ru-RU" dirty="0"/>
              <a:t> снижение риска обусловлено небольшим увеличением потребления </a:t>
            </a:r>
            <a:r>
              <a:rPr lang="ru-RU" dirty="0" smtClean="0"/>
              <a:t>морепродуктов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180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33400" y="1143000"/>
            <a:ext cx="8534400" cy="369332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Не преувеличены ли положительные аспекты </a:t>
            </a:r>
            <a:r>
              <a:rPr lang="ru-RU" dirty="0" smtClean="0"/>
              <a:t>потребления морепродуктов?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4800600"/>
            <a:ext cx="8382000" cy="92333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Сбалансированная оценка </a:t>
            </a:r>
            <a:r>
              <a:rPr lang="ru-RU" dirty="0"/>
              <a:t>эффекта на здоровье человека требует знания о взаимодействии </a:t>
            </a:r>
            <a:r>
              <a:rPr lang="ru-RU" dirty="0" smtClean="0"/>
              <a:t>микроэлементов </a:t>
            </a:r>
            <a:r>
              <a:rPr lang="ru-RU" dirty="0"/>
              <a:t>и нежелательных </a:t>
            </a:r>
            <a:r>
              <a:rPr lang="ru-RU" dirty="0" smtClean="0"/>
              <a:t>веществ </a:t>
            </a:r>
            <a:r>
              <a:rPr lang="ru-RU" dirty="0"/>
              <a:t>в пище, и их </a:t>
            </a:r>
            <a:r>
              <a:rPr lang="ru-RU" dirty="0" smtClean="0"/>
              <a:t>полезные </a:t>
            </a:r>
            <a:r>
              <a:rPr lang="ru-RU" dirty="0"/>
              <a:t>или </a:t>
            </a:r>
            <a:r>
              <a:rPr lang="ru-RU" dirty="0" smtClean="0"/>
              <a:t>пагубные эффекты для здоровья человека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123" y="188976"/>
            <a:ext cx="7552944" cy="21656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67605" y="2028825"/>
            <a:ext cx="4328795" cy="166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latin typeface="Comic Sans MS"/>
                <a:cs typeface="Comic Sans MS"/>
                <a:hlinkClick r:id="rId3"/>
              </a:rPr>
              <a:t>http://forskning.no/forurensning/2010/12/grenseverdi-kvikksolv-er-hoy</a:t>
            </a:r>
            <a:endParaRPr sz="10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4635" y="2575560"/>
            <a:ext cx="5184648" cy="3611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5947" y="2575560"/>
            <a:ext cx="3125724" cy="4541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08048" y="6246876"/>
            <a:ext cx="5856732" cy="5623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8383" y="15240"/>
            <a:ext cx="6190488" cy="4128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35123" y="4400422"/>
            <a:ext cx="6313805" cy="2318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169795">
              <a:lnSpc>
                <a:spcPct val="100000"/>
              </a:lnSpc>
            </a:pPr>
            <a:r>
              <a:rPr sz="1800" spc="-5" dirty="0">
                <a:latin typeface="Comic Sans MS"/>
                <a:cs typeface="Comic Sans MS"/>
              </a:rPr>
              <a:t>IKKE </a:t>
            </a:r>
            <a:r>
              <a:rPr sz="1800" dirty="0">
                <a:latin typeface="Comic Sans MS"/>
                <a:cs typeface="Comic Sans MS"/>
              </a:rPr>
              <a:t>FARLIG: </a:t>
            </a:r>
            <a:r>
              <a:rPr sz="1800" spc="-5" dirty="0">
                <a:latin typeface="Comic Sans MS"/>
                <a:cs typeface="Comic Sans MS"/>
              </a:rPr>
              <a:t>Forskningsdirektør  Ingvild </a:t>
            </a:r>
            <a:r>
              <a:rPr sz="1800" dirty="0">
                <a:latin typeface="Comic Sans MS"/>
                <a:cs typeface="Comic Sans MS"/>
              </a:rPr>
              <a:t>Eide Graff </a:t>
            </a:r>
            <a:r>
              <a:rPr sz="1800" spc="-5" dirty="0">
                <a:latin typeface="Comic Sans MS"/>
                <a:cs typeface="Comic Sans MS"/>
              </a:rPr>
              <a:t>ved </a:t>
            </a:r>
            <a:r>
              <a:rPr sz="1800" dirty="0">
                <a:latin typeface="Comic Sans MS"/>
                <a:cs typeface="Comic Sans MS"/>
              </a:rPr>
              <a:t>nasjonalt  </a:t>
            </a:r>
            <a:r>
              <a:rPr sz="1800" spc="-5" dirty="0">
                <a:latin typeface="Comic Sans MS"/>
                <a:cs typeface="Comic Sans MS"/>
              </a:rPr>
              <a:t>institutt for </a:t>
            </a:r>
            <a:r>
              <a:rPr sz="1800" dirty="0">
                <a:latin typeface="Comic Sans MS"/>
                <a:cs typeface="Comic Sans MS"/>
              </a:rPr>
              <a:t>ernærings- og  </a:t>
            </a:r>
            <a:r>
              <a:rPr sz="1800" spc="-5" dirty="0">
                <a:latin typeface="Comic Sans MS"/>
                <a:cs typeface="Comic Sans MS"/>
              </a:rPr>
              <a:t>sjømatforskning </a:t>
            </a:r>
            <a:r>
              <a:rPr sz="1800" dirty="0">
                <a:latin typeface="Comic Sans MS"/>
                <a:cs typeface="Comic Sans MS"/>
              </a:rPr>
              <a:t>mener </a:t>
            </a:r>
            <a:r>
              <a:rPr sz="1800" spc="-5" dirty="0">
                <a:latin typeface="Comic Sans MS"/>
                <a:cs typeface="Comic Sans MS"/>
              </a:rPr>
              <a:t>det </a:t>
            </a:r>
            <a:r>
              <a:rPr sz="1800" dirty="0">
                <a:latin typeface="Comic Sans MS"/>
                <a:cs typeface="Comic Sans MS"/>
              </a:rPr>
              <a:t>kun er  </a:t>
            </a:r>
            <a:r>
              <a:rPr sz="1800" spc="-5" dirty="0">
                <a:latin typeface="Comic Sans MS"/>
                <a:cs typeface="Comic Sans MS"/>
              </a:rPr>
              <a:t>storforbrukerne </a:t>
            </a:r>
            <a:r>
              <a:rPr sz="1800" dirty="0">
                <a:latin typeface="Comic Sans MS"/>
                <a:cs typeface="Comic Sans MS"/>
              </a:rPr>
              <a:t>som </a:t>
            </a:r>
            <a:r>
              <a:rPr sz="1800" spc="-5" dirty="0">
                <a:latin typeface="Comic Sans MS"/>
                <a:cs typeface="Comic Sans MS"/>
              </a:rPr>
              <a:t>får </a:t>
            </a:r>
            <a:r>
              <a:rPr sz="1800" dirty="0">
                <a:latin typeface="Comic Sans MS"/>
                <a:cs typeface="Comic Sans MS"/>
              </a:rPr>
              <a:t>i seg mer</a:t>
            </a:r>
            <a:r>
              <a:rPr sz="1800" spc="-6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enn  </a:t>
            </a:r>
            <a:r>
              <a:rPr sz="1800" spc="-5" dirty="0">
                <a:latin typeface="Comic Sans MS"/>
                <a:cs typeface="Comic Sans MS"/>
              </a:rPr>
              <a:t>det </a:t>
            </a:r>
            <a:r>
              <a:rPr sz="1800" dirty="0">
                <a:latin typeface="Comic Sans MS"/>
                <a:cs typeface="Comic Sans MS"/>
              </a:rPr>
              <a:t>tolerable </a:t>
            </a:r>
            <a:r>
              <a:rPr sz="1800" spc="-5" dirty="0">
                <a:latin typeface="Comic Sans MS"/>
                <a:cs typeface="Comic Sans MS"/>
              </a:rPr>
              <a:t>nivået </a:t>
            </a:r>
            <a:r>
              <a:rPr sz="1800" dirty="0">
                <a:latin typeface="Comic Sans MS"/>
                <a:cs typeface="Comic Sans MS"/>
              </a:rPr>
              <a:t>av </a:t>
            </a:r>
            <a:r>
              <a:rPr sz="1800" spc="-5" dirty="0">
                <a:latin typeface="Comic Sans MS"/>
                <a:cs typeface="Comic Sans MS"/>
              </a:rPr>
              <a:t>miljøgifter fra  oppdrettslaks.</a:t>
            </a:r>
            <a:endParaRPr sz="1800">
              <a:latin typeface="Comic Sans MS"/>
              <a:cs typeface="Comic Sans MS"/>
            </a:endParaRPr>
          </a:p>
          <a:p>
            <a:pPr marL="3975100">
              <a:lnSpc>
                <a:spcPct val="100000"/>
              </a:lnSpc>
              <a:spcBef>
                <a:spcPts val="855"/>
              </a:spcBef>
            </a:pPr>
            <a:r>
              <a:rPr sz="1800" spc="-5" dirty="0">
                <a:latin typeface="Comic Sans MS"/>
                <a:cs typeface="Comic Sans MS"/>
              </a:rPr>
              <a:t>(VG) </a:t>
            </a:r>
            <a:r>
              <a:rPr sz="1800" dirty="0">
                <a:latin typeface="Comic Sans MS"/>
                <a:cs typeface="Comic Sans MS"/>
              </a:rPr>
              <a:t>10.06.2013</a:t>
            </a:r>
            <a:r>
              <a:rPr sz="1800" spc="-5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10:17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1" y="115823"/>
            <a:ext cx="9020556" cy="460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4715" y="620268"/>
            <a:ext cx="8458200" cy="45369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82344" y="6421526"/>
            <a:ext cx="645922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Comic Sans MS"/>
                <a:cs typeface="Comic Sans MS"/>
                <a:hlinkClick r:id="rId3"/>
              </a:rPr>
              <a:t>http://articles.mercola.com/sites/articles/archive/2016/04/30/salmon-fish-farming.aspx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2578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Выращенная семга – один из наиболее токсичных видов пиши в мире</a:t>
            </a:r>
            <a:r>
              <a:rPr lang="ru-RU" b="1" dirty="0" smtClean="0"/>
              <a:t>?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59" y="405384"/>
            <a:ext cx="8676132" cy="4655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37817" y="6205423"/>
            <a:ext cx="645922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Comic Sans MS"/>
                <a:cs typeface="Comic Sans MS"/>
                <a:hlinkClick r:id="rId3"/>
              </a:rPr>
              <a:t>http://articles.mercola.com/sites/articles/archive/2016/04/30/salmon-fish-farming.aspx</a:t>
            </a:r>
            <a:endParaRPr sz="120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7868" y="188974"/>
            <a:ext cx="6007608" cy="6545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73140" y="548640"/>
            <a:ext cx="3070860" cy="1068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307848"/>
            <a:ext cx="6448044" cy="6143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97958" y="6435852"/>
            <a:ext cx="3980179" cy="380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5" dirty="0">
                <a:latin typeface="Comic Sans MS"/>
                <a:cs typeface="Comic Sans MS"/>
              </a:rPr>
              <a:t>https://</a:t>
            </a:r>
            <a:r>
              <a:rPr sz="1200" spc="-5" dirty="0">
                <a:latin typeface="Comic Sans MS"/>
                <a:cs typeface="Comic Sans MS"/>
                <a:hlinkClick r:id="rId3"/>
              </a:rPr>
              <a:t>www.nifes.no/en/research-topics/seafood-and- </a:t>
            </a:r>
            <a:r>
              <a:rPr sz="1200" spc="-5" dirty="0">
                <a:latin typeface="Comic Sans MS"/>
                <a:cs typeface="Comic Sans MS"/>
              </a:rPr>
              <a:t> health/seafood-diet/healthiest-fish/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16040" y="0"/>
            <a:ext cx="2727959" cy="9494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900937" y="568451"/>
            <a:ext cx="524433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Что есть самая полезная рыба?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1905000"/>
            <a:ext cx="4114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Когда сложно определить какая рыба более полезна, важно иметь разнообразное питание и выбирать как жирную рыбу, так и постную.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9713</TotalTime>
  <Words>4637</Words>
  <Application>Microsoft Office PowerPoint</Application>
  <PresentationFormat>Экран (4:3)</PresentationFormat>
  <Paragraphs>579</Paragraphs>
  <Slides>129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129</vt:i4>
      </vt:variant>
    </vt:vector>
  </HeadingPairs>
  <TitlesOfParts>
    <vt:vector size="130" baseType="lpstr">
      <vt:lpstr>Office Theme</vt:lpstr>
      <vt:lpstr>Human Health and Chemical Pollutants in Food: Part One  Yngvar Thomassen</vt:lpstr>
      <vt:lpstr>Презентация PowerPoint</vt:lpstr>
      <vt:lpstr>Презентация PowerPoint</vt:lpstr>
      <vt:lpstr>Paracelsus, sometimes called the father of  toxicology, wrote:</vt:lpstr>
      <vt:lpstr>Презентация PowerPoint</vt:lpstr>
      <vt:lpstr>Improvement in Life Expectancy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Здоровье американцев</vt:lpstr>
      <vt:lpstr>Состояние здоровья в Америке</vt:lpstr>
      <vt:lpstr>Состояние здоровья молодых американцев</vt:lpstr>
      <vt:lpstr>Что не так с нашим образом жизни?</vt:lpstr>
      <vt:lpstr>Высокое содержание жира/неправильный жир</vt:lpstr>
      <vt:lpstr>What’s in a clean fresh  apple?</vt:lpstr>
      <vt:lpstr>Свободные радикалы</vt:lpstr>
      <vt:lpstr>Что делают фрукты и овощи? Предоставляют антиоксиданты, которые не могут быть синтезированы организмом, тем самым блокируя повреждения свободными радикалами.</vt:lpstr>
      <vt:lpstr>Цвета, необходимые в нашей жизни</vt:lpstr>
      <vt:lpstr>Цвета, необходимые в нашей жизни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Vitamin 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Morbidity and Mortality</vt:lpstr>
      <vt:lpstr>Micronutrient status and public health problems  global consideration</vt:lpstr>
      <vt:lpstr>Results of micronutrient defeciency</vt:lpstr>
      <vt:lpstr>Risk analysis - Nutrient assessment</vt:lpstr>
      <vt:lpstr>Coping with Micronutrient deficiency</vt:lpstr>
      <vt:lpstr>Презентация PowerPoint</vt:lpstr>
      <vt:lpstr>Risk assessment of food fortification</vt:lpstr>
      <vt:lpstr>Risk assessment of food fortification</vt:lpstr>
      <vt:lpstr>Risk assessment of food fortification</vt:lpstr>
      <vt:lpstr>Презентация PowerPoint</vt:lpstr>
      <vt:lpstr>Презентация PowerPoint</vt:lpstr>
      <vt:lpstr>Презентация PowerPoint</vt:lpstr>
      <vt:lpstr>Презентация PowerPoint</vt:lpstr>
      <vt:lpstr>First-Ever U.S. Tests of Farmed Salmon Show  High Levels of Cancer-Causing PCBs... 40 times  higher than other foods! "Scottish and Irish farmed salmon were found  to have the highest levels of PCBs of all salmon  tested."  EWG 2003</vt:lpstr>
      <vt:lpstr>wwww.PCB.no</vt:lpstr>
      <vt:lpstr>Seveso</vt:lpstr>
      <vt:lpstr>Презентация PowerPoint</vt:lpstr>
      <vt:lpstr>Презентация PowerPoint</vt:lpstr>
      <vt:lpstr>Viktor Yushchenko before (L) and after dioxin poisoning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Role of Iodine Iodine is an essential constituent of the thyroid  hormones, thyroxine (T4), and triiodothyronine (T3)</vt:lpstr>
      <vt:lpstr>Iodine content and contribution to iodine intake of food groups</vt:lpstr>
      <vt:lpstr>Вклад групп продуктов в потребление йода в Норвегии</vt:lpstr>
      <vt:lpstr>Почему йод играет важную роль во время беременности</vt:lpstr>
      <vt:lpstr>Iodine Requirement Increases in Pregnancy</vt:lpstr>
      <vt:lpstr>Iodine Deficiency in Europe in 2008 (International Council for Control of Iodine Deficiency Disorders 2008)</vt:lpstr>
      <vt:lpstr>May 2013</vt:lpstr>
      <vt:lpstr>Conclusions from our ALSPAC data</vt:lpstr>
      <vt:lpstr>Возможно существует аналогичная проблема в Норвегии?</vt:lpstr>
      <vt:lpstr>Женщинам Великобритании рекомендовано:</vt:lpstr>
      <vt:lpstr>Заключение и дальнейшая работа</vt:lpstr>
      <vt:lpstr>“Accidental Public Health Triumph”</vt:lpstr>
      <vt:lpstr>Iodine Deficiency in the UK – Current Situation</vt:lpstr>
      <vt:lpstr>Excessive iodine among Saharawi women and children</vt:lpstr>
      <vt:lpstr>U-shaped relationship between iodine  exposure and the risk of developing thyroid  disease</vt:lpstr>
      <vt:lpstr>Презентация PowerPoint</vt:lpstr>
      <vt:lpstr>Saharawi refugee camps, southwest Algeria</vt:lpstr>
      <vt:lpstr>Презентация PowerPoint</vt:lpstr>
      <vt:lpstr>U-I children (6-14 years) 2007</vt:lpstr>
      <vt:lpstr>U-I in women (16-45 years), 2007</vt:lpstr>
      <vt:lpstr>Заключение:</vt:lpstr>
      <vt:lpstr>Project Proposal 2014: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yngvth</dc:creator>
  <cp:lastModifiedBy>Песьякова Анастасия Александровна</cp:lastModifiedBy>
  <cp:revision>80</cp:revision>
  <dcterms:created xsi:type="dcterms:W3CDTF">2017-05-04T13:30:02Z</dcterms:created>
  <dcterms:modified xsi:type="dcterms:W3CDTF">2017-05-19T08:39:35Z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2017-05-04T00:00:00Z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2017-05-04T00:00:00Z</vt:filetime>
  </property>
</Properties>
</file>