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notesSlides/notesSlide8.xml" ContentType="application/vnd.openxmlformats-officedocument.presentationml.notesSl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76" r:id="rId2"/>
    <p:sldId id="277" r:id="rId3"/>
    <p:sldId id="303" r:id="rId4"/>
    <p:sldId id="279" r:id="rId5"/>
    <p:sldId id="304" r:id="rId6"/>
    <p:sldId id="287" r:id="rId7"/>
    <p:sldId id="282" r:id="rId8"/>
    <p:sldId id="288" r:id="rId9"/>
    <p:sldId id="280" r:id="rId10"/>
    <p:sldId id="283" r:id="rId11"/>
    <p:sldId id="284" r:id="rId12"/>
    <p:sldId id="285" r:id="rId13"/>
    <p:sldId id="286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5" r:id="rId28"/>
    <p:sldId id="307" r:id="rId29"/>
    <p:sldId id="302" r:id="rId30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BFD"/>
    <a:srgbClr val="E0F9FC"/>
    <a:srgbClr val="013B91"/>
    <a:srgbClr val="003192"/>
    <a:srgbClr val="003399"/>
    <a:srgbClr val="0150A7"/>
    <a:srgbClr val="01356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69571" autoAdjust="0"/>
  </p:normalViewPr>
  <p:slideViewPr>
    <p:cSldViewPr>
      <p:cViewPr>
        <p:scale>
          <a:sx n="62" d="100"/>
          <a:sy n="62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40;&#1060;&#1059;\&#1062;&#1077;&#1085;&#1090;&#1088;%20&#1088;&#1072;&#1079;&#1074;&#1080;&#1090;&#1080;&#1103;%20&#1044;&#1055;&#1054;\&#1072;&#1085;&#1082;&#1077;&#1090;&#1080;&#1088;&#1086;&#1074;&#1072;&#1085;&#1080;&#1077;\&#1088;&#1077;&#1079;-&#1090;&#1099;%20&#1072;&#1085;&#1082;&#1077;&#1090;&#1080;&#1088;&#1086;&#1074;&#1072;&#1085;&#1080;&#1103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Ваш</a:t>
            </a:r>
            <a:r>
              <a:rPr lang="ru-RU" baseline="0"/>
              <a:t> пол</a:t>
            </a:r>
            <a:endParaRPr lang="ru-RU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'Частотные таблицы'!$B$63:$B$65</c:f>
              <c:strCache>
                <c:ptCount val="3"/>
                <c:pt idx="0">
                  <c:v>Женский</c:v>
                </c:pt>
                <c:pt idx="1">
                  <c:v>Мужской</c:v>
                </c:pt>
                <c:pt idx="2">
                  <c:v>Нет ответа</c:v>
                </c:pt>
              </c:strCache>
            </c:strRef>
          </c:cat>
          <c:val>
            <c:numRef>
              <c:f>'Частотные таблицы'!$C$63:$C$65</c:f>
              <c:numCache>
                <c:formatCode>0.0</c:formatCode>
                <c:ptCount val="3"/>
                <c:pt idx="0">
                  <c:v>40.996168582375482</c:v>
                </c:pt>
                <c:pt idx="1">
                  <c:v>42.145593869731805</c:v>
                </c:pt>
                <c:pt idx="2">
                  <c:v>16.85823754789272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211141881127574"/>
          <c:y val="0.31422143744523801"/>
          <c:w val="0.26474043228428579"/>
          <c:h val="0.35853049715400936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6882711068008776"/>
          <c:y val="3.9196736948807945E-2"/>
          <c:w val="0.50531281867560873"/>
          <c:h val="0.91416724776986558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таблицы'!$C$129</c:f>
              <c:strCache>
                <c:ptCount val="1"/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таблицы'!$B$130:$B$138</c:f>
              <c:strCache>
                <c:ptCount val="9"/>
                <c:pt idx="0">
                  <c:v>Аудит</c:v>
                </c:pt>
                <c:pt idx="1">
                  <c:v>Финансовый менеджмент</c:v>
                </c:pt>
                <c:pt idx="2">
                  <c:v>Финансовый анализ: оценка финансового состояния компании</c:v>
                </c:pt>
                <c:pt idx="3">
                  <c:v>Фондовый рынок и инвестиции</c:v>
                </c:pt>
                <c:pt idx="4">
                  <c:v>Основы бухгалтерского учета</c:v>
                </c:pt>
                <c:pt idx="5">
                  <c:v>Управления финансами и налогами компании </c:v>
                </c:pt>
                <c:pt idx="6">
                  <c:v>Основы налогообложения</c:v>
                </c:pt>
                <c:pt idx="7">
                  <c:v>Экономика и управление на предприятии</c:v>
                </c:pt>
                <c:pt idx="8">
                  <c:v>Основы предпринимательства. Как начать собственный бизнес? </c:v>
                </c:pt>
              </c:strCache>
            </c:strRef>
          </c:cat>
          <c:val>
            <c:numRef>
              <c:f>'Частотные таблицы'!$C$130:$C$138</c:f>
              <c:numCache>
                <c:formatCode>0.0</c:formatCode>
                <c:ptCount val="9"/>
                <c:pt idx="0">
                  <c:v>6.3218390804597702</c:v>
                </c:pt>
                <c:pt idx="1">
                  <c:v>9.0038314176245215</c:v>
                </c:pt>
                <c:pt idx="2">
                  <c:v>10.536398467432948</c:v>
                </c:pt>
                <c:pt idx="3">
                  <c:v>12.452107279693491</c:v>
                </c:pt>
                <c:pt idx="4">
                  <c:v>12.835249042145596</c:v>
                </c:pt>
                <c:pt idx="5">
                  <c:v>16.283524904214559</c:v>
                </c:pt>
                <c:pt idx="6">
                  <c:v>18.007662835249036</c:v>
                </c:pt>
                <c:pt idx="7">
                  <c:v>24.521072796934867</c:v>
                </c:pt>
                <c:pt idx="8">
                  <c:v>35.823754789272016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129152"/>
        <c:axId val="156130688"/>
        <c:axId val="0"/>
      </c:bar3DChart>
      <c:catAx>
        <c:axId val="1561291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6130688"/>
        <c:crosses val="autoZero"/>
        <c:auto val="1"/>
        <c:lblAlgn val="ctr"/>
        <c:lblOffset val="100"/>
        <c:noMultiLvlLbl val="0"/>
      </c:catAx>
      <c:valAx>
        <c:axId val="156130688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1291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таблицы'!$B$144:$B$148</c:f>
              <c:strCache>
                <c:ptCount val="1"/>
                <c:pt idx="0">
                  <c:v>Компьютерные технологии: archicad  Основы информационных технологий   Компьютерные технологии: autocad Компьютерная графика и дизайн Свой вариант 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таблицы'!$B$144:$B$148</c:f>
              <c:strCache>
                <c:ptCount val="5"/>
                <c:pt idx="0">
                  <c:v>Компьютерные технологии: archicad </c:v>
                </c:pt>
                <c:pt idx="1">
                  <c:v>Основы информационных технологий  </c:v>
                </c:pt>
                <c:pt idx="2">
                  <c:v>Компьютерные технологии: autocad</c:v>
                </c:pt>
                <c:pt idx="3">
                  <c:v>Компьютерная графика и дизайн</c:v>
                </c:pt>
                <c:pt idx="4">
                  <c:v>Свой вариант </c:v>
                </c:pt>
              </c:strCache>
            </c:strRef>
          </c:cat>
          <c:val>
            <c:numRef>
              <c:f>'Частотные таблицы'!$C$144:$C$148</c:f>
              <c:numCache>
                <c:formatCode>0.0</c:formatCode>
                <c:ptCount val="5"/>
                <c:pt idx="0">
                  <c:v>11.494252873563223</c:v>
                </c:pt>
                <c:pt idx="1">
                  <c:v>17.432950191570885</c:v>
                </c:pt>
                <c:pt idx="2">
                  <c:v>24.137931034482769</c:v>
                </c:pt>
                <c:pt idx="3">
                  <c:v>39.272030000000015</c:v>
                </c:pt>
                <c:pt idx="4">
                  <c:v>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247936"/>
        <c:axId val="156249472"/>
        <c:axId val="0"/>
      </c:bar3DChart>
      <c:catAx>
        <c:axId val="156247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6249472"/>
        <c:crosses val="autoZero"/>
        <c:auto val="1"/>
        <c:lblAlgn val="ctr"/>
        <c:lblOffset val="100"/>
        <c:noMultiLvlLbl val="0"/>
      </c:catAx>
      <c:valAx>
        <c:axId val="156249472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2479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таблицы'!$C$158</c:f>
              <c:strCache>
                <c:ptCount val="1"/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таблицы'!$B$159:$B$161</c:f>
              <c:strCache>
                <c:ptCount val="3"/>
                <c:pt idx="0">
                  <c:v>Машинист крана</c:v>
                </c:pt>
                <c:pt idx="1">
                  <c:v>Дорожный рабочий</c:v>
                </c:pt>
                <c:pt idx="2">
                  <c:v>Машинист крана автомобильного</c:v>
                </c:pt>
              </c:strCache>
            </c:strRef>
          </c:cat>
          <c:val>
            <c:numRef>
              <c:f>'Частотные таблицы'!$C$159:$C$161</c:f>
              <c:numCache>
                <c:formatCode>0.0</c:formatCode>
                <c:ptCount val="3"/>
                <c:pt idx="0">
                  <c:v>11.877394636015326</c:v>
                </c:pt>
                <c:pt idx="1">
                  <c:v>15.708812260536398</c:v>
                </c:pt>
                <c:pt idx="2">
                  <c:v>16.283524904214559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284800"/>
        <c:axId val="156286336"/>
        <c:axId val="0"/>
      </c:bar3DChart>
      <c:catAx>
        <c:axId val="1562848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6286336"/>
        <c:crosses val="autoZero"/>
        <c:auto val="1"/>
        <c:lblAlgn val="ctr"/>
        <c:lblOffset val="100"/>
        <c:noMultiLvlLbl val="0"/>
      </c:catAx>
      <c:valAx>
        <c:axId val="156286336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2848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таблицы'!$C$150</c:f>
              <c:strCache>
                <c:ptCount val="1"/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таблицы'!$B$151:$B$154</c:f>
              <c:strCache>
                <c:ptCount val="4"/>
                <c:pt idx="0">
                  <c:v>Реставрационные работы</c:v>
                </c:pt>
                <c:pt idx="1">
                  <c:v>Гранд-Смета</c:v>
                </c:pt>
                <c:pt idx="2">
                  <c:v>Сметное дело</c:v>
                </c:pt>
                <c:pt idx="3">
                  <c:v>Дизайн интерьера</c:v>
                </c:pt>
              </c:strCache>
            </c:strRef>
          </c:cat>
          <c:val>
            <c:numRef>
              <c:f>'Частотные таблицы'!$C$151:$C$154</c:f>
              <c:numCache>
                <c:formatCode>0.0</c:formatCode>
                <c:ptCount val="4"/>
                <c:pt idx="0">
                  <c:v>13.793103448275856</c:v>
                </c:pt>
                <c:pt idx="1">
                  <c:v>15.325670498084296</c:v>
                </c:pt>
                <c:pt idx="2">
                  <c:v>20.881226053639839</c:v>
                </c:pt>
                <c:pt idx="3">
                  <c:v>40.421455938697321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336896"/>
        <c:axId val="156338432"/>
        <c:axId val="0"/>
      </c:bar3DChart>
      <c:catAx>
        <c:axId val="1563368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6338432"/>
        <c:crosses val="autoZero"/>
        <c:auto val="1"/>
        <c:lblAlgn val="ctr"/>
        <c:lblOffset val="100"/>
        <c:noMultiLvlLbl val="0"/>
      </c:catAx>
      <c:valAx>
        <c:axId val="156338432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3368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таблицы'!$C$172</c:f>
              <c:strCache>
                <c:ptCount val="1"/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таблицы'!$B$173:$B$180</c:f>
              <c:strCache>
                <c:ptCount val="8"/>
                <c:pt idx="0">
                  <c:v>Заточник деревообрабатывающего инструмента</c:v>
                </c:pt>
                <c:pt idx="1">
                  <c:v>Оператор сушильных установок</c:v>
                </c:pt>
                <c:pt idx="2">
                  <c:v>Замерщик на топографо-геодезических и маркшейдерских работах</c:v>
                </c:pt>
                <c:pt idx="3">
                  <c:v>Комплектовщик мебели</c:v>
                </c:pt>
                <c:pt idx="4">
                  <c:v>Оператор манипулятора</c:v>
                </c:pt>
                <c:pt idx="5">
                  <c:v>Контролер деревообрабатывающего производства</c:v>
                </c:pt>
                <c:pt idx="6">
                  <c:v>Тракторист (оператор харвестера-форвардера)</c:v>
                </c:pt>
                <c:pt idx="7">
                  <c:v>Рабочий зеленого хозяйства (Ландшафтный дизайн)</c:v>
                </c:pt>
              </c:strCache>
            </c:strRef>
          </c:cat>
          <c:val>
            <c:numRef>
              <c:f>'Частотные таблицы'!$C$173:$C$180</c:f>
              <c:numCache>
                <c:formatCode>0.0</c:formatCode>
                <c:ptCount val="8"/>
                <c:pt idx="0">
                  <c:v>2.1072796934865901</c:v>
                </c:pt>
                <c:pt idx="1">
                  <c:v>5.3639846743294983</c:v>
                </c:pt>
                <c:pt idx="2">
                  <c:v>6.7049808429118753</c:v>
                </c:pt>
                <c:pt idx="3">
                  <c:v>8.8122605363984707</c:v>
                </c:pt>
                <c:pt idx="4">
                  <c:v>9.0038314176245215</c:v>
                </c:pt>
                <c:pt idx="5">
                  <c:v>9.1954022988505741</c:v>
                </c:pt>
                <c:pt idx="6">
                  <c:v>12.26053639846744</c:v>
                </c:pt>
                <c:pt idx="7">
                  <c:v>13.793103448275856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360064"/>
        <c:axId val="156365952"/>
        <c:axId val="0"/>
      </c:bar3DChart>
      <c:catAx>
        <c:axId val="1563600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6365952"/>
        <c:crosses val="autoZero"/>
        <c:auto val="1"/>
        <c:lblAlgn val="ctr"/>
        <c:lblOffset val="100"/>
        <c:noMultiLvlLbl val="0"/>
      </c:catAx>
      <c:valAx>
        <c:axId val="156365952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3600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таблицы'!$C$166</c:f>
              <c:strCache>
                <c:ptCount val="1"/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таблицы'!$B$167:$B$168</c:f>
              <c:strCache>
                <c:ptCount val="2"/>
                <c:pt idx="0">
                  <c:v>Методы отвода лесосек</c:v>
                </c:pt>
                <c:pt idx="1">
                  <c:v>Ландшафтный дизайн </c:v>
                </c:pt>
              </c:strCache>
            </c:strRef>
          </c:cat>
          <c:val>
            <c:numRef>
              <c:f>'Частотные таблицы'!$C$167:$C$168</c:f>
              <c:numCache>
                <c:formatCode>0.0</c:formatCode>
                <c:ptCount val="2"/>
                <c:pt idx="0">
                  <c:v>12.068965517241379</c:v>
                </c:pt>
                <c:pt idx="1">
                  <c:v>42.911879999999996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481792"/>
        <c:axId val="156483584"/>
        <c:axId val="0"/>
      </c:bar3DChart>
      <c:catAx>
        <c:axId val="1564817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6483584"/>
        <c:crosses val="autoZero"/>
        <c:auto val="1"/>
        <c:lblAlgn val="ctr"/>
        <c:lblOffset val="100"/>
        <c:noMultiLvlLbl val="0"/>
      </c:catAx>
      <c:valAx>
        <c:axId val="156483584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4817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8934247327427516"/>
          <c:y val="2.9131022478983835E-2"/>
          <c:w val="0.46124630707434344"/>
          <c:h val="0.77221946867877611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таблицы'!$C$184</c:f>
              <c:strCache>
                <c:ptCount val="1"/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таблицы'!$B$185:$B$190</c:f>
              <c:strCache>
                <c:ptCount val="6"/>
                <c:pt idx="0">
                  <c:v>Слесарь по ремонту дорожно-строительных машин и тракторов</c:v>
                </c:pt>
                <c:pt idx="1">
                  <c:v>Электрослесарь по ремонту электрических машин</c:v>
                </c:pt>
                <c:pt idx="2">
                  <c:v>Слесарь по ремонту электрооборудования автомобиля</c:v>
                </c:pt>
                <c:pt idx="3">
                  <c:v>Слесарь-электрик по ремонту электрооборудования</c:v>
                </c:pt>
                <c:pt idx="4">
                  <c:v>Электромонтер по ремонту и обслуживанию электрооборудования</c:v>
                </c:pt>
                <c:pt idx="5">
                  <c:v>Слесарь по ремонту автомобилей</c:v>
                </c:pt>
              </c:strCache>
            </c:strRef>
          </c:cat>
          <c:val>
            <c:numRef>
              <c:f>'Частотные таблицы'!$C$185:$C$190</c:f>
              <c:numCache>
                <c:formatCode>0.0</c:formatCode>
                <c:ptCount val="6"/>
                <c:pt idx="0">
                  <c:v>9.5785440613026847</c:v>
                </c:pt>
                <c:pt idx="1">
                  <c:v>10.344827586206897</c:v>
                </c:pt>
                <c:pt idx="2">
                  <c:v>10.727969348659</c:v>
                </c:pt>
                <c:pt idx="3">
                  <c:v>10.727969348659</c:v>
                </c:pt>
                <c:pt idx="4">
                  <c:v>14.55938697318008</c:v>
                </c:pt>
                <c:pt idx="5">
                  <c:v>22.988505747126425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583040"/>
        <c:axId val="156584576"/>
        <c:axId val="0"/>
      </c:bar3DChart>
      <c:catAx>
        <c:axId val="1565830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6584576"/>
        <c:crosses val="autoZero"/>
        <c:auto val="1"/>
        <c:lblAlgn val="ctr"/>
        <c:lblOffset val="100"/>
        <c:noMultiLvlLbl val="0"/>
      </c:catAx>
      <c:valAx>
        <c:axId val="156584576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5830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839473667818755"/>
          <c:y val="2.4175828359579203E-2"/>
          <c:w val="0.48258159093309932"/>
          <c:h val="0.85266658348474234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таблицы'!$C$193</c:f>
              <c:strCache>
                <c:ptCount val="1"/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таблицы'!$B$194:$B$205</c:f>
              <c:strCache>
                <c:ptCount val="12"/>
                <c:pt idx="0">
                  <c:v>Производство трубопечных работ</c:v>
                </c:pt>
                <c:pt idx="1">
                  <c:v>Обслуживание и перезарядка огнетушителей</c:v>
                </c:pt>
                <c:pt idx="2">
                  <c:v>Проектирование, монтаж, эксплуатация теплогенерирующих аппаратов. </c:v>
                </c:pt>
                <c:pt idx="3">
                  <c:v>Газодымозащитник</c:v>
                </c:pt>
                <c:pt idx="4">
                  <c:v>Лаборант по физико-механическим испытаниям</c:v>
                </c:pt>
                <c:pt idx="5">
                  <c:v>Огнезащита строительных материалов, конструкций, кабельных изделий и проходок</c:v>
                </c:pt>
                <c:pt idx="6">
                  <c:v>Монтаж, наладка, ремонт и техническое обслуживание оборудования и систем противопожарной защиты зданий и сооружений</c:v>
                </c:pt>
                <c:pt idx="7">
                  <c:v>Водитель – пожарный» (только для юношей, имеющих водительское удостоверение с правом управления транспортного средства категории «С»)</c:v>
                </c:pt>
                <c:pt idx="8">
                  <c:v>Проектирование систем пожаротушения, пожарной и охранно-пожарной сигнализации, оповещение людей при пожаре, дымоудаление</c:v>
                </c:pt>
                <c:pt idx="9">
                  <c:v>Промышленный альпинизм</c:v>
                </c:pt>
                <c:pt idx="10">
                  <c:v>Водолазная подготовка</c:v>
                </c:pt>
                <c:pt idx="11">
                  <c:v>Инструктор по оказанию первой медицинской помощи доврачебной помощи</c:v>
                </c:pt>
              </c:strCache>
            </c:strRef>
          </c:cat>
          <c:val>
            <c:numRef>
              <c:f>'Частотные таблицы'!$C$194:$C$205</c:f>
              <c:numCache>
                <c:formatCode>0.0</c:formatCode>
                <c:ptCount val="12"/>
                <c:pt idx="0">
                  <c:v>2.8735632183908044</c:v>
                </c:pt>
                <c:pt idx="1">
                  <c:v>4.2145593869731801</c:v>
                </c:pt>
                <c:pt idx="2">
                  <c:v>4.9808429118773967</c:v>
                </c:pt>
                <c:pt idx="3">
                  <c:v>5.1724137931034484</c:v>
                </c:pt>
                <c:pt idx="4">
                  <c:v>6.5134099616858236</c:v>
                </c:pt>
                <c:pt idx="5">
                  <c:v>6.7049808429118753</c:v>
                </c:pt>
                <c:pt idx="6">
                  <c:v>8.6206896551724146</c:v>
                </c:pt>
                <c:pt idx="7">
                  <c:v>11.68582</c:v>
                </c:pt>
                <c:pt idx="8">
                  <c:v>12.452107279693491</c:v>
                </c:pt>
                <c:pt idx="9">
                  <c:v>18.390804597701141</c:v>
                </c:pt>
                <c:pt idx="10">
                  <c:v>19.731800766283534</c:v>
                </c:pt>
                <c:pt idx="11">
                  <c:v>23.180076628352491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622848"/>
        <c:axId val="156624384"/>
        <c:axId val="0"/>
      </c:bar3DChart>
      <c:catAx>
        <c:axId val="156622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56624384"/>
        <c:crosses val="autoZero"/>
        <c:auto val="1"/>
        <c:lblAlgn val="ctr"/>
        <c:lblOffset val="100"/>
        <c:noMultiLvlLbl val="0"/>
      </c:catAx>
      <c:valAx>
        <c:axId val="156624384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6228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таблицы'!$C$208</c:f>
              <c:strCache>
                <c:ptCount val="1"/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таблицы'!$B$209:$B$215</c:f>
              <c:strCache>
                <c:ptCount val="7"/>
                <c:pt idx="0">
                  <c:v>Право социального обеспечения</c:v>
                </c:pt>
                <c:pt idx="1">
                  <c:v>Семейное право</c:v>
                </c:pt>
                <c:pt idx="2">
                  <c:v>Банковское право</c:v>
                </c:pt>
                <c:pt idx="3">
                  <c:v>Административное право</c:v>
                </c:pt>
                <c:pt idx="4">
                  <c:v>Уголовное</c:v>
                </c:pt>
                <c:pt idx="5">
                  <c:v>Трудовое право</c:v>
                </c:pt>
                <c:pt idx="6">
                  <c:v>Предпринимательское право</c:v>
                </c:pt>
              </c:strCache>
            </c:strRef>
          </c:cat>
          <c:val>
            <c:numRef>
              <c:f>'Частотные таблицы'!$C$209:$C$215</c:f>
              <c:numCache>
                <c:formatCode>0.0</c:formatCode>
                <c:ptCount val="7"/>
                <c:pt idx="0">
                  <c:v>11.877394636015326</c:v>
                </c:pt>
                <c:pt idx="1">
                  <c:v>17.241379310344829</c:v>
                </c:pt>
                <c:pt idx="2">
                  <c:v>20.306513409961678</c:v>
                </c:pt>
                <c:pt idx="3">
                  <c:v>24.329501915708811</c:v>
                </c:pt>
                <c:pt idx="4">
                  <c:v>24.712643678160905</c:v>
                </c:pt>
                <c:pt idx="5">
                  <c:v>27.777777777777779</c:v>
                </c:pt>
                <c:pt idx="6">
                  <c:v>34.291187739463595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658304"/>
        <c:axId val="156668288"/>
        <c:axId val="0"/>
      </c:bar3DChart>
      <c:catAx>
        <c:axId val="1566583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6668288"/>
        <c:crosses val="autoZero"/>
        <c:auto val="1"/>
        <c:lblAlgn val="ctr"/>
        <c:lblOffset val="100"/>
        <c:noMultiLvlLbl val="0"/>
      </c:catAx>
      <c:valAx>
        <c:axId val="156668288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6583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таблицы'!$C$219</c:f>
              <c:strCache>
                <c:ptCount val="1"/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таблицы'!$B$220:$B$227</c:f>
              <c:strCache>
                <c:ptCount val="8"/>
                <c:pt idx="0">
                  <c:v>Успешные продажи</c:v>
                </c:pt>
                <c:pt idx="1">
                  <c:v>Управление личным имиджем</c:v>
                </c:pt>
                <c:pt idx="2">
                  <c:v>Тренинг уверенности</c:v>
                </c:pt>
                <c:pt idx="3">
                  <c:v>Технология достижения целей</c:v>
                </c:pt>
                <c:pt idx="4">
                  <c:v>Навыки публичных выступлений и презентаций</c:v>
                </c:pt>
                <c:pt idx="5">
                  <c:v>Скорочтение и развитие памяти</c:v>
                </c:pt>
                <c:pt idx="6">
                  <c:v>Успешные переговоры</c:v>
                </c:pt>
                <c:pt idx="7">
                  <c:v>Риторика и ораторское мастерство</c:v>
                </c:pt>
              </c:strCache>
            </c:strRef>
          </c:cat>
          <c:val>
            <c:numRef>
              <c:f>'Частотные таблицы'!$C$220:$C$227</c:f>
              <c:numCache>
                <c:formatCode>0.0</c:formatCode>
                <c:ptCount val="8"/>
                <c:pt idx="0">
                  <c:v>17.432950191570885</c:v>
                </c:pt>
                <c:pt idx="1">
                  <c:v>18.58237547892719</c:v>
                </c:pt>
                <c:pt idx="2">
                  <c:v>30.459770114942533</c:v>
                </c:pt>
                <c:pt idx="3">
                  <c:v>31.03448275862069</c:v>
                </c:pt>
                <c:pt idx="4">
                  <c:v>32.375478927203055</c:v>
                </c:pt>
                <c:pt idx="5">
                  <c:v>32.758620689655174</c:v>
                </c:pt>
                <c:pt idx="6">
                  <c:v>33.333333333333336</c:v>
                </c:pt>
                <c:pt idx="7">
                  <c:v>34.674329501915707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699264"/>
        <c:axId val="156725632"/>
        <c:axId val="0"/>
      </c:bar3DChart>
      <c:catAx>
        <c:axId val="1566992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6725632"/>
        <c:crosses val="autoZero"/>
        <c:auto val="1"/>
        <c:lblAlgn val="ctr"/>
        <c:lblOffset val="100"/>
        <c:noMultiLvlLbl val="0"/>
      </c:catAx>
      <c:valAx>
        <c:axId val="156725632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6992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291465354270372E-2"/>
          <c:y val="9.1062461388841734E-2"/>
          <c:w val="0.57705929458089966"/>
          <c:h val="0.82493329504986967"/>
        </c:manualLayout>
      </c:layout>
      <c:pie3DChart>
        <c:varyColors val="1"/>
        <c:ser>
          <c:idx val="0"/>
          <c:order val="0"/>
          <c:explosion val="27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7030A0"/>
              </a:solidFill>
            </c:spPr>
          </c:dPt>
          <c:dPt>
            <c:idx val="8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dPt>
          <c:dPt>
            <c:idx val="9"/>
            <c:bubble3D val="0"/>
            <c:spPr>
              <a:solidFill>
                <a:srgbClr val="92D050"/>
              </a:solidFill>
            </c:spPr>
          </c:dPt>
          <c:dPt>
            <c:idx val="10"/>
            <c:bubble3D val="0"/>
            <c:spPr>
              <a:solidFill>
                <a:srgbClr val="00B0F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'Частотные таблицы'!$B$4:$B$19</c:f>
              <c:strCache>
                <c:ptCount val="16"/>
                <c:pt idx="0">
                  <c:v>Институт энергетики и транспорта</c:v>
                </c:pt>
                <c:pt idx="1">
                  <c:v>Институт строительства и архитектуры</c:v>
                </c:pt>
                <c:pt idx="2">
                  <c:v>Юридический институт</c:v>
                </c:pt>
                <c:pt idx="3">
                  <c:v>Лесотехнический колледж</c:v>
                </c:pt>
                <c:pt idx="4">
                  <c:v>Институт комплексной безопасности</c:v>
                </c:pt>
                <c:pt idx="5">
                  <c:v>Институт экономики и управления</c:v>
                </c:pt>
                <c:pt idx="6">
                  <c:v>Институт теоретической и прикладной химии</c:v>
                </c:pt>
                <c:pt idx="7">
                  <c:v>Лесотехнический институт</c:v>
                </c:pt>
                <c:pt idx="8">
                  <c:v>Институт педагогики и психологии</c:v>
                </c:pt>
                <c:pt idx="9">
                  <c:v>Институт социально-гуманитарных и политических наук</c:v>
                </c:pt>
                <c:pt idx="10">
                  <c:v>Институт нефти и газа</c:v>
                </c:pt>
                <c:pt idx="11">
                  <c:v>Институт филологии и межкультурной коммуникации</c:v>
                </c:pt>
                <c:pt idx="12">
                  <c:v>Институт математики, информационных и космических технологий</c:v>
                </c:pt>
                <c:pt idx="13">
                  <c:v>Институт естественных наук и биомедицины</c:v>
                </c:pt>
                <c:pt idx="14">
                  <c:v>Институт физической культуры, спорта и здоровья</c:v>
                </c:pt>
                <c:pt idx="15">
                  <c:v>Нет ответа</c:v>
                </c:pt>
              </c:strCache>
            </c:strRef>
          </c:cat>
          <c:val>
            <c:numRef>
              <c:f>'Частотные таблицы'!$C$4:$C$19</c:f>
              <c:numCache>
                <c:formatCode>0.0</c:formatCode>
                <c:ptCount val="16"/>
                <c:pt idx="0">
                  <c:v>13.026819923371647</c:v>
                </c:pt>
                <c:pt idx="1">
                  <c:v>11.494252873563225</c:v>
                </c:pt>
                <c:pt idx="2">
                  <c:v>9.3869731800766214</c:v>
                </c:pt>
                <c:pt idx="3">
                  <c:v>8.4291187739463602</c:v>
                </c:pt>
                <c:pt idx="4">
                  <c:v>8.2375478927203076</c:v>
                </c:pt>
                <c:pt idx="5">
                  <c:v>6.8965517241379306</c:v>
                </c:pt>
                <c:pt idx="6">
                  <c:v>5.9386973180076676</c:v>
                </c:pt>
                <c:pt idx="7">
                  <c:v>5.1724137931034484</c:v>
                </c:pt>
                <c:pt idx="8">
                  <c:v>4.9808429118773976</c:v>
                </c:pt>
                <c:pt idx="9">
                  <c:v>3.6398467432950188</c:v>
                </c:pt>
                <c:pt idx="10">
                  <c:v>3.4482758620689653</c:v>
                </c:pt>
                <c:pt idx="11">
                  <c:v>3.0651340996168592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16.283524904214559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149309798911279"/>
          <c:y val="1.2656043460401859E-2"/>
          <c:w val="0.33294483483316689"/>
          <c:h val="0.90567688652303291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таблицы'!$C$232</c:f>
              <c:strCache>
                <c:ptCount val="1"/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таблицы'!$B$233:$B$236</c:f>
              <c:strCache>
                <c:ptCount val="4"/>
                <c:pt idx="0">
                  <c:v>Французский язык</c:v>
                </c:pt>
                <c:pt idx="1">
                  <c:v>Немецкий язык</c:v>
                </c:pt>
                <c:pt idx="2">
                  <c:v>Норвежский язык</c:v>
                </c:pt>
                <c:pt idx="3">
                  <c:v>Английский язык</c:v>
                </c:pt>
              </c:strCache>
            </c:strRef>
          </c:cat>
          <c:val>
            <c:numRef>
              <c:f>'Частотные таблицы'!$C$233:$C$236</c:f>
              <c:numCache>
                <c:formatCode>0.0</c:formatCode>
                <c:ptCount val="4"/>
                <c:pt idx="0">
                  <c:v>14.750957854406129</c:v>
                </c:pt>
                <c:pt idx="1">
                  <c:v>17.049808429118787</c:v>
                </c:pt>
                <c:pt idx="2">
                  <c:v>19.348659003831411</c:v>
                </c:pt>
                <c:pt idx="3">
                  <c:v>76.628352490421378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759552"/>
        <c:axId val="156761088"/>
        <c:axId val="0"/>
      </c:bar3DChart>
      <c:catAx>
        <c:axId val="156759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6761088"/>
        <c:crosses val="autoZero"/>
        <c:auto val="1"/>
        <c:lblAlgn val="ctr"/>
        <c:lblOffset val="100"/>
        <c:noMultiLvlLbl val="0"/>
      </c:catAx>
      <c:valAx>
        <c:axId val="156761088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7595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таблицы'!$C$245</c:f>
              <c:strCache>
                <c:ptCount val="1"/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таблицы'!$B$246:$B$250</c:f>
              <c:strCache>
                <c:ptCount val="5"/>
                <c:pt idx="0">
                  <c:v>Социальный работник</c:v>
                </c:pt>
                <c:pt idx="1">
                  <c:v>Секретарь-референт </c:v>
                </c:pt>
                <c:pt idx="2">
                  <c:v>Основы делопроизводства и документоведение</c:v>
                </c:pt>
                <c:pt idx="3">
                  <c:v>Искусство фотографии</c:v>
                </c:pt>
                <c:pt idx="4">
                  <c:v>Основы психологии</c:v>
                </c:pt>
              </c:strCache>
            </c:strRef>
          </c:cat>
          <c:val>
            <c:numRef>
              <c:f>'Частотные таблицы'!$C$246:$C$250</c:f>
              <c:numCache>
                <c:formatCode>0.0</c:formatCode>
                <c:ptCount val="5"/>
                <c:pt idx="0">
                  <c:v>6.3218390804597702</c:v>
                </c:pt>
                <c:pt idx="1">
                  <c:v>6.7049808429118753</c:v>
                </c:pt>
                <c:pt idx="2">
                  <c:v>24.904214559386972</c:v>
                </c:pt>
                <c:pt idx="3">
                  <c:v>28.927203065134094</c:v>
                </c:pt>
                <c:pt idx="4">
                  <c:v>33.908045977011497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795264"/>
        <c:axId val="156796800"/>
        <c:axId val="0"/>
      </c:bar3DChart>
      <c:catAx>
        <c:axId val="1567952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6796800"/>
        <c:crosses val="autoZero"/>
        <c:auto val="1"/>
        <c:lblAlgn val="ctr"/>
        <c:lblOffset val="100"/>
        <c:noMultiLvlLbl val="0"/>
      </c:catAx>
      <c:valAx>
        <c:axId val="156796800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7952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таблицы'!$C$255</c:f>
              <c:strCache>
                <c:ptCount val="1"/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таблицы'!$B$256:$B$278</c:f>
              <c:strCache>
                <c:ptCount val="23"/>
                <c:pt idx="0">
                  <c:v>Составление правил и положений, описание процессов и функций</c:v>
                </c:pt>
                <c:pt idx="1">
                  <c:v>Описание технологических процессов, операций и действий</c:v>
                </c:pt>
                <c:pt idx="2">
                  <c:v>Делегирование полномочий и постановка задач</c:v>
                </c:pt>
                <c:pt idx="3">
                  <c:v>Умение устанавливать и обеспечивать стандарты качества работы</c:v>
                </c:pt>
                <c:pt idx="4">
                  <c:v>Проведение экспертной оценки идей и результатов</c:v>
                </c:pt>
                <c:pt idx="5">
                  <c:v>Ориентированность на клиента</c:v>
                </c:pt>
                <c:pt idx="6">
                  <c:v>Поиск, анализ и интерпретация информации</c:v>
                </c:pt>
                <c:pt idx="7">
                  <c:v>Способность моделировать ситуации и строить концепции</c:v>
                </c:pt>
                <c:pt idx="8">
                  <c:v>Определение показателей эффективности и контроль</c:v>
                </c:pt>
                <c:pt idx="9">
                  <c:v>Способность поддерживать конфликты на конструктивном уровне</c:v>
                </c:pt>
                <c:pt idx="10">
                  <c:v>Способность устанавливать и поддерживать линии коммуникации</c:v>
                </c:pt>
                <c:pt idx="11">
                  <c:v>Обучение и развитие сотрудников компании</c:v>
                </c:pt>
                <c:pt idx="12">
                  <c:v>Оказание влияния на людей внутри и вне организации</c:v>
                </c:pt>
                <c:pt idx="13">
                  <c:v>Инициативность и проактивность</c:v>
                </c:pt>
                <c:pt idx="14">
                  <c:v>Принятие решений в условиях неопределенности</c:v>
                </c:pt>
                <c:pt idx="15">
                  <c:v>Предвидение, прогнозирование и составление сценариев развития</c:v>
                </c:pt>
                <c:pt idx="16">
                  <c:v>Способность стимулировать других к эффективной работе</c:v>
                </c:pt>
                <c:pt idx="17">
                  <c:v>Способность формировать команды и рабочие группы</c:v>
                </c:pt>
                <c:pt idx="18">
                  <c:v>Анализ сложных проблем</c:v>
                </c:pt>
                <c:pt idx="19">
                  <c:v>Креативность и творческое решение проблем</c:v>
                </c:pt>
                <c:pt idx="20">
                  <c:v>Способность к самообучению и саморазвитию</c:v>
                </c:pt>
                <c:pt idx="21">
                  <c:v>Нацеленность на результат</c:v>
                </c:pt>
                <c:pt idx="22">
                  <c:v>Постановка целей и составление планов</c:v>
                </c:pt>
              </c:strCache>
            </c:strRef>
          </c:cat>
          <c:val>
            <c:numRef>
              <c:f>'Частотные таблицы'!$C$256:$C$278</c:f>
              <c:numCache>
                <c:formatCode>0.0</c:formatCode>
                <c:ptCount val="23"/>
                <c:pt idx="0">
                  <c:v>6.5134099616858236</c:v>
                </c:pt>
                <c:pt idx="1">
                  <c:v>6.5134099616858236</c:v>
                </c:pt>
                <c:pt idx="2">
                  <c:v>7.6628352490421419</c:v>
                </c:pt>
                <c:pt idx="3">
                  <c:v>9.7701149425287355</c:v>
                </c:pt>
                <c:pt idx="4">
                  <c:v>11.111111111111105</c:v>
                </c:pt>
                <c:pt idx="5">
                  <c:v>12.26053639846744</c:v>
                </c:pt>
                <c:pt idx="6">
                  <c:v>12.835249042145596</c:v>
                </c:pt>
                <c:pt idx="7">
                  <c:v>13.409961685823751</c:v>
                </c:pt>
                <c:pt idx="8">
                  <c:v>13.601532567049812</c:v>
                </c:pt>
                <c:pt idx="9">
                  <c:v>13.793103448275856</c:v>
                </c:pt>
                <c:pt idx="10">
                  <c:v>15.517241379310345</c:v>
                </c:pt>
                <c:pt idx="11">
                  <c:v>16.091954022988521</c:v>
                </c:pt>
                <c:pt idx="12">
                  <c:v>18.965517241379288</c:v>
                </c:pt>
                <c:pt idx="13">
                  <c:v>23.371647509578537</c:v>
                </c:pt>
                <c:pt idx="14">
                  <c:v>26.628352490421456</c:v>
                </c:pt>
                <c:pt idx="15">
                  <c:v>27.203065134099624</c:v>
                </c:pt>
                <c:pt idx="16">
                  <c:v>27.203065134099624</c:v>
                </c:pt>
                <c:pt idx="17">
                  <c:v>29.310344827586206</c:v>
                </c:pt>
                <c:pt idx="18">
                  <c:v>32.950191570881209</c:v>
                </c:pt>
                <c:pt idx="19">
                  <c:v>37.356321839080444</c:v>
                </c:pt>
                <c:pt idx="20">
                  <c:v>39.463601532567047</c:v>
                </c:pt>
                <c:pt idx="21">
                  <c:v>42.528735632183945</c:v>
                </c:pt>
                <c:pt idx="22">
                  <c:v>51.915708812260526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814720"/>
        <c:axId val="156853376"/>
        <c:axId val="0"/>
      </c:bar3DChart>
      <c:catAx>
        <c:axId val="1568147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156853376"/>
        <c:crosses val="autoZero"/>
        <c:auto val="1"/>
        <c:lblAlgn val="ctr"/>
        <c:lblOffset val="100"/>
        <c:noMultiLvlLbl val="0"/>
      </c:catAx>
      <c:valAx>
        <c:axId val="156853376"/>
        <c:scaling>
          <c:orientation val="minMax"/>
          <c:max val="55"/>
          <c:min val="0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8147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</a:p>
        </c:rich>
      </c:tx>
      <c:layout>
        <c:manualLayout>
          <c:xMode val="edge"/>
          <c:yMode val="edge"/>
          <c:x val="0.16412800825329918"/>
          <c:y val="3.896103896103896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таблицы'!$C$281</c:f>
              <c:strCache>
                <c:ptCount val="1"/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таблицы'!$B$282:$B$288</c:f>
              <c:strCache>
                <c:ptCount val="7"/>
                <c:pt idx="0">
                  <c:v>Иностранных предпринимателей </c:v>
                </c:pt>
                <c:pt idx="1">
                  <c:v>Преимущественно руководителей крупных компаний</c:v>
                </c:pt>
                <c:pt idx="2">
                  <c:v>Людей науки, из лабораторий и исследовательских центров</c:v>
                </c:pt>
                <c:pt idx="3">
                  <c:v>Иностранных преподавателей и исследователей</c:v>
                </c:pt>
                <c:pt idx="4">
                  <c:v>Профессорский состав с хорошей теоретической базой</c:v>
                </c:pt>
                <c:pt idx="5">
                  <c:v>Успешных предпринимателей </c:v>
                </c:pt>
                <c:pt idx="6">
                  <c:v>Преподаватели - практики с профессиональным опытом</c:v>
                </c:pt>
              </c:strCache>
            </c:strRef>
          </c:cat>
          <c:val>
            <c:numRef>
              <c:f>'Частотные таблицы'!$C$282:$C$288</c:f>
              <c:numCache>
                <c:formatCode>0.0</c:formatCode>
                <c:ptCount val="7"/>
                <c:pt idx="0">
                  <c:v>6.8965517241379306</c:v>
                </c:pt>
                <c:pt idx="1">
                  <c:v>12.835249042145596</c:v>
                </c:pt>
                <c:pt idx="2">
                  <c:v>14.750957854406129</c:v>
                </c:pt>
                <c:pt idx="3">
                  <c:v>17.432950191570885</c:v>
                </c:pt>
                <c:pt idx="4">
                  <c:v>18.965517241379288</c:v>
                </c:pt>
                <c:pt idx="5">
                  <c:v>25.670498084291193</c:v>
                </c:pt>
                <c:pt idx="6">
                  <c:v>64.750957854406067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882816"/>
        <c:axId val="156884352"/>
        <c:axId val="0"/>
      </c:bar3DChart>
      <c:catAx>
        <c:axId val="156882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6884352"/>
        <c:crosses val="autoZero"/>
        <c:auto val="1"/>
        <c:lblAlgn val="ctr"/>
        <c:lblOffset val="100"/>
        <c:noMultiLvlLbl val="0"/>
      </c:catAx>
      <c:valAx>
        <c:axId val="156884352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8828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таблицы'!$C$291</c:f>
              <c:strCache>
                <c:ptCount val="1"/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таблицы'!$B$292:$B$297</c:f>
              <c:strCache>
                <c:ptCount val="6"/>
                <c:pt idx="0">
                  <c:v>Такой потребности не существует</c:v>
                </c:pt>
                <c:pt idx="1">
                  <c:v>Неудовлетворенность качеством обучения </c:v>
                </c:pt>
                <c:pt idx="2">
                  <c:v>Общая тенденция к непрерывному образованию на рынке труда </c:v>
                </c:pt>
                <c:pt idx="3">
                  <c:v>Требование потенциального работодателя</c:v>
                </c:pt>
                <c:pt idx="4">
                  <c:v>Недостаток практических знаний и навыков в рамках высшего профессионального образования </c:v>
                </c:pt>
                <c:pt idx="5">
                  <c:v>Стремление к повышению профессиональных компетенций к личному развитию</c:v>
                </c:pt>
              </c:strCache>
            </c:strRef>
          </c:cat>
          <c:val>
            <c:numRef>
              <c:f>'Частотные таблицы'!$C$292:$C$297</c:f>
              <c:numCache>
                <c:formatCode>0.0</c:formatCode>
                <c:ptCount val="6"/>
                <c:pt idx="0">
                  <c:v>7.6628352490421419</c:v>
                </c:pt>
                <c:pt idx="1">
                  <c:v>8.8122605363984707</c:v>
                </c:pt>
                <c:pt idx="2">
                  <c:v>11.111111111111105</c:v>
                </c:pt>
                <c:pt idx="3">
                  <c:v>17.241379310344829</c:v>
                </c:pt>
                <c:pt idx="4">
                  <c:v>27.394636015325663</c:v>
                </c:pt>
                <c:pt idx="5">
                  <c:v>51.149425287356308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914816"/>
        <c:axId val="156916352"/>
        <c:axId val="0"/>
      </c:bar3DChart>
      <c:catAx>
        <c:axId val="156914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6916352"/>
        <c:crosses val="autoZero"/>
        <c:auto val="1"/>
        <c:lblAlgn val="ctr"/>
        <c:lblOffset val="100"/>
        <c:noMultiLvlLbl val="0"/>
      </c:catAx>
      <c:valAx>
        <c:axId val="156916352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9148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таблицы'!$C$317</c:f>
              <c:strCache>
                <c:ptCount val="1"/>
                <c:pt idx="0">
                  <c:v>Какой  объем программы обучения для Вас наиболее предпочтителен? 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таблицы'!$B$318:$B$322</c:f>
              <c:strCache>
                <c:ptCount val="5"/>
                <c:pt idx="0">
                  <c:v>Краткосрочный семинар, тренинг  (продолжительность - не более 3-х дней)</c:v>
                </c:pt>
                <c:pt idx="1">
                  <c:v>Программы с присвоением дополнительной квалификации  (продолжительность – 2 учебных года, занятия – 3 раза в неделю)</c:v>
                </c:pt>
                <c:pt idx="2">
                  <c:v>Краткосрочный курс (продолжительность – 1 месяц, занятия - 3 раза в неделю)</c:v>
                </c:pt>
                <c:pt idx="3">
                  <c:v>Программы профессиональной подготовки по рабочим профессиям (продолжительность - 2-3 месяца)</c:v>
                </c:pt>
                <c:pt idx="4">
                  <c:v>Программы с присвоением дополнительной квалификации  (продолжительность – 1 учебный год, занятия - 3 раза в неделю)</c:v>
                </c:pt>
              </c:strCache>
            </c:strRef>
          </c:cat>
          <c:val>
            <c:numRef>
              <c:f>'Частотные таблицы'!$C$318:$C$322</c:f>
              <c:numCache>
                <c:formatCode>0.0</c:formatCode>
                <c:ptCount val="5"/>
                <c:pt idx="0">
                  <c:v>10.536398467432949</c:v>
                </c:pt>
                <c:pt idx="1">
                  <c:v>12.260536398467433</c:v>
                </c:pt>
                <c:pt idx="2">
                  <c:v>22.60536398467433</c:v>
                </c:pt>
                <c:pt idx="3">
                  <c:v>23.754789272030653</c:v>
                </c:pt>
                <c:pt idx="4">
                  <c:v>29.501915708812259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7061120"/>
        <c:axId val="157062656"/>
        <c:axId val="0"/>
      </c:bar3DChart>
      <c:catAx>
        <c:axId val="1570611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7062656"/>
        <c:crosses val="autoZero"/>
        <c:auto val="1"/>
        <c:lblAlgn val="ctr"/>
        <c:lblOffset val="100"/>
        <c:noMultiLvlLbl val="0"/>
      </c:catAx>
      <c:valAx>
        <c:axId val="157062656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70611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таблицы'!$B$327</c:f>
              <c:strCache>
                <c:ptCount val="1"/>
                <c:pt idx="0">
                  <c:v>Готовы ли вы оплачивать обучение  по программам дополнительного профессионального образования?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таблицы'!$B$328:$B$332</c:f>
              <c:strCache>
                <c:ptCount val="5"/>
                <c:pt idx="0">
                  <c:v>Да </c:v>
                </c:pt>
                <c:pt idx="1">
                  <c:v>Скорее да</c:v>
                </c:pt>
                <c:pt idx="2">
                  <c:v>Скорее нет</c:v>
                </c:pt>
                <c:pt idx="3">
                  <c:v>Нет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'Частотные таблицы'!$C$328:$C$332</c:f>
              <c:numCache>
                <c:formatCode>0.0</c:formatCode>
                <c:ptCount val="5"/>
                <c:pt idx="0">
                  <c:v>8.8122605363984672</c:v>
                </c:pt>
                <c:pt idx="1">
                  <c:v>29.885057471264368</c:v>
                </c:pt>
                <c:pt idx="2">
                  <c:v>21.64750957854406</c:v>
                </c:pt>
                <c:pt idx="3">
                  <c:v>13.984674329501916</c:v>
                </c:pt>
                <c:pt idx="4">
                  <c:v>25.670500000000001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7100672"/>
        <c:axId val="157106560"/>
        <c:axId val="0"/>
      </c:bar3DChart>
      <c:catAx>
        <c:axId val="1571006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7106560"/>
        <c:crosses val="autoZero"/>
        <c:auto val="1"/>
        <c:lblAlgn val="ctr"/>
        <c:lblOffset val="100"/>
        <c:noMultiLvlLbl val="0"/>
      </c:catAx>
      <c:valAx>
        <c:axId val="157106560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71006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'Ответ на свой вариант'!$B$231:$B$233</c:f>
              <c:strCache>
                <c:ptCount val="3"/>
                <c:pt idx="0">
                  <c:v>Другой вариант</c:v>
                </c:pt>
                <c:pt idx="1">
                  <c:v>Вы сами</c:v>
                </c:pt>
                <c:pt idx="2">
                  <c:v>Ваши родители</c:v>
                </c:pt>
              </c:strCache>
            </c:strRef>
          </c:cat>
          <c:val>
            <c:numRef>
              <c:f>'Ответ на свой вариант'!$C$231:$C$233</c:f>
              <c:numCache>
                <c:formatCode>0.0</c:formatCode>
                <c:ptCount val="3"/>
                <c:pt idx="0">
                  <c:v>31.800766283524887</c:v>
                </c:pt>
                <c:pt idx="1">
                  <c:v>40.421455938697321</c:v>
                </c:pt>
                <c:pt idx="2">
                  <c:v>27.777777777777779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74300087489086"/>
          <c:y val="0.31599591717701975"/>
          <c:w val="0.24659033245844281"/>
          <c:h val="0.37124854184893558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'Частотные таблицы'!$B$68:$B$71</c:f>
              <c:strCache>
                <c:ptCount val="4"/>
                <c:pt idx="0">
                  <c:v>Работа</c:v>
                </c:pt>
                <c:pt idx="1">
                  <c:v>Дополнительное обучение</c:v>
                </c:pt>
                <c:pt idx="2">
                  <c:v>Аспирантура</c:v>
                </c:pt>
                <c:pt idx="3">
                  <c:v>Свой вариант</c:v>
                </c:pt>
              </c:strCache>
            </c:strRef>
          </c:cat>
          <c:val>
            <c:numRef>
              <c:f>'Частотные таблицы'!$C$68:$C$71</c:f>
              <c:numCache>
                <c:formatCode>0.0</c:formatCode>
                <c:ptCount val="4"/>
                <c:pt idx="0">
                  <c:v>67.432950191570882</c:v>
                </c:pt>
                <c:pt idx="1">
                  <c:v>17.624521072796931</c:v>
                </c:pt>
                <c:pt idx="2">
                  <c:v>6.3218390804597702</c:v>
                </c:pt>
                <c:pt idx="3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333198137088992"/>
          <c:y val="0.28564407747172466"/>
          <c:w val="0.29601082502342635"/>
          <c:h val="0.32230629257673982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'Перексрестные таблицы'!$O$34:$O$45</c:f>
              <c:strCache>
                <c:ptCount val="12"/>
                <c:pt idx="0">
                  <c:v>Лесотехнический институт</c:v>
                </c:pt>
                <c:pt idx="1">
                  <c:v>Институт энергетики и транспорта</c:v>
                </c:pt>
                <c:pt idx="2">
                  <c:v>Институт теоретической и прикладной химии</c:v>
                </c:pt>
                <c:pt idx="3">
                  <c:v>Институт экономики и управления</c:v>
                </c:pt>
                <c:pt idx="4">
                  <c:v>Институт социально-гуманитарных и политических наук</c:v>
                </c:pt>
                <c:pt idx="5">
                  <c:v>Институт филологии и межкультурной коммуникации</c:v>
                </c:pt>
                <c:pt idx="6">
                  <c:v>Лесотехнический колледж</c:v>
                </c:pt>
                <c:pt idx="7">
                  <c:v>Институт педагогики и психологии</c:v>
                </c:pt>
                <c:pt idx="8">
                  <c:v>Институт нефти и газа</c:v>
                </c:pt>
                <c:pt idx="9">
                  <c:v>Институт строительства и архитектуры</c:v>
                </c:pt>
                <c:pt idx="10">
                  <c:v>Юридический институт</c:v>
                </c:pt>
                <c:pt idx="11">
                  <c:v>Институт комплексной безопасности</c:v>
                </c:pt>
              </c:strCache>
            </c:strRef>
          </c:cat>
          <c:val>
            <c:numRef>
              <c:f>'Перексрестные таблицы'!$P$34:$P$45</c:f>
              <c:numCache>
                <c:formatCode>0.00</c:formatCode>
                <c:ptCount val="12"/>
                <c:pt idx="0">
                  <c:v>-3.7037037037037028E-2</c:v>
                </c:pt>
                <c:pt idx="1">
                  <c:v>0.54411764705882371</c:v>
                </c:pt>
                <c:pt idx="2">
                  <c:v>0.54838709677419362</c:v>
                </c:pt>
                <c:pt idx="3">
                  <c:v>0.58333333333333337</c:v>
                </c:pt>
                <c:pt idx="4">
                  <c:v>0.6842105263157896</c:v>
                </c:pt>
                <c:pt idx="5">
                  <c:v>0.6875</c:v>
                </c:pt>
                <c:pt idx="6">
                  <c:v>0.70454545454545503</c:v>
                </c:pt>
                <c:pt idx="7">
                  <c:v>0.76923076923076938</c:v>
                </c:pt>
                <c:pt idx="8">
                  <c:v>0.77777777777777812</c:v>
                </c:pt>
                <c:pt idx="9">
                  <c:v>0.8333333333333337</c:v>
                </c:pt>
                <c:pt idx="10">
                  <c:v>0.83673469387755095</c:v>
                </c:pt>
                <c:pt idx="11">
                  <c:v>0.95348837209302351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5919104"/>
        <c:axId val="155920640"/>
        <c:axId val="0"/>
      </c:bar3DChart>
      <c:catAx>
        <c:axId val="1559191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55920640"/>
        <c:crosses val="autoZero"/>
        <c:auto val="1"/>
        <c:lblAlgn val="ctr"/>
        <c:lblOffset val="100"/>
        <c:noMultiLvlLbl val="0"/>
      </c:catAx>
      <c:valAx>
        <c:axId val="155920640"/>
        <c:scaling>
          <c:orientation val="minMax"/>
        </c:scaling>
        <c:delete val="0"/>
        <c:axPos val="b"/>
        <c:majorGridlines/>
        <c:numFmt formatCode="0.0" sourceLinked="0"/>
        <c:majorTickMark val="out"/>
        <c:minorTickMark val="none"/>
        <c:tickLblPos val="nextTo"/>
        <c:crossAx val="1559191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7985629837243488"/>
          <c:y val="2.6822861316384429E-2"/>
          <c:w val="0.48806947146971563"/>
          <c:h val="0.83136016544049751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'Перексрестные таблицы'!$C$1</c:f>
              <c:strCache>
                <c:ptCount val="1"/>
                <c:pt idx="0">
                  <c:v>Работа;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'Перексрестные таблицы'!$B$2:$B$14</c:f>
              <c:strCache>
                <c:ptCount val="13"/>
                <c:pt idx="1">
                  <c:v>Институт комплексной безопасности</c:v>
                </c:pt>
                <c:pt idx="2">
                  <c:v>Институт нефти и газа</c:v>
                </c:pt>
                <c:pt idx="3">
                  <c:v>Институт педагогики и психологии</c:v>
                </c:pt>
                <c:pt idx="4">
                  <c:v>Институт социально-гуманитарных и политических наук</c:v>
                </c:pt>
                <c:pt idx="5">
                  <c:v>Институт строительства и архитектуры</c:v>
                </c:pt>
                <c:pt idx="6">
                  <c:v>Институт теоретической и прикладной химии</c:v>
                </c:pt>
                <c:pt idx="7">
                  <c:v>Институт филологии и межкультурной коммуникации</c:v>
                </c:pt>
                <c:pt idx="8">
                  <c:v>Институт экономики и управления</c:v>
                </c:pt>
                <c:pt idx="9">
                  <c:v>Институт энергетики и транспорта</c:v>
                </c:pt>
                <c:pt idx="10">
                  <c:v>Лесотехнический институт</c:v>
                </c:pt>
                <c:pt idx="11">
                  <c:v>Юридический институт</c:v>
                </c:pt>
                <c:pt idx="12">
                  <c:v>Лесотехнический колледж</c:v>
                </c:pt>
              </c:strCache>
            </c:strRef>
          </c:cat>
          <c:val>
            <c:numRef>
              <c:f>'Перексрестные таблицы'!$C$2:$C$14</c:f>
              <c:numCache>
                <c:formatCode>0.00%</c:formatCode>
                <c:ptCount val="13"/>
                <c:pt idx="1">
                  <c:v>0.81395348837209303</c:v>
                </c:pt>
                <c:pt idx="2">
                  <c:v>0.88888888888888884</c:v>
                </c:pt>
                <c:pt idx="3">
                  <c:v>0.96153846153846168</c:v>
                </c:pt>
                <c:pt idx="4">
                  <c:v>0.57894736842105254</c:v>
                </c:pt>
                <c:pt idx="5">
                  <c:v>0.8333333333333337</c:v>
                </c:pt>
                <c:pt idx="6">
                  <c:v>0.61290322580645151</c:v>
                </c:pt>
                <c:pt idx="7">
                  <c:v>0.75000000000000033</c:v>
                </c:pt>
                <c:pt idx="8">
                  <c:v>0.77777777777777823</c:v>
                </c:pt>
                <c:pt idx="9">
                  <c:v>0.8529411764705892</c:v>
                </c:pt>
                <c:pt idx="10">
                  <c:v>0.81481481481481521</c:v>
                </c:pt>
                <c:pt idx="11">
                  <c:v>0.95918367346938804</c:v>
                </c:pt>
                <c:pt idx="12">
                  <c:v>0.65909090909090939</c:v>
                </c:pt>
              </c:numCache>
            </c:numRef>
          </c:val>
        </c:ser>
        <c:ser>
          <c:idx val="1"/>
          <c:order val="1"/>
          <c:tx>
            <c:strRef>
              <c:f>'Перексрестные таблицы'!$D$1</c:f>
              <c:strCache>
                <c:ptCount val="1"/>
                <c:pt idx="0">
                  <c:v>Дополнительное обучение;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'Перексрестные таблицы'!$B$2:$B$14</c:f>
              <c:strCache>
                <c:ptCount val="13"/>
                <c:pt idx="1">
                  <c:v>Институт комплексной безопасности</c:v>
                </c:pt>
                <c:pt idx="2">
                  <c:v>Институт нефти и газа</c:v>
                </c:pt>
                <c:pt idx="3">
                  <c:v>Институт педагогики и психологии</c:v>
                </c:pt>
                <c:pt idx="4">
                  <c:v>Институт социально-гуманитарных и политических наук</c:v>
                </c:pt>
                <c:pt idx="5">
                  <c:v>Институт строительства и архитектуры</c:v>
                </c:pt>
                <c:pt idx="6">
                  <c:v>Институт теоретической и прикладной химии</c:v>
                </c:pt>
                <c:pt idx="7">
                  <c:v>Институт филологии и межкультурной коммуникации</c:v>
                </c:pt>
                <c:pt idx="8">
                  <c:v>Институт экономики и управления</c:v>
                </c:pt>
                <c:pt idx="9">
                  <c:v>Институт энергетики и транспорта</c:v>
                </c:pt>
                <c:pt idx="10">
                  <c:v>Лесотехнический институт</c:v>
                </c:pt>
                <c:pt idx="11">
                  <c:v>Юридический институт</c:v>
                </c:pt>
                <c:pt idx="12">
                  <c:v>Лесотехнический колледж</c:v>
                </c:pt>
              </c:strCache>
            </c:strRef>
          </c:cat>
          <c:val>
            <c:numRef>
              <c:f>'Перексрестные таблицы'!$D$2:$D$14</c:f>
              <c:numCache>
                <c:formatCode>0.00%</c:formatCode>
                <c:ptCount val="13"/>
                <c:pt idx="1">
                  <c:v>0.27906976744186063</c:v>
                </c:pt>
                <c:pt idx="2">
                  <c:v>0.22222222222222221</c:v>
                </c:pt>
                <c:pt idx="3">
                  <c:v>0.1923076923076924</c:v>
                </c:pt>
                <c:pt idx="4">
                  <c:v>0.21052631578947378</c:v>
                </c:pt>
                <c:pt idx="5">
                  <c:v>0.22033898305084745</c:v>
                </c:pt>
                <c:pt idx="6">
                  <c:v>0.19354838709677438</c:v>
                </c:pt>
                <c:pt idx="7">
                  <c:v>0.62500000000000033</c:v>
                </c:pt>
                <c:pt idx="8">
                  <c:v>0.16666666666666666</c:v>
                </c:pt>
                <c:pt idx="9">
                  <c:v>7.3529411764705885E-2</c:v>
                </c:pt>
                <c:pt idx="10">
                  <c:v>0.14814814814814825</c:v>
                </c:pt>
                <c:pt idx="11">
                  <c:v>6.1224489795918373E-2</c:v>
                </c:pt>
                <c:pt idx="12">
                  <c:v>0.45454545454545453</c:v>
                </c:pt>
              </c:numCache>
            </c:numRef>
          </c:val>
        </c:ser>
        <c:ser>
          <c:idx val="2"/>
          <c:order val="2"/>
          <c:tx>
            <c:strRef>
              <c:f>'Перексрестные таблицы'!$E$1</c:f>
              <c:strCache>
                <c:ptCount val="1"/>
                <c:pt idx="0">
                  <c:v>Аспирантура;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'Перексрестные таблицы'!$B$2:$B$14</c:f>
              <c:strCache>
                <c:ptCount val="13"/>
                <c:pt idx="1">
                  <c:v>Институт комплексной безопасности</c:v>
                </c:pt>
                <c:pt idx="2">
                  <c:v>Институт нефти и газа</c:v>
                </c:pt>
                <c:pt idx="3">
                  <c:v>Институт педагогики и психологии</c:v>
                </c:pt>
                <c:pt idx="4">
                  <c:v>Институт социально-гуманитарных и политических наук</c:v>
                </c:pt>
                <c:pt idx="5">
                  <c:v>Институт строительства и архитектуры</c:v>
                </c:pt>
                <c:pt idx="6">
                  <c:v>Институт теоретической и прикладной химии</c:v>
                </c:pt>
                <c:pt idx="7">
                  <c:v>Институт филологии и межкультурной коммуникации</c:v>
                </c:pt>
                <c:pt idx="8">
                  <c:v>Институт экономики и управления</c:v>
                </c:pt>
                <c:pt idx="9">
                  <c:v>Институт энергетики и транспорта</c:v>
                </c:pt>
                <c:pt idx="10">
                  <c:v>Лесотехнический институт</c:v>
                </c:pt>
                <c:pt idx="11">
                  <c:v>Юридический институт</c:v>
                </c:pt>
                <c:pt idx="12">
                  <c:v>Лесотехнический колледж</c:v>
                </c:pt>
              </c:strCache>
            </c:strRef>
          </c:cat>
          <c:val>
            <c:numRef>
              <c:f>'Перексрестные таблицы'!$E$2:$E$14</c:f>
              <c:numCache>
                <c:formatCode>0.00%</c:formatCode>
                <c:ptCount val="13"/>
                <c:pt idx="1">
                  <c:v>6.9767441860465157E-2</c:v>
                </c:pt>
                <c:pt idx="2">
                  <c:v>0.16666666666666666</c:v>
                </c:pt>
                <c:pt idx="3">
                  <c:v>3.8461538461538464E-2</c:v>
                </c:pt>
                <c:pt idx="4">
                  <c:v>0.15789473684210545</c:v>
                </c:pt>
                <c:pt idx="5">
                  <c:v>0.11864406779661021</c:v>
                </c:pt>
                <c:pt idx="6">
                  <c:v>6.4516129032258104E-2</c:v>
                </c:pt>
                <c:pt idx="7">
                  <c:v>0.125</c:v>
                </c:pt>
                <c:pt idx="8">
                  <c:v>8.3333333333333343E-2</c:v>
                </c:pt>
                <c:pt idx="9">
                  <c:v>5.8823529411764705E-2</c:v>
                </c:pt>
                <c:pt idx="10">
                  <c:v>3.7037037037037056E-2</c:v>
                </c:pt>
                <c:pt idx="11">
                  <c:v>4.0816326530612297E-2</c:v>
                </c:pt>
                <c:pt idx="12">
                  <c:v>4.5454545454545463E-2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5961216"/>
        <c:axId val="155962752"/>
        <c:axId val="0"/>
      </c:bar3DChart>
      <c:catAx>
        <c:axId val="155961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55962752"/>
        <c:crosses val="autoZero"/>
        <c:auto val="1"/>
        <c:lblAlgn val="ctr"/>
        <c:lblOffset val="100"/>
        <c:noMultiLvlLbl val="0"/>
      </c:catAx>
      <c:valAx>
        <c:axId val="155962752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15596121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4041053767126752"/>
          <c:y val="0.92274470381145035"/>
          <c:w val="0.52600764213052142"/>
          <c:h val="3.5566916824297433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539703250733113"/>
          <c:y val="7.1801098782451389E-2"/>
          <c:w val="0.67985247533713511"/>
          <c:h val="0.80167246675252068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cat>
            <c:strRef>
              <c:f>'Перексрестные таблицы'!$O$48:$O$59</c:f>
              <c:strCache>
                <c:ptCount val="12"/>
                <c:pt idx="0">
                  <c:v>Институт филологии и межкультурной коммуникации</c:v>
                </c:pt>
                <c:pt idx="1">
                  <c:v>Юридический институт</c:v>
                </c:pt>
                <c:pt idx="2">
                  <c:v>Лесотехнический институт</c:v>
                </c:pt>
                <c:pt idx="3">
                  <c:v>Институт социально-гуманитарных и политических наук</c:v>
                </c:pt>
                <c:pt idx="4">
                  <c:v>Институт педагогики и психологии</c:v>
                </c:pt>
                <c:pt idx="5">
                  <c:v>Институт строительства и архитектуры</c:v>
                </c:pt>
                <c:pt idx="6">
                  <c:v>Институт энергетики и транспорта</c:v>
                </c:pt>
                <c:pt idx="7">
                  <c:v>Институт теоретической и прикладной химии</c:v>
                </c:pt>
                <c:pt idx="8">
                  <c:v>Институт экономики и управления</c:v>
                </c:pt>
                <c:pt idx="9">
                  <c:v>Лесотехнический колледж</c:v>
                </c:pt>
                <c:pt idx="10">
                  <c:v>Институт комплексной безопасности</c:v>
                </c:pt>
                <c:pt idx="11">
                  <c:v>Институт нефти и газа</c:v>
                </c:pt>
              </c:strCache>
            </c:strRef>
          </c:cat>
          <c:val>
            <c:numRef>
              <c:f>'Перексрестные таблицы'!$P$48:$P$59</c:f>
              <c:numCache>
                <c:formatCode>0.00</c:formatCode>
                <c:ptCount val="12"/>
                <c:pt idx="0">
                  <c:v>-0.37500000000000017</c:v>
                </c:pt>
                <c:pt idx="1">
                  <c:v>-0.10204081632653061</c:v>
                </c:pt>
                <c:pt idx="2">
                  <c:v>-3.7037037037037111E-2</c:v>
                </c:pt>
                <c:pt idx="3">
                  <c:v>0</c:v>
                </c:pt>
                <c:pt idx="4">
                  <c:v>7.6923076923076927E-2</c:v>
                </c:pt>
                <c:pt idx="5">
                  <c:v>0.2166666666666667</c:v>
                </c:pt>
                <c:pt idx="6">
                  <c:v>0.2352941176470589</c:v>
                </c:pt>
                <c:pt idx="7">
                  <c:v>0.25806451612903231</c:v>
                </c:pt>
                <c:pt idx="8">
                  <c:v>0.27777777777777801</c:v>
                </c:pt>
                <c:pt idx="9">
                  <c:v>0.70454545454545503</c:v>
                </c:pt>
                <c:pt idx="10">
                  <c:v>0.76744186046511687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5867008"/>
        <c:axId val="155868544"/>
        <c:axId val="0"/>
      </c:bar3DChart>
      <c:catAx>
        <c:axId val="1558670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55868544"/>
        <c:crosses val="autoZero"/>
        <c:auto val="1"/>
        <c:lblAlgn val="ctr"/>
        <c:lblOffset val="100"/>
        <c:noMultiLvlLbl val="0"/>
      </c:catAx>
      <c:valAx>
        <c:axId val="155868544"/>
        <c:scaling>
          <c:orientation val="minMax"/>
        </c:scaling>
        <c:delete val="0"/>
        <c:axPos val="b"/>
        <c:majorGridlines/>
        <c:numFmt formatCode="0.0" sourceLinked="0"/>
        <c:majorTickMark val="out"/>
        <c:minorTickMark val="none"/>
        <c:tickLblPos val="nextTo"/>
        <c:crossAx val="1558670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cat>
            <c:strRef>
              <c:f>'Перексрестные таблицы'!$O$68:$O$79</c:f>
              <c:strCache>
                <c:ptCount val="12"/>
                <c:pt idx="0">
                  <c:v>Институт педагогики и психологии</c:v>
                </c:pt>
                <c:pt idx="1">
                  <c:v>Институт социально-гуманитарных и политических наук</c:v>
                </c:pt>
                <c:pt idx="2">
                  <c:v>Юридический институт</c:v>
                </c:pt>
                <c:pt idx="3">
                  <c:v>Институт теоретической и прикладной химии</c:v>
                </c:pt>
                <c:pt idx="4">
                  <c:v>Лесотехнический институт</c:v>
                </c:pt>
                <c:pt idx="5">
                  <c:v>Институт филологии и межкультурной коммуникации</c:v>
                </c:pt>
                <c:pt idx="6">
                  <c:v>Институт энергетики и транспорта</c:v>
                </c:pt>
                <c:pt idx="7">
                  <c:v>Институт экономики и управления</c:v>
                </c:pt>
                <c:pt idx="8">
                  <c:v>Институт строительства и архитектуры</c:v>
                </c:pt>
                <c:pt idx="9">
                  <c:v>Институт комплексной безопасности</c:v>
                </c:pt>
                <c:pt idx="10">
                  <c:v>Лесотехнический колледж</c:v>
                </c:pt>
                <c:pt idx="11">
                  <c:v>Институт нефти и газа</c:v>
                </c:pt>
              </c:strCache>
            </c:strRef>
          </c:cat>
          <c:val>
            <c:numRef>
              <c:f>'Перексрестные таблицы'!$P$68:$P$79</c:f>
              <c:numCache>
                <c:formatCode>0.00</c:formatCode>
                <c:ptCount val="12"/>
                <c:pt idx="0">
                  <c:v>7.6923076923076983E-2</c:v>
                </c:pt>
                <c:pt idx="1">
                  <c:v>0.10526315789473686</c:v>
                </c:pt>
                <c:pt idx="2">
                  <c:v>0.1224489795918367</c:v>
                </c:pt>
                <c:pt idx="3">
                  <c:v>0.29032258064516148</c:v>
                </c:pt>
                <c:pt idx="4">
                  <c:v>0.29629629629629622</c:v>
                </c:pt>
                <c:pt idx="5">
                  <c:v>0.37500000000000011</c:v>
                </c:pt>
                <c:pt idx="6">
                  <c:v>0.42647058823529427</c:v>
                </c:pt>
                <c:pt idx="7">
                  <c:v>0.55555555555555569</c:v>
                </c:pt>
                <c:pt idx="8">
                  <c:v>0.63333333333333353</c:v>
                </c:pt>
                <c:pt idx="9">
                  <c:v>0.65116279069767435</c:v>
                </c:pt>
                <c:pt idx="10">
                  <c:v>0.86363636363636387</c:v>
                </c:pt>
                <c:pt idx="11">
                  <c:v>0.88888888888888884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5988352"/>
        <c:axId val="155989888"/>
        <c:axId val="0"/>
      </c:bar3DChart>
      <c:catAx>
        <c:axId val="155988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55989888"/>
        <c:crosses val="autoZero"/>
        <c:auto val="1"/>
        <c:lblAlgn val="ctr"/>
        <c:lblOffset val="100"/>
        <c:noMultiLvlLbl val="0"/>
      </c:catAx>
      <c:valAx>
        <c:axId val="155989888"/>
        <c:scaling>
          <c:orientation val="minMax"/>
        </c:scaling>
        <c:delete val="0"/>
        <c:axPos val="b"/>
        <c:majorGridlines/>
        <c:numFmt formatCode="0.0" sourceLinked="0"/>
        <c:majorTickMark val="out"/>
        <c:minorTickMark val="none"/>
        <c:tickLblPos val="nextTo"/>
        <c:crossAx val="1559883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FFFF00"/>
            </a:solidFill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таблицы'!$B$99:$B$116</c:f>
              <c:strCache>
                <c:ptCount val="18"/>
                <c:pt idx="0">
                  <c:v>Менеджер в сфере бизнес-информатики   </c:v>
                </c:pt>
                <c:pt idx="1">
                  <c:v>Информационная бизнес-аналитика     </c:v>
                </c:pt>
                <c:pt idx="2">
                  <c:v>Менеджмент в сфере электронного бизнеса и интернет-проектов </c:v>
                </c:pt>
                <c:pt idx="3">
                  <c:v>Совершенствование бизнес-процессов </c:v>
                </c:pt>
                <c:pt idx="4">
                  <c:v>Основы проектного менеджмента</c:v>
                </c:pt>
                <c:pt idx="5">
                  <c:v>Менеджмент средств массовой коммуникации</c:v>
                </c:pt>
                <c:pt idx="6">
                  <c:v>Менеджмент в сфере ресторанного и гостиничного бизнеса</c:v>
                </c:pt>
                <c:pt idx="7">
                  <c:v>Управление рисками и инвестиционный анализ проекта</c:v>
                </c:pt>
                <c:pt idx="8">
                  <c:v>Управление проектами: методология, технологии, практика</c:v>
                </c:pt>
                <c:pt idx="9">
                  <c:v>Проектный анализ  и бизнес-планирование</c:v>
                </c:pt>
                <c:pt idx="10">
                  <c:v>Логистика</c:v>
                </c:pt>
                <c:pt idx="11">
                  <c:v>Менеджмент организаций</c:v>
                </c:pt>
                <c:pt idx="12">
                  <c:v>Финансовый менеджмент</c:v>
                </c:pt>
                <c:pt idx="13">
                  <c:v>Менеджмент туризма</c:v>
                </c:pt>
                <c:pt idx="14">
                  <c:v>Управление временем   (как максимально эффективно использовать рабочее время)</c:v>
                </c:pt>
                <c:pt idx="15">
                  <c:v>Управление персоналом и разрешение конфликтов для создания эффективной команды</c:v>
                </c:pt>
                <c:pt idx="16">
                  <c:v>Управление проектами и развитием бизнеса</c:v>
                </c:pt>
                <c:pt idx="17">
                  <c:v>Бизнес планирование  </c:v>
                </c:pt>
              </c:strCache>
            </c:strRef>
          </c:cat>
          <c:val>
            <c:numRef>
              <c:f>'Частотные таблицы'!$C$99:$C$116</c:f>
              <c:numCache>
                <c:formatCode>0.0</c:formatCode>
                <c:ptCount val="18"/>
                <c:pt idx="0">
                  <c:v>1.5325670498084296</c:v>
                </c:pt>
                <c:pt idx="1">
                  <c:v>3.2567049808429132</c:v>
                </c:pt>
                <c:pt idx="2">
                  <c:v>4.5977011494252853</c:v>
                </c:pt>
                <c:pt idx="3">
                  <c:v>4.9808429118773967</c:v>
                </c:pt>
                <c:pt idx="4">
                  <c:v>5.3639846743294983</c:v>
                </c:pt>
                <c:pt idx="5">
                  <c:v>5.5555555555555518</c:v>
                </c:pt>
                <c:pt idx="6">
                  <c:v>7.0881226053639868</c:v>
                </c:pt>
                <c:pt idx="7">
                  <c:v>7.4712643678160919</c:v>
                </c:pt>
                <c:pt idx="8">
                  <c:v>8.4291187739463602</c:v>
                </c:pt>
                <c:pt idx="9">
                  <c:v>9.3869731800766232</c:v>
                </c:pt>
                <c:pt idx="10">
                  <c:v>11.302681992337169</c:v>
                </c:pt>
                <c:pt idx="11">
                  <c:v>11.877394636015326</c:v>
                </c:pt>
                <c:pt idx="12">
                  <c:v>12.068965517241379</c:v>
                </c:pt>
                <c:pt idx="13">
                  <c:v>13.601532567049812</c:v>
                </c:pt>
                <c:pt idx="14">
                  <c:v>17.241379310344829</c:v>
                </c:pt>
                <c:pt idx="15">
                  <c:v>21.647509578544053</c:v>
                </c:pt>
                <c:pt idx="16">
                  <c:v>22.988505747126425</c:v>
                </c:pt>
                <c:pt idx="17">
                  <c:v>28.544061302681992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037504"/>
        <c:axId val="156039040"/>
        <c:axId val="0"/>
      </c:bar3DChart>
      <c:catAx>
        <c:axId val="1560375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56039040"/>
        <c:crosses val="autoZero"/>
        <c:auto val="1"/>
        <c:lblAlgn val="ctr"/>
        <c:lblOffset val="100"/>
        <c:noMultiLvlLbl val="0"/>
      </c:catAx>
      <c:valAx>
        <c:axId val="156039040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0375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'Частотные таблицы'!$C$120</c:f>
              <c:strCache>
                <c:ptCount val="1"/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'Частотные таблицы'!$B$121:$B$124</c:f>
              <c:strCache>
                <c:ptCount val="4"/>
                <c:pt idx="0">
                  <c:v>Проведение маркетинговых исследований</c:v>
                </c:pt>
                <c:pt idx="1">
                  <c:v>Бренд-менеджмент</c:v>
                </c:pt>
                <c:pt idx="2">
                  <c:v>Реклама и PR</c:v>
                </c:pt>
                <c:pt idx="3">
                  <c:v>Технологии продаж</c:v>
                </c:pt>
              </c:strCache>
            </c:strRef>
          </c:cat>
          <c:val>
            <c:numRef>
              <c:f>'Частотные таблицы'!$C$121:$C$124</c:f>
              <c:numCache>
                <c:formatCode>0.0</c:formatCode>
                <c:ptCount val="4"/>
                <c:pt idx="0">
                  <c:v>9.3869731800766232</c:v>
                </c:pt>
                <c:pt idx="1">
                  <c:v>12.068965517241379</c:v>
                </c:pt>
                <c:pt idx="2">
                  <c:v>31.99233716475095</c:v>
                </c:pt>
                <c:pt idx="3">
                  <c:v>33.908045977011497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064768"/>
        <c:axId val="156091136"/>
        <c:axId val="0"/>
      </c:bar3DChart>
      <c:catAx>
        <c:axId val="1560647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6091136"/>
        <c:crosses val="autoZero"/>
        <c:auto val="1"/>
        <c:lblAlgn val="ctr"/>
        <c:lblOffset val="100"/>
        <c:noMultiLvlLbl val="0"/>
      </c:catAx>
      <c:valAx>
        <c:axId val="156091136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560647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9CCD62B-FE3A-4200-B370-527BD509769A}" type="datetimeFigureOut">
              <a:rPr lang="ru-RU"/>
              <a:pPr>
                <a:defRPr/>
              </a:pPr>
              <a:t>18.04.2014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D4018DC-18A4-41A8-97CF-66934C337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4122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B46A36-3A50-482B-9416-1809F6AE580A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4018DC-18A4-41A8-97CF-66934C33750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079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4018DC-18A4-41A8-97CF-66934C33750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496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4018DC-18A4-41A8-97CF-66934C33750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269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4018DC-18A4-41A8-97CF-66934C33750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801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4018DC-18A4-41A8-97CF-66934C33750E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408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4018DC-18A4-41A8-97CF-66934C33750E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727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4018DC-18A4-41A8-97CF-66934C33750E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511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D:\мои документы\2011\2011_01_21 шаблоны презентации сафу\фон6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62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9750" y="2636838"/>
            <a:ext cx="7772400" cy="1470025"/>
          </a:xfrm>
        </p:spPr>
        <p:txBody>
          <a:bodyPr/>
          <a:lstStyle>
            <a:lvl1pPr>
              <a:defRPr sz="4400">
                <a:solidFill>
                  <a:srgbClr val="003192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2211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i="0">
                <a:solidFill>
                  <a:srgbClr val="0150A7"/>
                </a:solidFill>
                <a:effectLst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7CC46-4276-45C8-AE9B-782A91D506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0513" y="0"/>
            <a:ext cx="2057400" cy="56515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8313" y="0"/>
            <a:ext cx="6019800" cy="56515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59C8D-FBF5-447C-8A9E-8931A431E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1356F"/>
                </a:solidFill>
                <a:latin typeface="Calibri" pitchFamily="34" charset="0"/>
              </a:defRPr>
            </a:lvl1pPr>
            <a:lvl2pPr>
              <a:defRPr>
                <a:solidFill>
                  <a:srgbClr val="01356F"/>
                </a:solidFill>
                <a:latin typeface="Calibri" pitchFamily="34" charset="0"/>
              </a:defRPr>
            </a:lvl2pPr>
            <a:lvl3pPr>
              <a:defRPr>
                <a:solidFill>
                  <a:srgbClr val="01356F"/>
                </a:solidFill>
                <a:latin typeface="Calibri" pitchFamily="34" charset="0"/>
              </a:defRPr>
            </a:lvl3pPr>
            <a:lvl4pPr>
              <a:defRPr>
                <a:solidFill>
                  <a:srgbClr val="01356F"/>
                </a:solidFill>
                <a:latin typeface="Calibri" pitchFamily="34" charset="0"/>
              </a:defRPr>
            </a:lvl4pPr>
            <a:lvl5pPr>
              <a:defRPr>
                <a:solidFill>
                  <a:srgbClr val="01356F"/>
                </a:solidFill>
                <a:latin typeface="Calibri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7813" y="188913"/>
            <a:ext cx="71501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7D58F-8CFD-42AE-AECE-AE2A471EE5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79" y="4406900"/>
            <a:ext cx="680303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1679" y="2906713"/>
            <a:ext cx="680303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47813" y="1341438"/>
            <a:ext cx="3498850" cy="4310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99063" y="1341438"/>
            <a:ext cx="3498850" cy="4310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A5657-68BC-45D2-BEDC-36DEA977C7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8DB0B-2A10-466B-9EA7-CFF57708EF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3E416-F883-4B31-B774-97DEF6E2D1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B67D9-2481-4C1D-BCF5-BBC48E3ABA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98338-0B0B-4523-96FF-C7306B3D2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56F47-0156-4881-B9C2-EAEF5E503F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D:\мои документы\2011\2011_01_21 шаблоны презентации сафу\фон6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662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1331913" y="0"/>
            <a:ext cx="7704583" cy="6858000"/>
          </a:xfrm>
          <a:prstGeom prst="rect">
            <a:avLst/>
          </a:prstGeom>
          <a:gradFill rotWithShape="1">
            <a:gsLst>
              <a:gs pos="0">
                <a:srgbClr val="E0F9FC">
                  <a:gamma/>
                  <a:tint val="94118"/>
                  <a:invGamma/>
                  <a:alpha val="0"/>
                </a:srgbClr>
              </a:gs>
              <a:gs pos="8000">
                <a:srgbClr val="E9FBFD"/>
              </a:gs>
              <a:gs pos="80000">
                <a:srgbClr val="E0F9FC"/>
              </a:gs>
              <a:gs pos="97000">
                <a:srgbClr val="E0F9FC">
                  <a:gamma/>
                  <a:tint val="94118"/>
                  <a:invGamma/>
                  <a:alpha val="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7813" y="476250"/>
            <a:ext cx="71501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557338"/>
            <a:ext cx="7150100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" name="Дата 3"/>
          <p:cNvSpPr>
            <a:spLocks noGrp="1"/>
          </p:cNvSpPr>
          <p:nvPr>
            <p:ph type="dt" sz="half" idx="2"/>
          </p:nvPr>
        </p:nvSpPr>
        <p:spPr>
          <a:xfrm>
            <a:off x="1331913" y="6337300"/>
            <a:ext cx="1584325" cy="476250"/>
          </a:xfrm>
          <a:prstGeom prst="rect">
            <a:avLst/>
          </a:prstGeom>
        </p:spPr>
        <p:txBody>
          <a:bodyPr/>
          <a:lstStyle>
            <a:lvl1pPr>
              <a:defRPr sz="1400" dirty="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19475" y="6337300"/>
            <a:ext cx="3816350" cy="476250"/>
          </a:xfrm>
          <a:prstGeom prst="rect">
            <a:avLst/>
          </a:prstGeom>
        </p:spPr>
        <p:txBody>
          <a:bodyPr/>
          <a:lstStyle>
            <a:lvl1pPr algn="ctr">
              <a:defRPr sz="1400" dirty="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59788" y="6337300"/>
            <a:ext cx="504825" cy="476250"/>
          </a:xfrm>
          <a:prstGeom prst="rect">
            <a:avLst/>
          </a:prstGeom>
        </p:spPr>
        <p:txBody>
          <a:bodyPr/>
          <a:lstStyle>
            <a:lvl1pPr algn="ctr">
              <a:defRPr sz="1400" smtClean="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61C4761-2634-464A-B5F4-85C55D6FAD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58" r:id="rId4"/>
    <p:sldLayoutId id="2147483657" r:id="rId5"/>
    <p:sldLayoutId id="2147483656" r:id="rId6"/>
    <p:sldLayoutId id="2147483655" r:id="rId7"/>
    <p:sldLayoutId id="2147483662" r:id="rId8"/>
    <p:sldLayoutId id="2147483663" r:id="rId9"/>
    <p:sldLayoutId id="2147483664" r:id="rId10"/>
    <p:sldLayoutId id="2147483665" r:id="rId11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eorgi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eorgia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eorgia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eorgia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eorgia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1356F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1356F"/>
          </a:solidFill>
          <a:latin typeface="Calibri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1356F"/>
          </a:solidFill>
          <a:latin typeface="Calibri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1356F"/>
          </a:solidFill>
          <a:latin typeface="Calibri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1356F"/>
          </a:solidFill>
          <a:latin typeface="Calibri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624" y="1268760"/>
            <a:ext cx="7141760" cy="4392488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>
                <a:solidFill>
                  <a:srgbClr val="013B9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Итоги анкетирования студентов САФУ</a:t>
            </a:r>
            <a:br>
              <a:rPr lang="ru-RU" sz="2400" dirty="0" smtClean="0">
                <a:solidFill>
                  <a:srgbClr val="013B9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2400" dirty="0" smtClean="0">
                <a:effectLst/>
              </a:rPr>
              <a:t>«Потребности студентов в дополнительном профессиональном образовании» </a:t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1800" dirty="0" smtClean="0">
                <a:effectLst/>
              </a:rPr>
              <a:t>Организаторы исследования:</a:t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>Центр развития ДПО и</a:t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>кафедра философии и социологии Института судостроения и морской арктической техники</a:t>
            </a:r>
            <a:endParaRPr lang="ru-RU" sz="1800" dirty="0" smtClean="0">
              <a:solidFill>
                <a:srgbClr val="013B9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10250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188913"/>
            <a:ext cx="7776863" cy="647700"/>
          </a:xfrm>
        </p:spPr>
        <p:txBody>
          <a:bodyPr/>
          <a:lstStyle/>
          <a:p>
            <a:pPr>
              <a:defRPr sz="12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dirty="0" smtClean="0"/>
              <a:t>Какие направления  дополнительного профессионального образования в МЕНЕДЖМЕНТЕ будут для Вас наиболее полезными, % 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7D58F-8CFD-42AE-AECE-AE2A471EE5E6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259632" y="908720"/>
          <a:ext cx="78843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69808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188913"/>
            <a:ext cx="7884368" cy="647700"/>
          </a:xfrm>
        </p:spPr>
        <p:txBody>
          <a:bodyPr/>
          <a:lstStyle/>
          <a:p>
            <a:pPr>
              <a:defRPr sz="1200" b="1" i="0" u="none" strike="noStrike" kern="1200" baseline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u-RU" sz="2000" kern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Какие направления  дополнительного профессионального образования в МАРКЕТИНГЕ будут для Вас наиболее полезными, %</a:t>
            </a:r>
            <a:endParaRPr lang="ru-RU" sz="20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7D58F-8CFD-42AE-AECE-AE2A471EE5E6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547813" y="1052736"/>
          <a:ext cx="7150100" cy="5040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73000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188912"/>
            <a:ext cx="7884367" cy="791815"/>
          </a:xfrm>
        </p:spPr>
        <p:txBody>
          <a:bodyPr/>
          <a:lstStyle/>
          <a:p>
            <a:pPr>
              <a:defRPr sz="1200" b="1" i="0" u="none" strike="noStrike" kern="1200" baseline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u-RU" sz="2000" kern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Какие направления  дополнительного профессионального образования в ЭКОНОМИКЕ будут для Вас наиболее полезными, %</a:t>
            </a:r>
            <a:endParaRPr lang="ru-RU" sz="20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7D58F-8CFD-42AE-AECE-AE2A471EE5E6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17687" y="1196752"/>
          <a:ext cx="7726313" cy="5184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23402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404664"/>
            <a:ext cx="7812360" cy="863724"/>
          </a:xfrm>
        </p:spPr>
        <p:txBody>
          <a:bodyPr/>
          <a:lstStyle/>
          <a:p>
            <a:pPr>
              <a:defRPr sz="1200" b="1" i="0" u="none" strike="noStrike" kern="1200" baseline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u-RU" sz="2000" kern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Какие направления  дополнительного профессионального образования в ИНФОРМАЦИОННЫХ ТЕХНОЛОГИЯХ  будут для Вас наиболее полезными, %</a:t>
            </a:r>
            <a:endParaRPr lang="ru-RU" sz="20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7D58F-8CFD-42AE-AECE-AE2A471EE5E6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1403648" y="1412776"/>
          <a:ext cx="774035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281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рабочие специальности в СТРОИТЕЛЬСТВЕ будут для Вас наиболее полезными, %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2107141" y="1690158"/>
          <a:ext cx="6497307" cy="4547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направления  дополнительного профессионального образования в СТРОИТЕЛЬСТВЕ будут для Вас наиболее полезными, %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403648" y="1268761"/>
          <a:ext cx="756084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рабочие специальности в ЛЕСНОЙ ПРОМЫШЛЕННОСТИ будут для Вас наиболее полезными, %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638300" y="1221316"/>
          <a:ext cx="7254180" cy="5376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813" y="260648"/>
            <a:ext cx="7150100" cy="1224136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направления  дополнительного профессионального образования в ЛЕСНОЙ ПРОМЫШЛЕННОСТИ будут для Вас наиболее полезными, %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691680" y="1412776"/>
          <a:ext cx="698477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рабочие специальности в ЭНЕРГЕТИКЕ И ТРАНСПОРТЕ будут для Вас наиболее полезными, %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331640" y="1196752"/>
          <a:ext cx="741682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направления  дополнительного профессионального образования в области КОМПЛЕКСНОЙ БЕЗОПАСНОСТИ будут для Вас наиболее полезными, %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1277409" y="1079501"/>
          <a:ext cx="7866591" cy="5778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/>
            <a:r>
              <a:rPr lang="ru-RU" sz="2800" dirty="0" smtClean="0"/>
              <a:t>определить потребности студентов в дополнительном образовании (в том числе ДПО);</a:t>
            </a:r>
          </a:p>
          <a:p>
            <a:pPr marL="457200" lvl="1" indent="-457200"/>
            <a:r>
              <a:rPr lang="ru-RU" sz="2800" dirty="0"/>
              <a:t>р</a:t>
            </a:r>
            <a:r>
              <a:rPr lang="ru-RU" sz="2800" dirty="0" smtClean="0"/>
              <a:t>азработать и запустить новые, наиболее востребованные программы дополнительного образования.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7664" y="548680"/>
            <a:ext cx="7150100" cy="647700"/>
          </a:xfrm>
        </p:spPr>
        <p:txBody>
          <a:bodyPr/>
          <a:lstStyle/>
          <a:p>
            <a:pPr algn="r"/>
            <a:r>
              <a:rPr lang="ru-RU" dirty="0"/>
              <a:t>Назначение </a:t>
            </a:r>
            <a:r>
              <a:rPr lang="ru-RU" dirty="0" smtClean="0"/>
              <a:t>анкетирования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7D58F-8CFD-42AE-AECE-AE2A471EE5E6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267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812" y="476250"/>
            <a:ext cx="7596187" cy="720725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направления  дополнительного профессионального образования в ЮРИСПРУДЕНЦИИ будут для Вас наиболее полезными, %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547664" y="1196752"/>
          <a:ext cx="7056784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76250"/>
            <a:ext cx="7812360" cy="720725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краткосрочные ТРЕНИНГИ будут для Вас наиболее полезными, %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331640" y="1052736"/>
          <a:ext cx="7488831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Какие ИНОСТРАННЫЕ ЯЗЫКИ будут для Вас наиболее полезными, %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547664" y="1412776"/>
          <a:ext cx="7272807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76250"/>
            <a:ext cx="7812360" cy="720725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ПРОЧИЕ направления  дополнительного профессионального образования будут для Вас наиболее полезными, %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331640" y="1340768"/>
          <a:ext cx="748883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150100" cy="720725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компетенции, личностные качества и способности, на Ваш взгляд, необходимо приобрести или развить в себе для успешной деятельности, %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24</a:t>
            </a:fld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467544" y="908720"/>
          <a:ext cx="9061772" cy="5485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76250"/>
            <a:ext cx="7704856" cy="720725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Каких преподавателей Вы бы предпочли во время обучения, % 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25</a:t>
            </a:fld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619672" y="1124744"/>
          <a:ext cx="6855635" cy="5196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76250"/>
            <a:ext cx="7438281" cy="720725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Чем определена Ваша потребность в дополнительном обучении, % 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26</a:t>
            </a:fld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448329" y="1345670"/>
          <a:ext cx="7372143" cy="5107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Какой  объем программы обучения для Вас наиболее предпочтителен, % 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27</a:t>
            </a:fld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187625" y="1177396"/>
          <a:ext cx="7560840" cy="5347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7136" y="404664"/>
            <a:ext cx="7776864" cy="720725"/>
          </a:xfrm>
        </p:spPr>
        <p:txBody>
          <a:bodyPr/>
          <a:lstStyle/>
          <a:p>
            <a:r>
              <a:rPr lang="ru-RU" sz="2000" dirty="0" smtClean="0"/>
              <a:t>Готовы ли вы оплачивать обучение  по программам дополнительного профессионального образования?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28</a:t>
            </a:fld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881187" y="1177396"/>
          <a:ext cx="6867277" cy="5347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Кто будет оплачивать Ваше обучение по программе дополнительного образования, %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29</a:t>
            </a:fld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763688" y="1556792"/>
          <a:ext cx="669674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ru-RU" sz="2800" dirty="0" smtClean="0"/>
              <a:t>Всего опрошено – 437 студентов 2-4 курсов</a:t>
            </a:r>
          </a:p>
          <a:p>
            <a:pPr marL="0" lvl="1" indent="0">
              <a:buNone/>
            </a:pPr>
            <a:r>
              <a:rPr lang="ru-RU" sz="2800" dirty="0" smtClean="0"/>
              <a:t>Погрешность -  не более 5%</a:t>
            </a:r>
          </a:p>
          <a:p>
            <a:pPr marL="0" lvl="1" indent="0">
              <a:buNone/>
            </a:pPr>
            <a:endParaRPr lang="ru-RU" sz="28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7664" y="548680"/>
            <a:ext cx="7150100" cy="647700"/>
          </a:xfrm>
        </p:spPr>
        <p:txBody>
          <a:bodyPr/>
          <a:lstStyle/>
          <a:p>
            <a:pPr algn="l"/>
            <a:r>
              <a:rPr lang="ru-RU" dirty="0" smtClean="0"/>
              <a:t>Исследовательский массив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7D58F-8CFD-42AE-AECE-AE2A471EE5E6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123728" y="2708920"/>
          <a:ext cx="604867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38844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Институты- участники исследования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7D58F-8CFD-42AE-AECE-AE2A471EE5E6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755576" y="1097906"/>
          <a:ext cx="8640960" cy="5760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65969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Ваши планы после окончания Вуза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7D58F-8CFD-42AE-AECE-AE2A471EE5E6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547813" y="1557338"/>
          <a:ext cx="7150100" cy="4535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Соответствует ли Ваша специальность Вашим интересам?</a:t>
            </a:r>
            <a:endParaRPr lang="ru-RU" sz="2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B67D9-2481-4C1D-BCF5-BBC48E3ABA6D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/>
        </p:nvGraphicFramePr>
        <p:xfrm>
          <a:off x="1266824" y="1196752"/>
          <a:ext cx="7697663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7813" y="188913"/>
            <a:ext cx="7150100" cy="431775"/>
          </a:xfrm>
        </p:spPr>
        <p:txBody>
          <a:bodyPr/>
          <a:lstStyle/>
          <a:p>
            <a:r>
              <a:rPr lang="ru-RU" sz="2000" dirty="0" smtClean="0"/>
              <a:t>Ваши планы после окончания ВУЗа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7D58F-8CFD-42AE-AECE-AE2A471EE5E6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187624" y="765175"/>
          <a:ext cx="7439025" cy="6092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129687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Планируете ли вы пройти обучение по программе дополнительного профессионального образования и получить документ о получении рабочей профессии? 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E416-F883-4B31-B774-97DEF6E2D149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187624" y="1196752"/>
          <a:ext cx="8136903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620688"/>
            <a:ext cx="7150100" cy="647700"/>
          </a:xfrm>
        </p:spPr>
        <p:txBody>
          <a:bodyPr/>
          <a:lstStyle/>
          <a:p>
            <a:r>
              <a:rPr lang="ru-RU" sz="2000" dirty="0" smtClean="0"/>
              <a:t>Планируете ли вы пройти обучение по программе дополнительного профессионального образования и получить документ о дополнительной квалификации?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7D58F-8CFD-42AE-AECE-AE2A471EE5E6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259632" y="1556792"/>
          <a:ext cx="7582297" cy="4895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93708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400</Words>
  <Application>Microsoft Office PowerPoint</Application>
  <PresentationFormat>Экран (4:3)</PresentationFormat>
  <Paragraphs>71</Paragraphs>
  <Slides>29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Оформление по умолчанию</vt:lpstr>
      <vt:lpstr>Итоги анкетирования студентов САФУ «Потребности студентов в дополнительном профессиональном образовании»   Организаторы исследования: Центр развития ДПО и кафедра философии и социологии Института судостроения и морской арктической техники</vt:lpstr>
      <vt:lpstr>Назначение анкетирования</vt:lpstr>
      <vt:lpstr>Исследовательский массив</vt:lpstr>
      <vt:lpstr>Институты- участники исследования</vt:lpstr>
      <vt:lpstr>Ваши планы после окончания Вуза</vt:lpstr>
      <vt:lpstr>Соответствует ли Ваша специальность Вашим интересам?</vt:lpstr>
      <vt:lpstr>Ваши планы после окончания ВУЗа</vt:lpstr>
      <vt:lpstr>Планируете ли вы пройти обучение по программе дополнительного профессионального образования и получить документ о получении рабочей профессии? </vt:lpstr>
      <vt:lpstr>Планируете ли вы пройти обучение по программе дополнительного профессионального образования и получить документ о дополнительной квалификации?</vt:lpstr>
      <vt:lpstr>Какие направления  дополнительного профессионального образования в МЕНЕДЖМЕНТЕ будут для Вас наиболее полезными, % </vt:lpstr>
      <vt:lpstr>Какие направления  дополнительного профессионального образования в МАРКЕТИНГЕ будут для Вас наиболее полезными, %</vt:lpstr>
      <vt:lpstr>Какие направления  дополнительного профессионального образования в ЭКОНОМИКЕ будут для Вас наиболее полезными, %</vt:lpstr>
      <vt:lpstr>Какие направления  дополнительного профессионального образования в ИНФОРМАЦИОННЫХ ТЕХНОЛОГИЯХ  будут для Вас наиболее полезными, %</vt:lpstr>
      <vt:lpstr>Какие рабочие специальности в СТРОИТЕЛЬСТВЕ будут для Вас наиболее полезными, % </vt:lpstr>
      <vt:lpstr>Какие направления  дополнительного профессионального образования в СТРОИТЕЛЬСТВЕ будут для Вас наиболее полезными, % </vt:lpstr>
      <vt:lpstr>Какие рабочие специальности в ЛЕСНОЙ ПРОМЫШЛЕННОСТИ будут для Вас наиболее полезными, %  </vt:lpstr>
      <vt:lpstr>Какие направления  дополнительного профессионального образования в ЛЕСНОЙ ПРОМЫШЛЕННОСТИ будут для Вас наиболее полезными, %  </vt:lpstr>
      <vt:lpstr>Какие рабочие специальности в ЭНЕРГЕТИКЕ И ТРАНСПОРТЕ будут для Вас наиболее полезными, % </vt:lpstr>
      <vt:lpstr>Какие направления  дополнительного профессионального образования в области КОМПЛЕКСНОЙ БЕЗОПАСНОСТИ будут для Вас наиболее полезными, %</vt:lpstr>
      <vt:lpstr>Какие направления  дополнительного профессионального образования в ЮРИСПРУДЕНЦИИ будут для Вас наиболее полезными, % </vt:lpstr>
      <vt:lpstr>Какие краткосрочные ТРЕНИНГИ будут для Вас наиболее полезными, % </vt:lpstr>
      <vt:lpstr>Какие ИНОСТРАННЫЕ ЯЗЫКИ будут для Вас наиболее полезными, %</vt:lpstr>
      <vt:lpstr>Какие ПРОЧИЕ направления  дополнительного профессионального образования будут для Вас наиболее полезными, % </vt:lpstr>
      <vt:lpstr>Какие компетенции, личностные качества и способности, на Ваш взгляд, необходимо приобрести или развить в себе для успешной деятельности, %  </vt:lpstr>
      <vt:lpstr>Каких преподавателей Вы бы предпочли во время обучения, % </vt:lpstr>
      <vt:lpstr>Чем определена Ваша потребность в дополнительном обучении, % </vt:lpstr>
      <vt:lpstr>Какой  объем программы обучения для Вас наиболее предпочтителен, %   </vt:lpstr>
      <vt:lpstr>Готовы ли вы оплачивать обучение  по программам дополнительного профессионального образования?</vt:lpstr>
      <vt:lpstr>Кто будет оплачивать Ваше обучение по программе дополнительного образования, %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титульного слайда</dc:title>
  <dc:creator>1</dc:creator>
  <cp:lastModifiedBy>dmitry</cp:lastModifiedBy>
  <cp:revision>111</cp:revision>
  <dcterms:created xsi:type="dcterms:W3CDTF">2011-01-22T14:42:43Z</dcterms:created>
  <dcterms:modified xsi:type="dcterms:W3CDTF">2014-04-18T09:41:21Z</dcterms:modified>
</cp:coreProperties>
</file>